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7" r:id="rId3"/>
    <p:sldId id="258" r:id="rId4"/>
    <p:sldId id="281" r:id="rId5"/>
    <p:sldId id="282" r:id="rId6"/>
    <p:sldId id="268" r:id="rId7"/>
    <p:sldId id="261" r:id="rId8"/>
    <p:sldId id="260" r:id="rId9"/>
    <p:sldId id="262" r:id="rId10"/>
    <p:sldId id="283" r:id="rId11"/>
    <p:sldId id="288" r:id="rId12"/>
    <p:sldId id="289" r:id="rId13"/>
    <p:sldId id="290" r:id="rId14"/>
    <p:sldId id="291" r:id="rId15"/>
    <p:sldId id="292" r:id="rId16"/>
    <p:sldId id="293" r:id="rId17"/>
    <p:sldId id="300" r:id="rId18"/>
    <p:sldId id="263" r:id="rId19"/>
    <p:sldId id="265" r:id="rId20"/>
    <p:sldId id="264" r:id="rId21"/>
    <p:sldId id="266" r:id="rId22"/>
    <p:sldId id="286" r:id="rId23"/>
    <p:sldId id="303" r:id="rId24"/>
    <p:sldId id="305" r:id="rId25"/>
    <p:sldId id="306" r:id="rId26"/>
    <p:sldId id="307" r:id="rId27"/>
    <p:sldId id="308" r:id="rId28"/>
    <p:sldId id="325" r:id="rId29"/>
    <p:sldId id="326" r:id="rId30"/>
    <p:sldId id="330" r:id="rId31"/>
    <p:sldId id="332" r:id="rId32"/>
    <p:sldId id="336" r:id="rId33"/>
    <p:sldId id="334" r:id="rId34"/>
    <p:sldId id="335" r:id="rId3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EEF6"/>
    <a:srgbClr val="F4E4F1"/>
    <a:srgbClr val="E2E6E6"/>
    <a:srgbClr val="FAFAFA"/>
    <a:srgbClr val="F2E6EE"/>
    <a:srgbClr val="E0E8E7"/>
    <a:srgbClr val="DFDCE4"/>
    <a:srgbClr val="CECCD6"/>
    <a:srgbClr val="D5CCD6"/>
    <a:srgbClr val="D1CB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9" autoAdjust="0"/>
    <p:restoredTop sz="94660"/>
  </p:normalViewPr>
  <p:slideViewPr>
    <p:cSldViewPr snapToGrid="0">
      <p:cViewPr varScale="1">
        <p:scale>
          <a:sx n="101" d="100"/>
          <a:sy n="101" d="100"/>
        </p:scale>
        <p:origin x="120" y="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07.01.2025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2417918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07.01.2025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913329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07.01.2025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286386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07.01.2025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776849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0EF30D-3113-43A5-AEC5-DBEA5F00490B}" type="datetimeFigureOut">
              <a:rPr lang="lv-LV" smtClean="0"/>
              <a:t>07.01.2025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996038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F40EF30D-3113-43A5-AEC5-DBEA5F00490B}" type="datetimeFigureOut">
              <a:rPr lang="lv-LV" smtClean="0"/>
              <a:t>07.01.2025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961235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F40EF30D-3113-43A5-AEC5-DBEA5F00490B}" type="datetimeFigureOut">
              <a:rPr lang="lv-LV" smtClean="0"/>
              <a:t>07.01.2025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542682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F40EF30D-3113-43A5-AEC5-DBEA5F00490B}" type="datetimeFigureOut">
              <a:rPr lang="lv-LV" smtClean="0"/>
              <a:t>07.01.2025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157432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0EF30D-3113-43A5-AEC5-DBEA5F00490B}" type="datetimeFigureOut">
              <a:rPr lang="lv-LV" smtClean="0"/>
              <a:t>07.01.2025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567169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0EF30D-3113-43A5-AEC5-DBEA5F00490B}" type="datetimeFigureOut">
              <a:rPr lang="lv-LV" smtClean="0"/>
              <a:t>07.01.2025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815318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0EF30D-3113-43A5-AEC5-DBEA5F00490B}" type="datetimeFigureOut">
              <a:rPr lang="lv-LV" smtClean="0"/>
              <a:t>07.01.2025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985416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EF30D-3113-43A5-AEC5-DBEA5F00490B}" type="datetimeFigureOut">
              <a:rPr lang="lv-LV" smtClean="0"/>
              <a:t>07.01.2025</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7683B4-C744-4A55-B381-AC056D6E73E5}" type="slidenum">
              <a:rPr lang="lv-LV" smtClean="0"/>
              <a:t>‹#›</a:t>
            </a:fld>
            <a:endParaRPr lang="lv-LV"/>
          </a:p>
        </p:txBody>
      </p:sp>
    </p:spTree>
    <p:extLst>
      <p:ext uri="{BB962C8B-B14F-4D97-AF65-F5344CB8AC3E}">
        <p14:creationId xmlns:p14="http://schemas.microsoft.com/office/powerpoint/2010/main" val="3374133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ikumi.lv/ta/jaunakie/stajas-speka/2023/10/13/" TargetMode="Externa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p27" TargetMode="External"/><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hyperlink" Target="https://likumi.lv/ta/id/346333-valsts-un-eiropas-savienibas-atbalsta-pieskirsanas-kartiba-eiropas-lauksaimniecibas-fonda-lauku-attistibai-intervence-darbibu#p35.5" TargetMode="External"/><Relationship Id="rId4" Type="http://schemas.openxmlformats.org/officeDocument/2006/relationships/hyperlink" Target="https://likumi.lv/ta/id/346333-valsts-un-eiropas-savienibas-atbalsta-pieskirsanas-kartiba-eiropas-lauksaimniecibas-fonda-lauku-attistibai-intervence-darbibu#p37"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likumi.lv/ta/id/346333-valsts-un-eiropas-savienibas-atbalsta-pieskirsanas-kartiba-eiropas-lauksaimniecibas-fonda-lauku-attistibai-intervence-darbibu#p33.1.1" TargetMode="External"/><Relationship Id="rId3" Type="http://schemas.openxmlformats.org/officeDocument/2006/relationships/hyperlink" Target="https://likumi.lv/ta/id/346333-valsts-un-eiropas-savienibas-atbalsta-pieskirsanas-kartiba-eiropas-lauksaimniecibas-fonda-lauku-attistibai-intervence-darbibu#p33.9" TargetMode="External"/><Relationship Id="rId7" Type="http://schemas.openxmlformats.org/officeDocument/2006/relationships/hyperlink" Target="https://likumi.lv/ta/id/346333-valsts-un-eiropas-savienibas-atbalsta-pieskirsanas-kartiba-eiropas-lauksaimniecibas-fonda-lauku-attistibai-intervence-darbibu#p38" TargetMode="External"/><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hyperlink" Target="https://likumi.lv/ta/id/346333-valsts-un-eiropas-savienibas-atbalsta-pieskirsanas-kartiba-eiropas-lauksaimniecibas-fonda-lauku-attistibai-intervence-darbibu#p37" TargetMode="External"/><Relationship Id="rId11" Type="http://schemas.openxmlformats.org/officeDocument/2006/relationships/image" Target="../media/image20.png"/><Relationship Id="rId5" Type="http://schemas.openxmlformats.org/officeDocument/2006/relationships/hyperlink" Target="https://likumi.lv/ta/id/346333-valsts-un-eiropas-savienibas-atbalsta-pieskirsanas-kartiba-eiropas-lauksaimniecibas-fonda-lauku-attistibai-intervence-darbibu#p27" TargetMode="External"/><Relationship Id="rId10" Type="http://schemas.openxmlformats.org/officeDocument/2006/relationships/hyperlink" Target="https://likumi.lv/ta/id/346333-valsts-un-eiropas-savienibas-atbalsta-pieskirsanas-kartiba-eiropas-lauksaimniecibas-fonda-lauku-attistibai-intervence-darbibu#p35.1" TargetMode="External"/><Relationship Id="rId4" Type="http://schemas.openxmlformats.org/officeDocument/2006/relationships/hyperlink" Target="https://likumi.lv/ta/id/346333-valsts-un-eiropas-savienibas-atbalsta-pieskirsanas-kartiba-eiropas-lauksaimniecibas-fonda-lauku-attistibai-intervence-darbibu#p35.5" TargetMode="External"/><Relationship Id="rId9" Type="http://schemas.openxmlformats.org/officeDocument/2006/relationships/hyperlink" Target="https://likumi.lv/ta/id/346333-valsts-un-eiropas-savienibas-atbalsta-pieskirsanas-kartiba-eiropas-lauksaimniecibas-fonda-lauku-attistibai-intervence-darbibu#p33.1.2"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p33.9" TargetMode="External"/><Relationship Id="rId2" Type="http://schemas.openxmlformats.org/officeDocument/2006/relationships/image" Target="../media/image3.jp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hyperlink" Target="https://likumi.lv/ta/id/346333-valsts-un-eiropas-savienibas-atbalsta-pieskirsanas-kartiba-eiropas-lauksaimniecibas-fonda-lauku-attistibai-intervence-darbibu#p35.7"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p14" TargetMode="External"/><Relationship Id="rId7" Type="http://schemas.openxmlformats.org/officeDocument/2006/relationships/image" Target="../media/image20.png"/><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hyperlink" Target="https://eur-lex.europa.eu/legal-content/LV/TXT/?uri=CELEX:32021R2115" TargetMode="External"/><Relationship Id="rId5" Type="http://schemas.openxmlformats.org/officeDocument/2006/relationships/hyperlink" Target="https://likumi.lv/ta/id/346333-valsts-un-eiropas-savienibas-atbalsta-pieskirsanas-kartiba-eiropas-lauksaimniecibas-fonda-lauku-attistibai-intervence-darbibu#p35.5" TargetMode="External"/><Relationship Id="rId4" Type="http://schemas.openxmlformats.org/officeDocument/2006/relationships/hyperlink" Target="https://likumi.lv/ta/id/346333-valsts-un-eiropas-savienibas-atbalsta-pieskirsanas-kartiba-eiropas-lauksaimniecibas-fonda-lauku-attistibai-intervence-darbibu#p27"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 TargetMode="External"/><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hyperlink" Target="https://www.lad.gov.lv/lv/media/7337/download?attachment" TargetMode="External"/><Relationship Id="rId5" Type="http://schemas.openxmlformats.org/officeDocument/2006/relationships/hyperlink" Target="https://likumi.lv/ta/id/340024-valsts-un-eiropas-savienibas-atbalsta-pieskirsanas-administresanas-un-uzraudzibasvispareja-kartiba-lauku-un-zivsaimniecibas" TargetMode="External"/><Relationship Id="rId4" Type="http://schemas.openxmlformats.org/officeDocument/2006/relationships/hyperlink" Target="https://www.lad.gov.lv/lv/media/8805/download?attachmen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partneriba@dobelespartneriba.lv" TargetMode="External"/><Relationship Id="rId7"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hyperlink" Target="mailto:ineta.vintere@jelgava.lv" TargetMode="External"/><Relationship Id="rId5" Type="http://schemas.openxmlformats.org/officeDocument/2006/relationships/hyperlink" Target="mailto:dace.vilmane@inbox.lv" TargetMode="External"/><Relationship Id="rId4" Type="http://schemas.openxmlformats.org/officeDocument/2006/relationships/hyperlink" Target="mailto:aija.senbruna@gmail.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625600"/>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b="1" dirty="0" smtClean="0"/>
              <a:t/>
            </a:r>
            <a:br>
              <a:rPr lang="lv-LV" b="1" dirty="0" smtClean="0"/>
            </a:br>
            <a:r>
              <a:rPr lang="lv-LV" sz="4900" b="1" dirty="0" smtClean="0"/>
              <a:t>Ministru kabineta noteikumi Nr. 580</a:t>
            </a:r>
            <a:r>
              <a:rPr lang="lv-LV" sz="4900" dirty="0" smtClean="0"/>
              <a:t/>
            </a:r>
            <a:br>
              <a:rPr lang="lv-LV" sz="4900" dirty="0" smtClean="0"/>
            </a:br>
            <a:r>
              <a:rPr lang="lv-LV" sz="2700" i="1" dirty="0"/>
              <a:t>Rīgā 2023. gada 10. oktobrī (prot. Nr. 50 42. </a:t>
            </a:r>
            <a:r>
              <a:rPr lang="lv-LV" sz="2700" i="1" dirty="0" smtClean="0"/>
              <a:t>§)</a:t>
            </a:r>
            <a:r>
              <a:rPr lang="lv-LV" sz="2400" dirty="0"/>
              <a:t> </a:t>
            </a:r>
            <a:r>
              <a:rPr lang="lv-LV" sz="2400" i="1" dirty="0"/>
              <a:t>Stājas spēkā: </a:t>
            </a:r>
            <a:r>
              <a:rPr lang="lv-LV" sz="2400" i="1" dirty="0">
                <a:hlinkClick r:id="rId3"/>
              </a:rPr>
              <a:t>13.10.2023.</a:t>
            </a:r>
            <a:endParaRPr lang="lv-LV" sz="2700" i="1" dirty="0"/>
          </a:p>
        </p:txBody>
      </p:sp>
      <p:sp>
        <p:nvSpPr>
          <p:cNvPr id="3" name="Content Placeholder 2"/>
          <p:cNvSpPr>
            <a:spLocks noGrp="1"/>
          </p:cNvSpPr>
          <p:nvPr>
            <p:ph idx="1"/>
          </p:nvPr>
        </p:nvSpPr>
        <p:spPr>
          <a:xfrm>
            <a:off x="838200" y="2095499"/>
            <a:ext cx="10515600" cy="4081463"/>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endParaRPr lang="lv-LV" dirty="0" smtClean="0"/>
          </a:p>
          <a:p>
            <a:pPr marL="0" indent="0" algn="ctr">
              <a:buNone/>
            </a:pPr>
            <a:endParaRPr lang="lv-LV" b="1" dirty="0" smtClean="0"/>
          </a:p>
          <a:p>
            <a:pPr marL="0" indent="0" algn="ctr">
              <a:buNone/>
            </a:pPr>
            <a:r>
              <a:rPr lang="lv-LV" b="1" dirty="0" smtClean="0"/>
              <a:t>Valsts un Eiropas Savienības atbalsta piešķiršanas kārtība Eiropas Lauksaimniecības fonda lauku attīstībai intervencē «Darbību īstenošana saskaņā ar sabiedrības virzītas vietējās attīstības stratēģiju, tostarp sadarbības aktivitātes un to sagatavošana» </a:t>
            </a:r>
          </a:p>
          <a:p>
            <a:pPr marL="0" indent="0" algn="ctr">
              <a:buNone/>
            </a:pPr>
            <a:endParaRPr lang="lv-LV" b="1" dirty="0" smtClean="0"/>
          </a:p>
          <a:p>
            <a:pPr marL="0" indent="0" algn="ctr">
              <a:buNone/>
            </a:pPr>
            <a:endParaRPr lang="lv-LV" dirty="0" smtClean="0"/>
          </a:p>
          <a:p>
            <a:pPr marL="0" indent="0" algn="ctr">
              <a:buNone/>
            </a:pPr>
            <a:endParaRPr lang="lv-LV" sz="2400" dirty="0" smtClean="0"/>
          </a:p>
          <a:p>
            <a:pPr marL="0" indent="0" algn="ctr">
              <a:buNone/>
            </a:pPr>
            <a:r>
              <a:rPr lang="lv-LV" sz="2400" dirty="0" smtClean="0"/>
              <a:t>Atbalsta </a:t>
            </a:r>
            <a:r>
              <a:rPr lang="lv-LV" sz="2400" dirty="0"/>
              <a:t>Zemkopības ministrija un Lauku atbalsta dienests</a:t>
            </a:r>
            <a:endParaRPr lang="lv-LV" sz="2400" b="1" dirty="0"/>
          </a:p>
          <a:p>
            <a:pPr marL="0" indent="0" algn="ctr">
              <a:buNone/>
            </a:pPr>
            <a:endParaRPr lang="lv-LV" b="1" dirty="0" smtClean="0"/>
          </a:p>
          <a:p>
            <a:pPr algn="ctr"/>
            <a:endParaRPr lang="lv-LV" dirty="0"/>
          </a:p>
        </p:txBody>
      </p:sp>
      <p:pic>
        <p:nvPicPr>
          <p:cNvPr id="4" name="Picture 3"/>
          <p:cNvPicPr>
            <a:picLocks noChangeAspect="1"/>
          </p:cNvPicPr>
          <p:nvPr/>
        </p:nvPicPr>
        <p:blipFill>
          <a:blip r:embed="rId4"/>
          <a:stretch>
            <a:fillRect/>
          </a:stretch>
        </p:blipFill>
        <p:spPr>
          <a:xfrm>
            <a:off x="3932479" y="4831430"/>
            <a:ext cx="4669941" cy="719390"/>
          </a:xfrm>
          <a:prstGeom prst="rect">
            <a:avLst/>
          </a:prstGeom>
        </p:spPr>
      </p:pic>
    </p:spTree>
    <p:extLst>
      <p:ext uri="{BB962C8B-B14F-4D97-AF65-F5344CB8AC3E}">
        <p14:creationId xmlns:p14="http://schemas.microsoft.com/office/powerpoint/2010/main" val="941140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60500"/>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Atbalsta </a:t>
            </a:r>
            <a:r>
              <a:rPr lang="lv-LV" sz="4000" b="1" dirty="0">
                <a:solidFill>
                  <a:schemeClr val="bg1"/>
                </a:solidFill>
              </a:rPr>
              <a:t>saņemšanas nosacījumi aktivitātē </a:t>
            </a:r>
            <a:br>
              <a:rPr lang="lv-LV" sz="4000" b="1" dirty="0">
                <a:solidFill>
                  <a:schemeClr val="bg1"/>
                </a:solidFill>
              </a:rPr>
            </a:br>
            <a:r>
              <a:rPr lang="lv-LV" sz="4000" b="1" dirty="0" smtClean="0">
                <a:solidFill>
                  <a:schemeClr val="bg1"/>
                </a:solidFill>
              </a:rPr>
              <a:t>«Vietējās </a:t>
            </a:r>
            <a:r>
              <a:rPr lang="lv-LV" sz="4000" b="1" dirty="0">
                <a:solidFill>
                  <a:schemeClr val="bg1"/>
                </a:solidFill>
              </a:rPr>
              <a:t>ekonomikas stiprināšanas </a:t>
            </a:r>
            <a:r>
              <a:rPr lang="lv-LV" sz="4000" b="1" dirty="0" smtClean="0">
                <a:solidFill>
                  <a:schemeClr val="bg1"/>
                </a:solidFill>
              </a:rPr>
              <a:t>iniciatīvas»</a:t>
            </a:r>
            <a:r>
              <a:rPr lang="lv-LV" sz="3600" b="1" dirty="0" smtClean="0">
                <a:solidFill>
                  <a:schemeClr val="bg1"/>
                </a:solidFill>
              </a:rPr>
              <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gradFill>
            <a:gsLst>
              <a:gs pos="19462">
                <a:srgbClr val="F1F1F1"/>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a:t>n</a:t>
            </a:r>
            <a:r>
              <a:rPr lang="lv-LV" sz="2400" dirty="0" smtClean="0"/>
              <a:t>osakot </a:t>
            </a:r>
            <a:r>
              <a:rPr lang="lv-LV" sz="2400" dirty="0"/>
              <a:t>atbalsta pretendenta apgrozījuma apmēru, </a:t>
            </a:r>
            <a:r>
              <a:rPr lang="lv-LV" sz="2400" u="sng" dirty="0"/>
              <a:t>iekļauj visu tā saistīto personu </a:t>
            </a:r>
            <a:r>
              <a:rPr lang="lv-LV" sz="2400" u="sng" dirty="0" smtClean="0"/>
              <a:t>apgrozījumu</a:t>
            </a:r>
            <a:r>
              <a:rPr lang="lv-LV" sz="2400" dirty="0"/>
              <a:t>;</a:t>
            </a:r>
            <a:endParaRPr lang="lv-LV" sz="2400" dirty="0" smtClean="0"/>
          </a:p>
          <a:p>
            <a:r>
              <a:rPr lang="lv-LV" sz="2400" dirty="0"/>
              <a:t>atbalsta pretendents vai neviens no kopprojekta dalībniekiem </a:t>
            </a:r>
            <a:r>
              <a:rPr lang="lv-LV" sz="2400" u="sng" dirty="0"/>
              <a:t>neatbilst nevienai no grūtībās nonākuša saimnieciskās darbības veicēja pazīmēm</a:t>
            </a:r>
            <a:r>
              <a:rPr lang="lv-LV" sz="2400" dirty="0"/>
              <a:t>. Ja atbalsta pretendents vai kopprojekta dalībnieks atbilst kādai no grūtībās nonākuša saimnieciskās darbības veicēja pazīmēm, atbalsta pretendents iesniedz Lauku atbalsta dienestā zvērināta revidenta apstiprinātu operatīvo (</a:t>
            </a:r>
            <a:r>
              <a:rPr lang="lv-LV" sz="2400" dirty="0" err="1"/>
              <a:t>starpperiodu</a:t>
            </a:r>
            <a:r>
              <a:rPr lang="lv-LV" sz="2400" dirty="0"/>
              <a:t>) pārskatu, kas apliecina, ka grūtībās nonākuša saimnieciskās darbības veicēja pazīmes ir novērstas.</a:t>
            </a:r>
          </a:p>
          <a:p>
            <a:r>
              <a:rPr lang="lv-LV" sz="2400" dirty="0"/>
              <a:t>p</a:t>
            </a:r>
            <a:r>
              <a:rPr lang="lv-LV" sz="2400" dirty="0" smtClean="0"/>
              <a:t>ārējos nosacījumus sk. MK 580 16.-22.p. </a:t>
            </a:r>
            <a:endParaRPr lang="lv-LV" sz="2400" dirty="0"/>
          </a:p>
        </p:txBody>
      </p:sp>
    </p:spTree>
    <p:extLst>
      <p:ext uri="{BB962C8B-B14F-4D97-AF65-F5344CB8AC3E}">
        <p14:creationId xmlns:p14="http://schemas.microsoft.com/office/powerpoint/2010/main" val="17742562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izmaksas aktivitātē «Vietējās </a:t>
            </a:r>
            <a:r>
              <a:rPr lang="lv-LV" sz="4000" b="1" dirty="0">
                <a:solidFill>
                  <a:schemeClr val="bg1"/>
                </a:solidFill>
              </a:rPr>
              <a:t>ekonomikas stiprināšanas </a:t>
            </a:r>
            <a:r>
              <a:rPr lang="lv-LV" sz="4000" b="1" dirty="0" smtClean="0">
                <a:solidFill>
                  <a:schemeClr val="bg1"/>
                </a:solidFill>
              </a:rPr>
              <a:t>iniciatīvas» (1)</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b="1" dirty="0">
              <a:solidFill>
                <a:schemeClr val="bg1"/>
              </a:solidFill>
            </a:endParaRPr>
          </a:p>
        </p:txBody>
      </p:sp>
      <p:sp>
        <p:nvSpPr>
          <p:cNvPr id="3" name="Content Placeholder 2"/>
          <p:cNvSpPr>
            <a:spLocks noGrp="1"/>
          </p:cNvSpPr>
          <p:nvPr>
            <p:ph idx="1"/>
          </p:nvPr>
        </p:nvSpPr>
        <p:spPr>
          <a:xfrm>
            <a:off x="847725" y="1690688"/>
            <a:ext cx="10515600" cy="4351338"/>
          </a:xfrm>
          <a:gradFill>
            <a:gsLst>
              <a:gs pos="19462">
                <a:srgbClr val="F1F1F1"/>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u="sng" dirty="0"/>
              <a:t>jaunu pamatlīdzekļu un programmnodrošinājuma iegādes un uzstādīšanas izmaksas</a:t>
            </a:r>
            <a:r>
              <a:rPr lang="lv-LV" sz="2400" dirty="0"/>
              <a:t>, tostarp:</a:t>
            </a:r>
          </a:p>
          <a:p>
            <a:pPr marL="0" indent="0" algn="just">
              <a:buNone/>
            </a:pPr>
            <a:r>
              <a:rPr lang="lv-LV" dirty="0"/>
              <a:t>	</a:t>
            </a:r>
            <a:r>
              <a:rPr lang="lv-LV" dirty="0" smtClean="0"/>
              <a:t>-</a:t>
            </a:r>
            <a:r>
              <a:rPr lang="lv-LV" sz="2400" dirty="0"/>
              <a:t> </a:t>
            </a:r>
            <a:r>
              <a:rPr lang="lv-LV" sz="2000" dirty="0"/>
              <a:t>amfībiju, mopēdu, motociklu, ūdens motociklu, sniega motociklu, triciklu un kvadriciklu iegādes izmaksas, ja atbalsta pretendents ir tūrisma pakalpojuma sniedzējs, kas tūrisma pakalpojumus sniedz vismaz 24 mēnešus pirms projekta iesnieguma iesniegšanas un ar minētajiem pamatlīdzekļiem rada jaunu tūrisma pakalpojumu;</a:t>
            </a:r>
          </a:p>
          <a:p>
            <a:pPr marL="0" indent="0" algn="just">
              <a:buNone/>
            </a:pPr>
            <a:r>
              <a:rPr lang="lv-LV" sz="2000" dirty="0"/>
              <a:t>	</a:t>
            </a:r>
            <a:r>
              <a:rPr lang="lv-LV" sz="2000" dirty="0" smtClean="0"/>
              <a:t>-</a:t>
            </a:r>
            <a:r>
              <a:rPr lang="lv-LV" sz="2000" dirty="0"/>
              <a:t> tādu vispārējas nozīmes un speciālo transportlīdzekļu iegādes izmaksas, kas pielāgoti specifisku darbu veikšanai, kam ir uzstādītas specifisko funkciju izpildei paredzētas iekārtas un kas ir mobila pakalpojuma sniegšanas vieta;</a:t>
            </a:r>
          </a:p>
          <a:p>
            <a:endParaRPr lang="lv-LV" sz="2000" dirty="0"/>
          </a:p>
        </p:txBody>
      </p:sp>
    </p:spTree>
    <p:extLst>
      <p:ext uri="{BB962C8B-B14F-4D97-AF65-F5344CB8AC3E}">
        <p14:creationId xmlns:p14="http://schemas.microsoft.com/office/powerpoint/2010/main" val="25352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a:t>
            </a:r>
            <a:r>
              <a:rPr lang="lv-LV" sz="4000" b="1" dirty="0">
                <a:solidFill>
                  <a:schemeClr val="bg1"/>
                </a:solidFill>
              </a:rPr>
              <a:t>izmaksas </a:t>
            </a:r>
            <a:r>
              <a:rPr lang="lv-LV" sz="4000" b="1" dirty="0" smtClean="0">
                <a:solidFill>
                  <a:schemeClr val="bg1"/>
                </a:solidFill>
              </a:rPr>
              <a:t>aktivitātē </a:t>
            </a:r>
            <a:r>
              <a:rPr lang="lv-LV" sz="4000" b="1" dirty="0">
                <a:solidFill>
                  <a:schemeClr val="bg1"/>
                </a:solidFill>
              </a:rPr>
              <a:t>«Vietējās ekonomikas stiprināšanas iniciatīvas» </a:t>
            </a:r>
            <a:r>
              <a:rPr lang="lv-LV" sz="4000" b="1" dirty="0" smtClean="0">
                <a:solidFill>
                  <a:schemeClr val="bg1"/>
                </a:solidFill>
              </a:rPr>
              <a:t>(2)</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690688"/>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jaunas būvniecības, būves pārbūves, būves ierīkošanas, būves novietošanas izmaksas, kā arī būves atjaunošanas izmaksas</a:t>
            </a:r>
            <a:r>
              <a:rPr lang="lv-LV" sz="2400" dirty="0"/>
              <a:t>, ja nepieciešams tehniski vai funkcionāli uzlabot valsts aizsargājamo kultūras pieminekļu sarakstā iekļautu būvi, kas ir tūrisma pakalpojuma sniegšanas vieta, vai ražošanas būvi, un būves restaurācijas izmaksas. Izmaksas ir attiecināmas, pamatojoties uz līgumiem ar trešajām personām, kas ir atbildīgas par darbu izpildi</a:t>
            </a:r>
            <a:r>
              <a:rPr lang="lv-LV" sz="2400" dirty="0" smtClean="0"/>
              <a:t>;</a:t>
            </a:r>
          </a:p>
          <a:p>
            <a:r>
              <a:rPr lang="lv-LV" sz="2400" u="sng" dirty="0"/>
              <a:t>būvmateriālu iegādes izmaksas </a:t>
            </a:r>
            <a:r>
              <a:rPr lang="lv-LV" sz="2400" dirty="0"/>
              <a:t>šo noteikumu </a:t>
            </a:r>
            <a:r>
              <a:rPr lang="lv-LV" sz="2400" dirty="0" smtClean="0"/>
              <a:t>iepriekš minētajiem </a:t>
            </a:r>
            <a:r>
              <a:rPr lang="lv-LV" sz="2400" dirty="0"/>
              <a:t>būvniecības darbiem, pamatojoties uz būvprojektu ar būvatļaujā izdarītu atzīmi par projektēšanas nosacījumu izpildi, ja būvvalde pretendentam izsniegusi paskaidrojuma rakstu, un </a:t>
            </a:r>
            <a:r>
              <a:rPr lang="lv-LV" sz="2400" dirty="0" err="1"/>
              <a:t>būvspeciālista</a:t>
            </a:r>
            <a:r>
              <a:rPr lang="lv-LV" sz="2400" dirty="0"/>
              <a:t> sastādītu tāmi un skici;</a:t>
            </a:r>
          </a:p>
          <a:p>
            <a:endParaRPr lang="lv-LV" dirty="0"/>
          </a:p>
        </p:txBody>
      </p:sp>
    </p:spTree>
    <p:extLst>
      <p:ext uri="{BB962C8B-B14F-4D97-AF65-F5344CB8AC3E}">
        <p14:creationId xmlns:p14="http://schemas.microsoft.com/office/powerpoint/2010/main" val="9470567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a:t>
            </a:r>
            <a:r>
              <a:rPr lang="lv-LV" sz="4000" b="1" dirty="0">
                <a:solidFill>
                  <a:schemeClr val="bg1"/>
                </a:solidFill>
              </a:rPr>
              <a:t>izmaksas </a:t>
            </a:r>
            <a:r>
              <a:rPr lang="lv-LV" sz="4000" b="1" dirty="0" smtClean="0">
                <a:solidFill>
                  <a:schemeClr val="bg1"/>
                </a:solidFill>
              </a:rPr>
              <a:t>aktivitātē </a:t>
            </a:r>
            <a:r>
              <a:rPr lang="lv-LV" sz="4000" b="1" dirty="0">
                <a:solidFill>
                  <a:schemeClr val="bg1"/>
                </a:solidFill>
              </a:rPr>
              <a:t>«Vietējās ekonomikas stiprināšanas iniciatīvas» </a:t>
            </a:r>
            <a:r>
              <a:rPr lang="lv-LV" sz="4000" b="1" dirty="0" smtClean="0">
                <a:solidFill>
                  <a:schemeClr val="bg1"/>
                </a:solidFill>
              </a:rPr>
              <a:t>(3)</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690688"/>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u="sng" dirty="0"/>
              <a:t>tehnikas, iekārtu un aprīkojuma izmaksas, kas paredzēts atjaunojamās vai </a:t>
            </a:r>
            <a:r>
              <a:rPr lang="lv-LV" sz="2400" u="sng" dirty="0" err="1"/>
              <a:t>atjaunīgās</a:t>
            </a:r>
            <a:r>
              <a:rPr lang="lv-LV" sz="2400" u="sng" dirty="0"/>
              <a:t> elektroenerģijas ražošanai atbalsta pretendenta pašpatēriņam </a:t>
            </a:r>
            <a:r>
              <a:rPr lang="lv-LV" sz="2400" dirty="0"/>
              <a:t>(elektroenerģijas ražošana izmantošanai esošās un jaunās ražošanas būvēs, dzesēšanai, elektroapgādei), ja elektroenerģijas ražošanas jauda nepārsniedz pretendenta elektroenerģijas pašpatēriņu iepriekšējā kalendāra gadā vai ja atbalsta saņēmējs var pamatot plānoto elektroenerģijas patēriņa palielinājumu. Izmaksas ir attiecināmas, ja tā ir daļa no </a:t>
            </a:r>
            <a:r>
              <a:rPr lang="lv-LV" sz="2400" dirty="0" smtClean="0"/>
              <a:t>pamatlīdzekļu, </a:t>
            </a:r>
            <a:r>
              <a:rPr lang="lv-LV" sz="2400" dirty="0" err="1"/>
              <a:t>p</a:t>
            </a:r>
            <a:r>
              <a:rPr lang="lv-LV" sz="2400" dirty="0" err="1" smtClean="0"/>
              <a:t>rogramnodrošinājuma</a:t>
            </a:r>
            <a:r>
              <a:rPr lang="lv-LV" sz="2400" dirty="0" smtClean="0"/>
              <a:t> vai būves attiecināmajām </a:t>
            </a:r>
            <a:r>
              <a:rPr lang="lv-LV" sz="2400" dirty="0"/>
              <a:t>izmaksām un šo ieguldījumu galvenais mērķis nav vērsts uz enerģijas ražošanu un tirdzniecību;</a:t>
            </a:r>
          </a:p>
        </p:txBody>
      </p:sp>
    </p:spTree>
    <p:extLst>
      <p:ext uri="{BB962C8B-B14F-4D97-AF65-F5344CB8AC3E}">
        <p14:creationId xmlns:p14="http://schemas.microsoft.com/office/powerpoint/2010/main" val="28487669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a:t>
            </a:r>
            <a:r>
              <a:rPr lang="lv-LV" sz="4000" b="1" dirty="0">
                <a:solidFill>
                  <a:schemeClr val="bg1"/>
                </a:solidFill>
              </a:rPr>
              <a:t>izmaksas </a:t>
            </a:r>
            <a:r>
              <a:rPr lang="lv-LV" sz="4000" b="1" dirty="0" smtClean="0">
                <a:solidFill>
                  <a:schemeClr val="bg1"/>
                </a:solidFill>
              </a:rPr>
              <a:t>aktivitātē </a:t>
            </a:r>
            <a:r>
              <a:rPr lang="lv-LV" sz="4000" b="1" dirty="0">
                <a:solidFill>
                  <a:schemeClr val="bg1"/>
                </a:solidFill>
              </a:rPr>
              <a:t>«Vietējās ekonomikas stiprināšanas iniciatīvas» </a:t>
            </a:r>
            <a:r>
              <a:rPr lang="lv-LV" sz="4000" b="1" dirty="0" smtClean="0">
                <a:solidFill>
                  <a:schemeClr val="bg1"/>
                </a:solidFill>
              </a:rPr>
              <a:t>(4)</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704976"/>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ar sabiedriskajām attiecībām saistītās izmaksas</a:t>
            </a:r>
            <a:r>
              <a:rPr lang="lv-LV" sz="2400" dirty="0"/>
              <a:t>, kas nepieciešamas atbalsta pretendenta produktu vai pakalpojumu atpazīstamības tēla veidošanai, tostarp dalības maksa izstādēs un vietējo ražotāju </a:t>
            </a:r>
            <a:r>
              <a:rPr lang="lv-LV" sz="2400" dirty="0" smtClean="0"/>
              <a:t>tirgū;</a:t>
            </a:r>
          </a:p>
          <a:p>
            <a:r>
              <a:rPr lang="lv-LV" sz="2400" u="sng" dirty="0"/>
              <a:t>patentu, licenču, autortiesību un preču zīmju saņemšanas vai izmantošanas izmaksas</a:t>
            </a:r>
            <a:r>
              <a:rPr lang="lv-LV" sz="2400" dirty="0"/>
              <a:t>, kas ir tieši saistītas ar projekta sagatavošanu vai īstenošanu un nepārsniedz 10 procentu no </a:t>
            </a:r>
            <a:r>
              <a:rPr lang="lv-LV" sz="2400" dirty="0" smtClean="0"/>
              <a:t>iepriekš minēto </a:t>
            </a:r>
            <a:r>
              <a:rPr lang="lv-LV" sz="2400" dirty="0"/>
              <a:t>attiecināmo izmaksu kopsummas</a:t>
            </a:r>
            <a:r>
              <a:rPr lang="lv-LV" sz="2400" dirty="0" smtClean="0"/>
              <a:t>;</a:t>
            </a:r>
          </a:p>
          <a:p>
            <a:r>
              <a:rPr lang="lv-LV" sz="2400" u="sng" dirty="0"/>
              <a:t>maksa par darbinieku dalību mācībās</a:t>
            </a:r>
            <a:r>
              <a:rPr lang="lv-LV" sz="2400" dirty="0"/>
              <a:t>, kurās apgūst Izglītības kvalitātes valsts dienestā licencētu vai akreditētu izglītības programmu un par kuru sekmīgu apguvi tiek saņemts sertifikāts, vai maksa par transportlīdzekļa vadītāja apmācību, ja tiek iegūta atbilstošās kategorijas transportlīdzekļa vadītāja apliecība;</a:t>
            </a:r>
          </a:p>
        </p:txBody>
      </p:sp>
    </p:spTree>
    <p:extLst>
      <p:ext uri="{BB962C8B-B14F-4D97-AF65-F5344CB8AC3E}">
        <p14:creationId xmlns:p14="http://schemas.microsoft.com/office/powerpoint/2010/main" val="38219254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41300"/>
            <a:ext cx="10515600" cy="1449388"/>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Attiecināmās </a:t>
            </a:r>
            <a:r>
              <a:rPr lang="lv-LV" sz="3600" b="1" dirty="0">
                <a:solidFill>
                  <a:schemeClr val="bg1"/>
                </a:solidFill>
              </a:rPr>
              <a:t>izmaksas </a:t>
            </a:r>
            <a:r>
              <a:rPr lang="lv-LV" sz="3600" b="1" dirty="0" smtClean="0">
                <a:solidFill>
                  <a:schemeClr val="bg1"/>
                </a:solidFill>
              </a:rPr>
              <a:t>aktivitātē </a:t>
            </a:r>
            <a:r>
              <a:rPr lang="lv-LV" sz="3600" b="1" dirty="0">
                <a:solidFill>
                  <a:schemeClr val="bg1"/>
                </a:solidFill>
              </a:rPr>
              <a:t>«Vietējās ekonomikas stiprināšanas iniciatīvas» </a:t>
            </a:r>
            <a:r>
              <a:rPr lang="lv-LV" sz="3600" b="1" dirty="0" smtClean="0">
                <a:solidFill>
                  <a:schemeClr val="bg1"/>
                </a:solidFill>
              </a:rPr>
              <a:t>(5)</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690688"/>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komandējuma izmaksas </a:t>
            </a:r>
            <a:r>
              <a:rPr lang="lv-LV" sz="2400" dirty="0"/>
              <a:t>atbilstoši normatīvajiem aktiem par kārtību, kādā atlīdzināmi ar komandējumiem saistītie izdevumi, ja tās ir tieši saistītas ar projekta īstenošanu un nepārsniedz 2</a:t>
            </a:r>
            <a:r>
              <a:rPr lang="lv-LV" sz="2400" dirty="0" smtClean="0"/>
              <a:t> % no </a:t>
            </a:r>
            <a:r>
              <a:rPr lang="lv-LV" sz="2400" dirty="0"/>
              <a:t>šo noteikumu </a:t>
            </a:r>
            <a:r>
              <a:rPr lang="lv-LV" sz="2400" dirty="0" smtClean="0"/>
              <a:t>maksas </a:t>
            </a:r>
            <a:r>
              <a:rPr lang="lv-LV" sz="2400" dirty="0"/>
              <a:t>par darbinieku dalību </a:t>
            </a:r>
            <a:r>
              <a:rPr lang="lv-LV" sz="2400" dirty="0" smtClean="0"/>
              <a:t>mācībās izmaksām;</a:t>
            </a:r>
          </a:p>
          <a:p>
            <a:r>
              <a:rPr lang="lv-LV" sz="2400" u="sng" dirty="0"/>
              <a:t>projekta iesnieguma sagatavošanas izmaksas un vispārējās izmaksas </a:t>
            </a:r>
            <a:r>
              <a:rPr lang="lv-LV" sz="2400" dirty="0"/>
              <a:t>(tai skaitā arhitektu, inženieru un konsultantu honorāri, ekspertīzes, būvuzraudzības un autoruzraudzības pakalpojumu, juridisko pakalpojumu, tehniski ekonomiskā pamatojuma, patentu un licenču saņemšanas un energoefektivitātes audita sagatavošanas izmaksas, kā arī maksa par nomas līguma reģistrāciju zemesgrāmatā), kas ir tieši saistītas ar projekta sagatavošanu vai īstenošanu, piemērojot Zemkopības ministrijas apstiprināto vienotās likmes aprēķina metodiku.</a:t>
            </a:r>
          </a:p>
        </p:txBody>
      </p:sp>
    </p:spTree>
    <p:extLst>
      <p:ext uri="{BB962C8B-B14F-4D97-AF65-F5344CB8AC3E}">
        <p14:creationId xmlns:p14="http://schemas.microsoft.com/office/powerpoint/2010/main" val="2022272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35100"/>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Attiecināmās </a:t>
            </a:r>
            <a:r>
              <a:rPr lang="lv-LV" sz="3600" b="1" dirty="0">
                <a:solidFill>
                  <a:schemeClr val="bg1"/>
                </a:solidFill>
              </a:rPr>
              <a:t>izmaksas </a:t>
            </a:r>
            <a:r>
              <a:rPr lang="lv-LV" sz="3600" b="1" dirty="0" smtClean="0">
                <a:solidFill>
                  <a:schemeClr val="bg1"/>
                </a:solidFill>
              </a:rPr>
              <a:t>aktivitātē </a:t>
            </a:r>
            <a:r>
              <a:rPr lang="lv-LV" sz="3600" b="1" dirty="0">
                <a:solidFill>
                  <a:schemeClr val="bg1"/>
                </a:solidFill>
              </a:rPr>
              <a:t>«Vietējās ekonomikas stiprināšanas iniciatīvas</a:t>
            </a:r>
            <a:r>
              <a:rPr lang="lv-LV" sz="3600" b="1" dirty="0" smtClean="0">
                <a:solidFill>
                  <a:schemeClr val="bg1"/>
                </a:solidFill>
              </a:rPr>
              <a:t>» (6)</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624013"/>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dirty="0" smtClean="0"/>
              <a:t>2.darbībā </a:t>
            </a:r>
            <a:r>
              <a:rPr lang="lv-LV" sz="2400" u="sng" dirty="0"/>
              <a:t>- produkcijas realizēšanai paredzētas vides radīšana vai labiekārtošana, kā arī jaunu realizācijas veidu ieviešana un to atpazīstamības tēla </a:t>
            </a:r>
            <a:r>
              <a:rPr lang="lv-LV" sz="2400" u="sng" dirty="0" smtClean="0"/>
              <a:t>veidošana </a:t>
            </a:r>
            <a:r>
              <a:rPr lang="lv-LV" sz="2400" dirty="0" smtClean="0"/>
              <a:t>-  attiecināma </a:t>
            </a:r>
            <a:r>
              <a:rPr lang="lv-LV" sz="2400" dirty="0"/>
              <a:t>ir arī internetveikala un tirdzniecības platformas </a:t>
            </a:r>
            <a:r>
              <a:rPr lang="lv-LV" sz="2400" dirty="0" smtClean="0"/>
              <a:t>izveide;</a:t>
            </a:r>
          </a:p>
          <a:p>
            <a:pPr algn="just"/>
            <a:r>
              <a:rPr lang="lv-LV" sz="2400" u="sng" dirty="0"/>
              <a:t>pievienotās vērtības nodoklis</a:t>
            </a:r>
            <a:r>
              <a:rPr lang="lv-LV" sz="2400" dirty="0"/>
              <a:t>, ja to nav tiesību atskaitīt no valsts budžetā maksājamās nodokļa summas kā priekšnodokli normatīvajos aktos par pievienotās vērtības nodokli noteiktajā </a:t>
            </a:r>
            <a:r>
              <a:rPr lang="lv-LV" sz="2400" dirty="0" smtClean="0"/>
              <a:t>kārtībā;</a:t>
            </a:r>
          </a:p>
          <a:p>
            <a:pPr algn="just"/>
            <a:r>
              <a:rPr lang="lv-LV" sz="2400" dirty="0"/>
              <a:t>tikai tādu </a:t>
            </a:r>
            <a:r>
              <a:rPr lang="lv-LV" sz="2400" u="sng" dirty="0"/>
              <a:t>pamatlīdzekļu iegādes un tādas būvprojekta tāmes pozīciju un būvmateriālu izmaksas</a:t>
            </a:r>
            <a:r>
              <a:rPr lang="lv-LV" sz="2400" dirty="0"/>
              <a:t>, kas ir tieši saistītas ar konkrētā projekta mērķa sasniegšanu.</a:t>
            </a:r>
          </a:p>
        </p:txBody>
      </p:sp>
    </p:spTree>
    <p:extLst>
      <p:ext uri="{BB962C8B-B14F-4D97-AF65-F5344CB8AC3E}">
        <p14:creationId xmlns:p14="http://schemas.microsoft.com/office/powerpoint/2010/main" val="4176209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06525"/>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a:t>
            </a:r>
            <a:r>
              <a:rPr lang="lv-LV" sz="4000" b="1" dirty="0">
                <a:solidFill>
                  <a:schemeClr val="bg1"/>
                </a:solidFill>
              </a:rPr>
              <a:t>izmaksas </a:t>
            </a:r>
            <a:r>
              <a:rPr lang="lv-LV" sz="4000" b="1" dirty="0" smtClean="0">
                <a:solidFill>
                  <a:schemeClr val="bg1"/>
                </a:solidFill>
              </a:rPr>
              <a:t>aktivitātē </a:t>
            </a:r>
            <a:r>
              <a:rPr lang="lv-LV" sz="4000" b="1" dirty="0">
                <a:solidFill>
                  <a:schemeClr val="bg1"/>
                </a:solidFill>
              </a:rPr>
              <a:t>«Vietējās ekonomikas stiprināšanas iniciatīvas» </a:t>
            </a:r>
            <a:r>
              <a:rPr lang="lv-LV" sz="4000" b="1" dirty="0" smtClean="0">
                <a:solidFill>
                  <a:schemeClr val="bg1"/>
                </a:solidFill>
              </a:rPr>
              <a:t>(7)</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771650"/>
            <a:ext cx="10515600" cy="4270376"/>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a:t>Ja atbalsta pretendents </a:t>
            </a:r>
            <a:r>
              <a:rPr lang="lv-LV" sz="2400" b="1" dirty="0"/>
              <a:t>neparedz publisko finansējumu iekārtu uzstādīšanai</a:t>
            </a:r>
            <a:r>
              <a:rPr lang="lv-LV" sz="2400" dirty="0"/>
              <a:t>, publisko finansējumu par attiecīgajām iekārtām saņem tikai pēc to nodošanas ekspluatācijā un apliecinošu dokumentu iesniegšanas Lauku atbalsta dienestā.</a:t>
            </a:r>
          </a:p>
          <a:p>
            <a:r>
              <a:rPr lang="lv-LV" sz="2400" dirty="0" smtClean="0"/>
              <a:t>Ja projektā </a:t>
            </a:r>
            <a:r>
              <a:rPr lang="lv-LV" sz="2400" dirty="0"/>
              <a:t>finansējums ir paredzēts tikai būvniecības izmaksām, bet </a:t>
            </a:r>
            <a:r>
              <a:rPr lang="lv-LV" sz="2400" b="1" dirty="0"/>
              <a:t>nav paredzēts ēku un telpu aprīkošanas, iekārtu un aprīkojuma iegādes un uzstādīšanas izmaksām</a:t>
            </a:r>
            <a:r>
              <a:rPr lang="lv-LV" sz="2400" dirty="0"/>
              <a:t>, atbalsta saņēmējs pēdējo maksājuma pieprasījumu Lauku atbalsta dienestā iesniedz pēc ēku un telpu aprīkošanas, iekārtu un aprīkojuma iegādes un uzstādīšanas, kad ir iespējama funkcionāla telpu un teritorijas izmantošana, ražošana vai pakalpojuma sniegšana.</a:t>
            </a:r>
          </a:p>
          <a:p>
            <a:endParaRPr lang="lv-LV" dirty="0"/>
          </a:p>
        </p:txBody>
      </p:sp>
    </p:spTree>
    <p:extLst>
      <p:ext uri="{BB962C8B-B14F-4D97-AF65-F5344CB8AC3E}">
        <p14:creationId xmlns:p14="http://schemas.microsoft.com/office/powerpoint/2010/main" val="1897794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3423" y="123825"/>
            <a:ext cx="10868025" cy="1261221"/>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Sasniedzamie rādītāji pēc projekta īstenošanas (1)</a:t>
            </a:r>
            <a:r>
              <a:rPr lang="lv-LV" sz="4000" b="1" dirty="0" smtClean="0">
                <a:solidFill>
                  <a:schemeClr val="bg1"/>
                </a:solidFill>
              </a:rPr>
              <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733423" y="1385046"/>
            <a:ext cx="10868025" cy="5320554"/>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marL="0" indent="0">
              <a:buNone/>
            </a:pPr>
            <a:r>
              <a:rPr lang="lv-LV" sz="2400" dirty="0"/>
              <a:t>Pēc projekta īstenošanas atbalsta </a:t>
            </a:r>
            <a:r>
              <a:rPr lang="lv-LV" sz="2400" dirty="0" smtClean="0"/>
              <a:t>pretendenti</a:t>
            </a:r>
            <a:r>
              <a:rPr lang="lv-LV" sz="2400" dirty="0"/>
              <a:t> </a:t>
            </a:r>
            <a:r>
              <a:rPr lang="lv-LV" sz="2400" i="1" dirty="0" smtClean="0"/>
              <a:t>(</a:t>
            </a:r>
            <a:r>
              <a:rPr lang="lv-LV" sz="2400" i="1" dirty="0" smtClean="0">
                <a:solidFill>
                  <a:srgbClr val="FF0000"/>
                </a:solidFill>
              </a:rPr>
              <a:t>Neattiecas </a:t>
            </a:r>
            <a:r>
              <a:rPr lang="lv-LV" sz="2400" i="1" dirty="0">
                <a:solidFill>
                  <a:srgbClr val="FF0000"/>
                </a:solidFill>
              </a:rPr>
              <a:t>uz </a:t>
            </a:r>
            <a:r>
              <a:rPr lang="lv-LV" sz="2400" i="1" dirty="0" smtClean="0">
                <a:solidFill>
                  <a:srgbClr val="FF0000"/>
                </a:solidFill>
              </a:rPr>
              <a:t>pretendentu, kas uzsāk vai plāno uzsākt saimniecisko darbību un pašvaldību kopprojekta gadījumā! )  </a:t>
            </a:r>
            <a:r>
              <a:rPr lang="lv-LV" sz="2400" u="sng" dirty="0" smtClean="0"/>
              <a:t>sasniedz projektā plānoto apgrozījumu un vismaz vienu no šādiem saimnieciskās darbības rādītājiem nozarē</a:t>
            </a:r>
            <a:r>
              <a:rPr lang="lv-LV" sz="2400" dirty="0" smtClean="0"/>
              <a:t>, kurā īsteno projektu:</a:t>
            </a:r>
          </a:p>
          <a:p>
            <a:r>
              <a:rPr lang="lv-LV" sz="2400" dirty="0" smtClean="0"/>
              <a:t>rada </a:t>
            </a:r>
            <a:r>
              <a:rPr lang="lv-LV" sz="2400" dirty="0"/>
              <a:t>vismaz vienu jaunu darbavietu un saglabā esošās darbavietas;</a:t>
            </a:r>
          </a:p>
          <a:p>
            <a:r>
              <a:rPr lang="lv-LV" sz="2400" dirty="0" smtClean="0"/>
              <a:t>saglabā </a:t>
            </a:r>
            <a:r>
              <a:rPr lang="lv-LV" sz="2400" dirty="0"/>
              <a:t>esošās darbavietas, no kurām vismaz viena ir pilna laika darbavieta;</a:t>
            </a:r>
          </a:p>
          <a:p>
            <a:r>
              <a:rPr lang="lv-LV" sz="2400" dirty="0" smtClean="0"/>
              <a:t>palielina </a:t>
            </a:r>
            <a:r>
              <a:rPr lang="lv-LV" sz="2400" dirty="0"/>
              <a:t>neto apgrozījumu vismaz par 20 procentiem no projekta attiecināmo izmaksu summas vai par 10 procentiem, ja projekta attiecināmo izmaksu summa ir lielāka par 100 000 </a:t>
            </a:r>
            <a:r>
              <a:rPr lang="lv-LV" sz="2400" i="1" dirty="0" err="1"/>
              <a:t>euro</a:t>
            </a:r>
            <a:r>
              <a:rPr lang="lv-LV" sz="2400" dirty="0"/>
              <a:t>;</a:t>
            </a:r>
          </a:p>
          <a:p>
            <a:r>
              <a:rPr lang="lv-LV" sz="2400" dirty="0" smtClean="0"/>
              <a:t>mazina </a:t>
            </a:r>
            <a:r>
              <a:rPr lang="lv-LV" sz="2400" dirty="0"/>
              <a:t>ietekmi uz vidi. Projekta iesniegumā norāda mērvienību, kā arī datu avotu, kas tiks izmantots sagaidāmās vērtības noteikšanā un izpildē;</a:t>
            </a:r>
          </a:p>
          <a:p>
            <a:r>
              <a:rPr lang="lv-LV" sz="2400" dirty="0" smtClean="0"/>
              <a:t>īsteno </a:t>
            </a:r>
            <a:r>
              <a:rPr lang="lv-LV" sz="2400" dirty="0"/>
              <a:t>ieguldījumus energoefektivitātes </a:t>
            </a:r>
            <a:r>
              <a:rPr lang="lv-LV" sz="2400" dirty="0" smtClean="0"/>
              <a:t>palielināšanā.</a:t>
            </a:r>
            <a:endParaRPr lang="lv-LV" sz="2400" dirty="0"/>
          </a:p>
          <a:p>
            <a:pPr marL="0" indent="0">
              <a:buNone/>
            </a:pPr>
            <a:endParaRPr lang="lv-LV" i="1" dirty="0"/>
          </a:p>
        </p:txBody>
      </p:sp>
      <p:pic>
        <p:nvPicPr>
          <p:cNvPr id="4" name="Picture 3"/>
          <p:cNvPicPr>
            <a:picLocks noChangeAspect="1"/>
          </p:cNvPicPr>
          <p:nvPr/>
        </p:nvPicPr>
        <p:blipFill>
          <a:blip r:embed="rId3"/>
          <a:stretch>
            <a:fillRect/>
          </a:stretch>
        </p:blipFill>
        <p:spPr>
          <a:xfrm>
            <a:off x="10346005" y="123825"/>
            <a:ext cx="1158340" cy="1310754"/>
          </a:xfrm>
          <a:prstGeom prst="rect">
            <a:avLst/>
          </a:prstGeom>
        </p:spPr>
      </p:pic>
    </p:spTree>
    <p:extLst>
      <p:ext uri="{BB962C8B-B14F-4D97-AF65-F5344CB8AC3E}">
        <p14:creationId xmlns:p14="http://schemas.microsoft.com/office/powerpoint/2010/main" val="7986371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1925"/>
            <a:ext cx="10515600" cy="1163638"/>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Sasniedzamie rādītāji pēc projekta īstenošanas (2)</a:t>
            </a:r>
            <a:r>
              <a:rPr lang="lv-LV" sz="4000" b="1" dirty="0" smtClean="0">
                <a:solidFill>
                  <a:schemeClr val="bg1"/>
                </a:solidFill>
              </a:rPr>
              <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838200" y="1325563"/>
            <a:ext cx="10515600" cy="4851400"/>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pPr marL="0" indent="0">
              <a:buNone/>
            </a:pPr>
            <a:r>
              <a:rPr lang="lv-LV" sz="2600" dirty="0"/>
              <a:t>Pēc projekta īstenošanas atbalsta </a:t>
            </a:r>
            <a:r>
              <a:rPr lang="lv-LV" sz="2600" dirty="0" smtClean="0"/>
              <a:t>pretendents -  </a:t>
            </a:r>
            <a:r>
              <a:rPr lang="lv-LV" sz="2600" dirty="0"/>
              <a:t>juridiskā persona (</a:t>
            </a:r>
            <a:r>
              <a:rPr lang="lv-LV" sz="2600" dirty="0">
                <a:solidFill>
                  <a:srgbClr val="FF0000"/>
                </a:solidFill>
              </a:rPr>
              <a:t>izņemot biedrību un nodibinājumu</a:t>
            </a:r>
            <a:r>
              <a:rPr lang="lv-LV" sz="2600" dirty="0"/>
              <a:t>), </a:t>
            </a:r>
            <a:r>
              <a:rPr lang="lv-LV" sz="2600" u="sng" dirty="0"/>
              <a:t>kas uzsāk saimniecisko darbību</a:t>
            </a:r>
            <a:r>
              <a:rPr lang="lv-LV" sz="2600" dirty="0"/>
              <a:t>, vai fiziskā persona, </a:t>
            </a:r>
            <a:r>
              <a:rPr lang="lv-LV" sz="2600" u="sng" dirty="0"/>
              <a:t>kura uzsāk vai plāno veikt saimniecisko darbību</a:t>
            </a:r>
            <a:r>
              <a:rPr lang="lv-LV" sz="2600" dirty="0"/>
              <a:t>, ja tās apgrozījums nepārsniedz 150 000 </a:t>
            </a:r>
            <a:r>
              <a:rPr lang="lv-LV" sz="2600" i="1" dirty="0" err="1"/>
              <a:t>euro</a:t>
            </a:r>
            <a:r>
              <a:rPr lang="lv-LV" sz="2600" i="1" dirty="0"/>
              <a:t> </a:t>
            </a:r>
            <a:r>
              <a:rPr lang="lv-LV" sz="2600" dirty="0"/>
              <a:t>pēdējā noslēgtajā gadā pirms projekta iesniegšanas </a:t>
            </a:r>
            <a:r>
              <a:rPr lang="lv-LV" sz="2600" dirty="0" smtClean="0"/>
              <a:t>- </a:t>
            </a:r>
            <a:r>
              <a:rPr lang="lv-LV" sz="2600" u="sng" dirty="0" smtClean="0"/>
              <a:t>sasniedz projektā plānoto apgrozījumu un vismaz vienu no šādiem saimnieciskās darbības rādītājiem nozarē</a:t>
            </a:r>
            <a:r>
              <a:rPr lang="lv-LV" sz="2600" dirty="0" smtClean="0"/>
              <a:t>, kurā īsteno projektu:</a:t>
            </a:r>
          </a:p>
          <a:p>
            <a:r>
              <a:rPr lang="lv-LV" sz="2600" dirty="0" smtClean="0"/>
              <a:t>rada </a:t>
            </a:r>
            <a:r>
              <a:rPr lang="lv-LV" sz="2600" dirty="0"/>
              <a:t>vismaz vienu jaunu darbavietu un saglabā esošās darbavietas;</a:t>
            </a:r>
          </a:p>
          <a:p>
            <a:r>
              <a:rPr lang="lv-LV" sz="2600" dirty="0" smtClean="0"/>
              <a:t>saglabā </a:t>
            </a:r>
            <a:r>
              <a:rPr lang="lv-LV" sz="2600" dirty="0"/>
              <a:t>esošās darbavietas, no kurām vismaz viena ir pilna laika darbavieta;</a:t>
            </a:r>
          </a:p>
          <a:p>
            <a:r>
              <a:rPr lang="lv-LV" sz="2600" dirty="0"/>
              <a:t>s</a:t>
            </a:r>
            <a:r>
              <a:rPr lang="lv-LV" sz="2600" dirty="0" smtClean="0"/>
              <a:t>asniedz neto </a:t>
            </a:r>
            <a:r>
              <a:rPr lang="lv-LV" sz="2600" dirty="0"/>
              <a:t>apgrozījumu vismaz par 20 procentiem no projekta attiecināmo izmaksu summas vai </a:t>
            </a:r>
            <a:r>
              <a:rPr lang="lv-LV" sz="2600" dirty="0" smtClean="0"/>
              <a:t> </a:t>
            </a:r>
            <a:r>
              <a:rPr lang="lv-LV" sz="2600" dirty="0"/>
              <a:t>10 </a:t>
            </a:r>
            <a:r>
              <a:rPr lang="lv-LV" sz="2600" dirty="0" smtClean="0"/>
              <a:t>procentu apmērā, </a:t>
            </a:r>
            <a:r>
              <a:rPr lang="lv-LV" sz="2600" dirty="0"/>
              <a:t>ja projekta attiecināmo izmaksu summa ir lielāka par 100 000 </a:t>
            </a:r>
            <a:r>
              <a:rPr lang="lv-LV" sz="2600" i="1" dirty="0" err="1"/>
              <a:t>euro</a:t>
            </a:r>
            <a:r>
              <a:rPr lang="lv-LV" sz="2600" dirty="0"/>
              <a:t>;</a:t>
            </a:r>
          </a:p>
          <a:p>
            <a:r>
              <a:rPr lang="lv-LV" sz="2600" dirty="0" smtClean="0"/>
              <a:t>mazina </a:t>
            </a:r>
            <a:r>
              <a:rPr lang="lv-LV" sz="2600" dirty="0"/>
              <a:t>ietekmi uz vidi. Projekta iesniegumā norāda mērvienību, kā arī datu avotu, kas tiks izmantots sagaidāmās vērtības noteikšanā un izpildē;</a:t>
            </a:r>
          </a:p>
          <a:p>
            <a:r>
              <a:rPr lang="lv-LV" sz="2600" dirty="0" smtClean="0"/>
              <a:t>īsteno </a:t>
            </a:r>
            <a:r>
              <a:rPr lang="lv-LV" sz="2600" dirty="0"/>
              <a:t>ieguldījumus energoefektivitātes </a:t>
            </a:r>
            <a:r>
              <a:rPr lang="lv-LV" sz="2600" dirty="0" smtClean="0"/>
              <a:t>palielināšanā.</a:t>
            </a:r>
            <a:endParaRPr lang="lv-LV" sz="2600" dirty="0"/>
          </a:p>
          <a:p>
            <a:pPr marL="0" indent="0">
              <a:buNone/>
            </a:pPr>
            <a:endParaRPr lang="lv-LV" i="1" dirty="0"/>
          </a:p>
        </p:txBody>
      </p:sp>
      <p:pic>
        <p:nvPicPr>
          <p:cNvPr id="4" name="Picture 3"/>
          <p:cNvPicPr>
            <a:picLocks noChangeAspect="1"/>
          </p:cNvPicPr>
          <p:nvPr/>
        </p:nvPicPr>
        <p:blipFill>
          <a:blip r:embed="rId3"/>
          <a:stretch>
            <a:fillRect/>
          </a:stretch>
        </p:blipFill>
        <p:spPr>
          <a:xfrm>
            <a:off x="10195460" y="88367"/>
            <a:ext cx="1158340" cy="1310754"/>
          </a:xfrm>
          <a:prstGeom prst="rect">
            <a:avLst/>
          </a:prstGeom>
        </p:spPr>
      </p:pic>
    </p:spTree>
    <p:extLst>
      <p:ext uri="{BB962C8B-B14F-4D97-AF65-F5344CB8AC3E}">
        <p14:creationId xmlns:p14="http://schemas.microsoft.com/office/powerpoint/2010/main" val="1808008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0100" y="333375"/>
            <a:ext cx="10553700" cy="1357313"/>
          </a:xfrm>
          <a:blipFill>
            <a:blip r:embed="rId2"/>
            <a:stretch>
              <a:fillRect/>
            </a:stretch>
          </a:blipFill>
        </p:spPr>
        <p:txBody>
          <a:bodyPr/>
          <a:lstStyle/>
          <a:p>
            <a:r>
              <a:rPr lang="lv-LV" sz="3600" b="1" dirty="0" smtClean="0">
                <a:solidFill>
                  <a:schemeClr val="bg1"/>
                </a:solidFill>
              </a:rPr>
              <a:t>Intervences mērķi:</a:t>
            </a:r>
            <a:r>
              <a:rPr lang="lv-LV" b="1" dirty="0" smtClean="0">
                <a:solidFill>
                  <a:schemeClr val="bg1"/>
                </a:solidFill>
              </a:rPr>
              <a:t/>
            </a:r>
            <a:br>
              <a:rPr lang="lv-LV" b="1" dirty="0" smtClean="0">
                <a:solidFill>
                  <a:schemeClr val="bg1"/>
                </a:solidFill>
              </a:rPr>
            </a:br>
            <a:endParaRPr lang="lv-LV" b="1" dirty="0">
              <a:solidFill>
                <a:schemeClr val="bg1"/>
              </a:solidFill>
            </a:endParaRPr>
          </a:p>
        </p:txBody>
      </p:sp>
      <p:sp>
        <p:nvSpPr>
          <p:cNvPr id="3" name="Content Placeholder 2"/>
          <p:cNvSpPr>
            <a:spLocks noGrp="1"/>
          </p:cNvSpPr>
          <p:nvPr>
            <p:ph sz="half" idx="1"/>
          </p:nvPr>
        </p:nvSpPr>
        <p:spPr>
          <a:xfrm>
            <a:off x="790575" y="1690688"/>
            <a:ext cx="5114925" cy="448627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stimulēt uzņēmējdarbības attīstību un konkurētspēju, produktu un pakalpojumu izveidi, jaunu darbavietu radīšanu, ieviest inovatīvas tehnoloģijas un prakses, tostarp digitālus risinājumus, veicināt vietējo resursu produktīvu un ilgtspējīgu izmantošanu, kā arī paaugstināt darbinieku kvalifikāciju un sekmēt sociālās atstumtības riskam pakļauto personu iesaistīšanu darba </a:t>
            </a:r>
            <a:r>
              <a:rPr lang="lv-LV" dirty="0" smtClean="0"/>
              <a:t>tirgū (uzņēmējiem)</a:t>
            </a:r>
            <a:endParaRPr lang="lv-LV" dirty="0"/>
          </a:p>
        </p:txBody>
      </p:sp>
      <p:sp>
        <p:nvSpPr>
          <p:cNvPr id="4" name="Content Placeholder 3"/>
          <p:cNvSpPr>
            <a:spLocks noGrp="1"/>
          </p:cNvSpPr>
          <p:nvPr>
            <p:ph sz="half" idx="2"/>
          </p:nvPr>
        </p:nvSpPr>
        <p:spPr>
          <a:xfrm>
            <a:off x="6172200" y="1690689"/>
            <a:ext cx="5181600" cy="4486274"/>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 veicināt sabiedrības iesaistīšanos vietējā dabas, fiziskā, sociālā kapitāla un </a:t>
            </a:r>
            <a:r>
              <a:rPr lang="lv-LV" dirty="0" err="1"/>
              <a:t>cilvēkkapitāla</a:t>
            </a:r>
            <a:r>
              <a:rPr lang="lv-LV" dirty="0"/>
              <a:t> stiprināšanas un kultūras kapitāla stratēģiskas un ilgtspējīgas izmantošanas un attīstības iniciatīvās, tādējādi palielinot lauku iedzīvotāju </a:t>
            </a:r>
            <a:r>
              <a:rPr lang="lv-LV" dirty="0" err="1"/>
              <a:t>drošumspēju</a:t>
            </a:r>
            <a:r>
              <a:rPr lang="lv-LV" dirty="0"/>
              <a:t>, kā arī vietas potenciālu un pievilcību, kas var kļūt par priekšnosacījumu jaunu integrētu tūrisma, kultūras, veselības un citu saistītu pakalpojumu un produktu </a:t>
            </a:r>
            <a:r>
              <a:rPr lang="lv-LV" dirty="0" smtClean="0"/>
              <a:t>piedāvājumam (kopienām)</a:t>
            </a:r>
            <a:endParaRPr lang="lv-LV" dirty="0"/>
          </a:p>
        </p:txBody>
      </p:sp>
    </p:spTree>
    <p:extLst>
      <p:ext uri="{BB962C8B-B14F-4D97-AF65-F5344CB8AC3E}">
        <p14:creationId xmlns:p14="http://schemas.microsoft.com/office/powerpoint/2010/main" val="730804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Sasniedzamie </a:t>
            </a:r>
            <a:r>
              <a:rPr lang="lv-LV" sz="3600" b="1" dirty="0">
                <a:solidFill>
                  <a:schemeClr val="bg1"/>
                </a:solidFill>
              </a:rPr>
              <a:t>rādītāji pēc projekta īstenošanas </a:t>
            </a:r>
            <a:r>
              <a:rPr lang="lv-LV" sz="3600" b="1" dirty="0" smtClean="0">
                <a:solidFill>
                  <a:schemeClr val="bg1"/>
                </a:solidFill>
              </a:rPr>
              <a:t>(3)</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a:t>ja projekts saistīts ar darbinieku produktivitātes kāpināšanu, atbalsta pretendents vienojas ar darbiniekiem turpināt darba attiecības vismaz 18 mēnešus pēc projekta īstenošanas, un par darbiniekiem tiek maksātas valsts sociālās apdrošināšanas obligātās </a:t>
            </a:r>
            <a:r>
              <a:rPr lang="lv-LV" sz="2400" dirty="0" smtClean="0"/>
              <a:t>iemaksas;</a:t>
            </a:r>
          </a:p>
          <a:p>
            <a:r>
              <a:rPr lang="lv-LV" sz="2400" dirty="0" smtClean="0"/>
              <a:t>ja </a:t>
            </a:r>
            <a:r>
              <a:rPr lang="lv-LV" sz="2400" dirty="0"/>
              <a:t>fiziskā persona, kas uzsāk saimniecisko darbību, iegūst individuālā komersanta vai </a:t>
            </a:r>
            <a:r>
              <a:rPr lang="lv-LV" sz="2400" dirty="0" err="1"/>
              <a:t>pašnodarbinātas</a:t>
            </a:r>
            <a:r>
              <a:rPr lang="lv-LV" sz="2400" dirty="0"/>
              <a:t> personas statusu, ir uzskatāms, ka tā </a:t>
            </a:r>
            <a:r>
              <a:rPr lang="lv-LV" sz="2400" dirty="0" smtClean="0"/>
              <a:t>sasniedz saimnieciskās </a:t>
            </a:r>
            <a:r>
              <a:rPr lang="lv-LV" sz="2400" dirty="0"/>
              <a:t>darbības </a:t>
            </a:r>
            <a:r>
              <a:rPr lang="lv-LV" sz="2400" dirty="0" smtClean="0"/>
              <a:t>rādītāju – rada 1 jaunu darbavietu </a:t>
            </a:r>
            <a:r>
              <a:rPr lang="lv-LV" sz="2400" dirty="0"/>
              <a:t>un tai ir pienākums sasniegt vēl vienu no </a:t>
            </a:r>
            <a:r>
              <a:rPr lang="lv-LV" sz="2400" dirty="0" smtClean="0"/>
              <a:t>pārējiem </a:t>
            </a:r>
            <a:r>
              <a:rPr lang="lv-LV" sz="2400" dirty="0"/>
              <a:t>saimnieciskās darbības </a:t>
            </a:r>
            <a:r>
              <a:rPr lang="lv-LV" sz="2400" dirty="0" smtClean="0"/>
              <a:t>rādītājiem; </a:t>
            </a:r>
          </a:p>
          <a:p>
            <a:r>
              <a:rPr lang="lv-LV" sz="2400" dirty="0" smtClean="0"/>
              <a:t>rādītājus </a:t>
            </a:r>
            <a:r>
              <a:rPr lang="lv-LV" sz="2400" dirty="0"/>
              <a:t>atbalsta pretendents sasniedz ne vēlāk kā otrajā noslēgtajā gadā pēc projekta īstenošanas, ja projekta uzraudzības periods ir trīs gadi, vai ne vēlāk kā trešajā noslēgtajā gadā pēc projekta īstenošanas, ja projekta uzraudzības periods ir pieci gadi, un tos nepazemina visā turpmākajā saistību periodā.</a:t>
            </a:r>
          </a:p>
        </p:txBody>
      </p:sp>
      <p:pic>
        <p:nvPicPr>
          <p:cNvPr id="4" name="Picture 3"/>
          <p:cNvPicPr>
            <a:picLocks noChangeAspect="1"/>
          </p:cNvPicPr>
          <p:nvPr/>
        </p:nvPicPr>
        <p:blipFill>
          <a:blip r:embed="rId3"/>
          <a:stretch>
            <a:fillRect/>
          </a:stretch>
        </p:blipFill>
        <p:spPr>
          <a:xfrm>
            <a:off x="10003105" y="379934"/>
            <a:ext cx="1158340" cy="1310754"/>
          </a:xfrm>
          <a:prstGeom prst="rect">
            <a:avLst/>
          </a:prstGeom>
        </p:spPr>
      </p:pic>
    </p:spTree>
    <p:extLst>
      <p:ext uri="{BB962C8B-B14F-4D97-AF65-F5344CB8AC3E}">
        <p14:creationId xmlns:p14="http://schemas.microsoft.com/office/powerpoint/2010/main" val="39527880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Sasniedzamie </a:t>
            </a:r>
            <a:r>
              <a:rPr lang="lv-LV" sz="4000" b="1" dirty="0">
                <a:solidFill>
                  <a:schemeClr val="bg1"/>
                </a:solidFill>
              </a:rPr>
              <a:t>rādītāji pēc projekta īstenošanas </a:t>
            </a:r>
            <a:r>
              <a:rPr lang="lv-LV" sz="4000" b="1" dirty="0" smtClean="0">
                <a:solidFill>
                  <a:schemeClr val="bg1"/>
                </a:solidFill>
              </a:rPr>
              <a:t>(4)</a:t>
            </a:r>
            <a:r>
              <a:rPr lang="lv-LV" b="1" dirty="0" smtClean="0">
                <a:solidFill>
                  <a:schemeClr val="bg1"/>
                </a:solidFill>
              </a:rPr>
              <a:t/>
            </a:r>
            <a:br>
              <a:rPr lang="lv-LV" b="1" dirty="0" smtClean="0">
                <a:solidFill>
                  <a:schemeClr val="bg1"/>
                </a:solidFill>
              </a:rPr>
            </a:br>
            <a:endParaRPr lang="lv-LV" b="1" dirty="0">
              <a:solidFill>
                <a:schemeClr val="bg1"/>
              </a:solidFill>
            </a:endParaRPr>
          </a:p>
        </p:txBody>
      </p:sp>
      <p:sp>
        <p:nvSpPr>
          <p:cNvPr id="3" name="Content Placeholder 2"/>
          <p:cNvSpPr>
            <a:spLocks noGrp="1"/>
          </p:cNvSpPr>
          <p:nvPr>
            <p:ph idx="1"/>
          </p:nvPr>
        </p:nvSpPr>
        <p:spPr>
          <a:xfrm>
            <a:off x="847725"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smtClean="0"/>
              <a:t>ja </a:t>
            </a:r>
            <a:r>
              <a:rPr lang="lv-LV" sz="2400" dirty="0"/>
              <a:t>pretendents pēc projekta īstenošanas </a:t>
            </a:r>
            <a:r>
              <a:rPr lang="lv-LV" sz="2400" dirty="0" smtClean="0"/>
              <a:t>saimnieciskās </a:t>
            </a:r>
            <a:r>
              <a:rPr lang="lv-LV" sz="2400" dirty="0"/>
              <a:t>darbības </a:t>
            </a:r>
            <a:r>
              <a:rPr lang="lv-LV" sz="2400" u="sng" dirty="0"/>
              <a:t>rādītājus nesasniedz</a:t>
            </a:r>
            <a:r>
              <a:rPr lang="lv-LV" sz="2400" dirty="0"/>
              <a:t> nepārvaramas varas dēļ, no tā neatkarīgu vispārēju tirgus pārmaiņu vai tādu vispārēju cenu izmaiņu </a:t>
            </a:r>
            <a:r>
              <a:rPr lang="lv-LV" sz="2400" dirty="0" smtClean="0"/>
              <a:t>dēļ, kā piemēram</a:t>
            </a:r>
            <a:r>
              <a:rPr lang="lv-LV" sz="2400" dirty="0"/>
              <a:t>, valsts ekonomiskā krīze, tad pretendents, iesniedzot pamatojumu, ir tiesīgs lūgt Lauku atbalsta dienestu:</a:t>
            </a:r>
          </a:p>
          <a:p>
            <a:pPr marL="0" indent="0">
              <a:buNone/>
            </a:pPr>
            <a:r>
              <a:rPr lang="lv-LV" sz="2400" dirty="0" smtClean="0"/>
              <a:t>        - pārskatīt </a:t>
            </a:r>
            <a:r>
              <a:rPr lang="lv-LV" sz="2400" dirty="0"/>
              <a:t>plānoto rādītāju palielinājumu;</a:t>
            </a:r>
          </a:p>
          <a:p>
            <a:pPr marL="0" indent="0">
              <a:buNone/>
            </a:pPr>
            <a:r>
              <a:rPr lang="lv-LV" sz="2400" dirty="0" smtClean="0"/>
              <a:t>        - pagarināt projekta </a:t>
            </a:r>
            <a:r>
              <a:rPr lang="lv-LV" sz="2400" dirty="0"/>
              <a:t>uzraudzības periodu plānoto rādītāju </a:t>
            </a:r>
            <a:r>
              <a:rPr lang="lv-LV" sz="2400" dirty="0" smtClean="0"/>
              <a:t>sasniegšanai.</a:t>
            </a:r>
            <a:endParaRPr lang="lv-LV" sz="2400" dirty="0"/>
          </a:p>
        </p:txBody>
      </p:sp>
      <p:pic>
        <p:nvPicPr>
          <p:cNvPr id="4" name="Picture 3"/>
          <p:cNvPicPr>
            <a:picLocks noChangeAspect="1"/>
          </p:cNvPicPr>
          <p:nvPr/>
        </p:nvPicPr>
        <p:blipFill>
          <a:blip r:embed="rId3"/>
          <a:stretch>
            <a:fillRect/>
          </a:stretch>
        </p:blipFill>
        <p:spPr>
          <a:xfrm>
            <a:off x="10060255" y="379934"/>
            <a:ext cx="1158340" cy="1310754"/>
          </a:xfrm>
          <a:prstGeom prst="rect">
            <a:avLst/>
          </a:prstGeom>
        </p:spPr>
      </p:pic>
    </p:spTree>
    <p:extLst>
      <p:ext uri="{BB962C8B-B14F-4D97-AF65-F5344CB8AC3E}">
        <p14:creationId xmlns:p14="http://schemas.microsoft.com/office/powerpoint/2010/main" val="25540085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Publiskā </a:t>
            </a:r>
            <a:r>
              <a:rPr lang="lv-LV" sz="4000" b="1" dirty="0">
                <a:solidFill>
                  <a:schemeClr val="bg1"/>
                </a:solidFill>
              </a:rPr>
              <a:t>finansējuma veids un </a:t>
            </a:r>
            <a:r>
              <a:rPr lang="lv-LV" sz="4000" b="1" dirty="0" smtClean="0">
                <a:solidFill>
                  <a:schemeClr val="bg1"/>
                </a:solidFill>
              </a:rPr>
              <a:t>apmērs</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lstStyle/>
          <a:p>
            <a:pPr marL="0" indent="0" algn="just">
              <a:buNone/>
            </a:pPr>
            <a:r>
              <a:rPr lang="lv-LV" sz="2400" dirty="0"/>
              <a:t>Atbalsta intensitāte no projekta kopējās attiecināmo izmaksu </a:t>
            </a:r>
            <a:r>
              <a:rPr lang="lv-LV" sz="2400" dirty="0" smtClean="0"/>
              <a:t>summas aktivitātē </a:t>
            </a:r>
            <a:r>
              <a:rPr lang="lv-LV" sz="2400" dirty="0"/>
              <a:t>"Vietējās ekonomikas stiprināšanas iniciatīvas" ir </a:t>
            </a:r>
            <a:r>
              <a:rPr lang="lv-LV" sz="2400" b="1" dirty="0"/>
              <a:t>40 %</a:t>
            </a:r>
            <a:r>
              <a:rPr lang="lv-LV" sz="2400" dirty="0" smtClean="0"/>
              <a:t>, </a:t>
            </a:r>
            <a:r>
              <a:rPr lang="lv-LV" sz="2400" dirty="0"/>
              <a:t>bet </a:t>
            </a:r>
            <a:r>
              <a:rPr lang="lv-LV" sz="2400" dirty="0" smtClean="0"/>
              <a:t>Dobeles rajona lauku partnerības vietējās </a:t>
            </a:r>
            <a:r>
              <a:rPr lang="lv-LV" sz="2400" dirty="0"/>
              <a:t>attīstības stratēģijā noteiktajos gadījumos tā var tikt paaugstināta līdz </a:t>
            </a:r>
            <a:r>
              <a:rPr lang="lv-LV" sz="2400" b="1" dirty="0"/>
              <a:t>65 </a:t>
            </a:r>
            <a:r>
              <a:rPr lang="lv-LV" sz="2400" b="1" dirty="0" smtClean="0"/>
              <a:t>%</a:t>
            </a:r>
            <a:r>
              <a:rPr lang="lv-LV" sz="2400" b="1" dirty="0"/>
              <a:t>;</a:t>
            </a:r>
            <a:endParaRPr lang="lv-LV" sz="2400" b="1" dirty="0" smtClean="0"/>
          </a:p>
          <a:p>
            <a:pPr marL="0" indent="0" algn="just">
              <a:buNone/>
            </a:pPr>
            <a:r>
              <a:rPr lang="lv-LV" sz="2400" dirty="0" smtClean="0"/>
              <a:t>Atbalstu </a:t>
            </a:r>
            <a:r>
              <a:rPr lang="lv-LV" sz="2400" dirty="0"/>
              <a:t>uzskata par piešķirtu ar dienu, kad </a:t>
            </a:r>
            <a:r>
              <a:rPr lang="lv-LV" sz="2400" u="sng" dirty="0"/>
              <a:t>Lauku atbalsta dienests ir pieņēmis lēmumu par projekta iesnieguma </a:t>
            </a:r>
            <a:r>
              <a:rPr lang="lv-LV" sz="2400" u="sng" dirty="0" smtClean="0"/>
              <a:t>apstiprināšanu</a:t>
            </a:r>
            <a:r>
              <a:rPr lang="lv-LV" sz="2400" dirty="0" smtClean="0"/>
              <a:t>.</a:t>
            </a:r>
            <a:endParaRPr lang="lv-LV" sz="2400" b="1" dirty="0" smtClean="0"/>
          </a:p>
          <a:p>
            <a:pPr algn="just"/>
            <a:endParaRPr lang="lv-LV" dirty="0"/>
          </a:p>
        </p:txBody>
      </p:sp>
    </p:spTree>
    <p:extLst>
      <p:ext uri="{BB962C8B-B14F-4D97-AF65-F5344CB8AC3E}">
        <p14:creationId xmlns:p14="http://schemas.microsoft.com/office/powerpoint/2010/main" val="39592816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(1)</a:t>
            </a:r>
            <a:br>
              <a:rPr lang="lv-LV" sz="4000" b="1" dirty="0" smtClean="0">
                <a:solidFill>
                  <a:schemeClr val="bg1"/>
                </a:solidFill>
              </a:rPr>
            </a:br>
            <a:r>
              <a:rPr lang="lv-LV" sz="4000" b="1" dirty="0" smtClean="0">
                <a:solidFill>
                  <a:schemeClr val="bg1"/>
                </a:solidFill>
              </a:rPr>
              <a:t> </a:t>
            </a: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u="sng" dirty="0" smtClean="0"/>
              <a:t>procentu </a:t>
            </a:r>
            <a:r>
              <a:rPr lang="lv-LV" sz="2400" u="sng" dirty="0"/>
              <a:t>maksājumi</a:t>
            </a:r>
            <a:r>
              <a:rPr lang="lv-LV" sz="2400" dirty="0"/>
              <a:t>, </a:t>
            </a:r>
            <a:r>
              <a:rPr lang="lv-LV" sz="2400" u="sng" dirty="0"/>
              <a:t>maksa par naudas </a:t>
            </a:r>
            <a:r>
              <a:rPr lang="lv-LV" sz="2400" u="sng" dirty="0" err="1"/>
              <a:t>pārskaitījumiem</a:t>
            </a:r>
            <a:r>
              <a:rPr lang="lv-LV" sz="2400" u="sng" dirty="0"/>
              <a:t>, valūtas maiņas komisijas maksājumi un valūtas kursa svārstību dēļ radušies zaudējumi</a:t>
            </a:r>
            <a:r>
              <a:rPr lang="lv-LV" sz="2400" dirty="0"/>
              <a:t>;</a:t>
            </a:r>
          </a:p>
          <a:p>
            <a:pPr algn="just"/>
            <a:r>
              <a:rPr lang="lv-LV" sz="2400" u="sng" dirty="0" smtClean="0"/>
              <a:t>naudas </a:t>
            </a:r>
            <a:r>
              <a:rPr lang="lv-LV" sz="2400" u="sng" dirty="0"/>
              <a:t>sodi, līgumsodi un tiesas prāvu izmaksas</a:t>
            </a:r>
            <a:r>
              <a:rPr lang="lv-LV" sz="2400" dirty="0"/>
              <a:t>;</a:t>
            </a:r>
          </a:p>
          <a:p>
            <a:pPr algn="just"/>
            <a:r>
              <a:rPr lang="lv-LV" sz="2400" u="sng" dirty="0" smtClean="0"/>
              <a:t>tādu </a:t>
            </a:r>
            <a:r>
              <a:rPr lang="lv-LV" sz="2400" u="sng" dirty="0"/>
              <a:t>apakšlīgumu slēgšana, kuri mākslīgi un nepamatoti palielina projekta izmaksas un kuros samaksa ir noteikta procentos no kopējām projekta izmaksām</a:t>
            </a:r>
            <a:r>
              <a:rPr lang="lv-LV" sz="2400" dirty="0" smtClean="0"/>
              <a:t>;</a:t>
            </a:r>
          </a:p>
          <a:p>
            <a:pPr algn="just"/>
            <a:r>
              <a:rPr lang="lv-LV" sz="2400" u="sng" dirty="0"/>
              <a:t>izmaksas, kas saistītas ar jebkuru piegādi, pakalpojumu vai darbu, ja nav organizēta atbilstoša iepirkuma procedūra </a:t>
            </a:r>
            <a:r>
              <a:rPr lang="lv-LV" sz="2400" dirty="0"/>
              <a:t>saskaņā ar normatīvajiem aktiem par iepirkuma procedūras </a:t>
            </a:r>
            <a:r>
              <a:rPr lang="lv-LV" sz="2400" dirty="0" smtClean="0"/>
              <a:t>piemērošanu;</a:t>
            </a:r>
            <a:endParaRPr lang="lv-LV" sz="2400" dirty="0"/>
          </a:p>
        </p:txBody>
      </p:sp>
      <p:pic>
        <p:nvPicPr>
          <p:cNvPr id="4" name="Picture 3"/>
          <p:cNvPicPr>
            <a:picLocks noChangeAspect="1"/>
          </p:cNvPicPr>
          <p:nvPr/>
        </p:nvPicPr>
        <p:blipFill>
          <a:blip r:embed="rId3"/>
          <a:stretch>
            <a:fillRect/>
          </a:stretch>
        </p:blipFill>
        <p:spPr>
          <a:xfrm>
            <a:off x="10010774" y="365125"/>
            <a:ext cx="1343025" cy="1343025"/>
          </a:xfrm>
          <a:prstGeom prst="rect">
            <a:avLst/>
          </a:prstGeom>
        </p:spPr>
      </p:pic>
    </p:spTree>
    <p:extLst>
      <p:ext uri="{BB962C8B-B14F-4D97-AF65-F5344CB8AC3E}">
        <p14:creationId xmlns:p14="http://schemas.microsoft.com/office/powerpoint/2010/main" val="19618068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(2) </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lstStyle/>
          <a:p>
            <a:r>
              <a:rPr lang="lv-LV" sz="2400" u="sng" dirty="0"/>
              <a:t>esošo būvju, iegādāto pamatlīdzekļu un programmnodrošinājuma uzturēšanas izmaksas</a:t>
            </a:r>
            <a:r>
              <a:rPr lang="lv-LV" sz="2400" dirty="0"/>
              <a:t>;</a:t>
            </a:r>
          </a:p>
          <a:p>
            <a:r>
              <a:rPr lang="lv-LV" sz="2400" dirty="0" smtClean="0"/>
              <a:t> </a:t>
            </a:r>
            <a:r>
              <a:rPr lang="lv-LV" sz="2400" u="sng" dirty="0" smtClean="0"/>
              <a:t>lietotu </a:t>
            </a:r>
            <a:r>
              <a:rPr lang="lv-LV" sz="2400" u="sng" dirty="0"/>
              <a:t>būvmateriālu iegādes izmaksas</a:t>
            </a:r>
            <a:r>
              <a:rPr lang="lv-LV" sz="2400" dirty="0"/>
              <a:t>;</a:t>
            </a:r>
          </a:p>
          <a:p>
            <a:r>
              <a:rPr lang="lv-LV" sz="2400" dirty="0" smtClean="0"/>
              <a:t> </a:t>
            </a:r>
            <a:r>
              <a:rPr lang="lv-LV" sz="2400" u="sng" dirty="0" smtClean="0"/>
              <a:t>īpašuma </a:t>
            </a:r>
            <a:r>
              <a:rPr lang="lv-LV" sz="2400" u="sng" dirty="0"/>
              <a:t>vai kapitāldaļu iegādes izdevumi</a:t>
            </a:r>
            <a:r>
              <a:rPr lang="lv-LV" sz="2400" dirty="0"/>
              <a:t>;</a:t>
            </a:r>
          </a:p>
          <a:p>
            <a:r>
              <a:rPr lang="lv-LV" sz="2400" dirty="0" smtClean="0"/>
              <a:t> </a:t>
            </a:r>
            <a:r>
              <a:rPr lang="lv-LV" sz="2400" u="sng" dirty="0" smtClean="0"/>
              <a:t>tehniskās </a:t>
            </a:r>
            <a:r>
              <a:rPr lang="lv-LV" sz="2400" u="sng" dirty="0"/>
              <a:t>apkopes, rezerves daļu un ekspluatācijas izdevumi</a:t>
            </a:r>
            <a:r>
              <a:rPr lang="lv-LV" sz="2400" dirty="0"/>
              <a:t>;</a:t>
            </a:r>
          </a:p>
          <a:p>
            <a:r>
              <a:rPr lang="lv-LV" sz="2400" u="sng" dirty="0" smtClean="0"/>
              <a:t>atlīdzība </a:t>
            </a:r>
            <a:r>
              <a:rPr lang="lv-LV" sz="2400" u="sng" dirty="0"/>
              <a:t>personālam</a:t>
            </a:r>
            <a:r>
              <a:rPr lang="lv-LV" sz="2400" dirty="0"/>
              <a:t>, izņemot šo noteikumu </a:t>
            </a:r>
            <a:r>
              <a:rPr lang="lv-LV" sz="2400" dirty="0">
                <a:hlinkClick r:id="rId3"/>
              </a:rPr>
              <a:t>27</a:t>
            </a:r>
            <a:r>
              <a:rPr lang="lv-LV" sz="2400" dirty="0" smtClean="0">
                <a:solidFill>
                  <a:srgbClr val="0070C0"/>
                </a:solidFill>
                <a:hlinkClick r:id="rId3"/>
              </a:rPr>
              <a:t>.</a:t>
            </a:r>
            <a:r>
              <a:rPr lang="lv-LV" sz="2400" dirty="0" smtClean="0">
                <a:solidFill>
                  <a:srgbClr val="0070C0"/>
                </a:solidFill>
              </a:rPr>
              <a:t>(atbalsts jauniešu </a:t>
            </a:r>
            <a:r>
              <a:rPr lang="lv-LV" sz="2400" dirty="0" smtClean="0">
                <a:solidFill>
                  <a:schemeClr val="accent5"/>
                </a:solidFill>
              </a:rPr>
              <a:t>iniciatīvām) </a:t>
            </a:r>
            <a:r>
              <a:rPr lang="lv-LV" sz="2400" dirty="0"/>
              <a:t>un </a:t>
            </a:r>
            <a:r>
              <a:rPr lang="lv-LV" sz="2400" dirty="0">
                <a:hlinkClick r:id="rId4"/>
              </a:rPr>
              <a:t>37. </a:t>
            </a:r>
            <a:r>
              <a:rPr lang="lv-LV" sz="2400" dirty="0" smtClean="0">
                <a:hlinkClick r:id="rId4"/>
              </a:rPr>
              <a:t>punktā</a:t>
            </a:r>
            <a:r>
              <a:rPr lang="lv-LV" sz="2400" dirty="0" smtClean="0"/>
              <a:t> </a:t>
            </a:r>
            <a:r>
              <a:rPr lang="lv-LV" sz="2400" dirty="0" smtClean="0">
                <a:solidFill>
                  <a:srgbClr val="0070C0"/>
                </a:solidFill>
              </a:rPr>
              <a:t>(personāla atalgojums), </a:t>
            </a:r>
            <a:r>
              <a:rPr lang="lv-LV" sz="2400" dirty="0"/>
              <a:t>kā arī </a:t>
            </a:r>
            <a:r>
              <a:rPr lang="lv-LV" sz="2400" dirty="0">
                <a:hlinkClick r:id="rId5"/>
              </a:rPr>
              <a:t>35.5. </a:t>
            </a:r>
            <a:r>
              <a:rPr lang="lv-LV" sz="2400" dirty="0" smtClean="0">
                <a:hlinkClick r:id="rId5"/>
              </a:rPr>
              <a:t>apakšpunktā</a:t>
            </a:r>
            <a:r>
              <a:rPr lang="lv-LV" sz="2400" dirty="0" smtClean="0"/>
              <a:t> </a:t>
            </a:r>
            <a:r>
              <a:rPr lang="lv-LV" sz="2400" dirty="0" smtClean="0">
                <a:solidFill>
                  <a:srgbClr val="0070C0"/>
                </a:solidFill>
              </a:rPr>
              <a:t>(mācību izmaksas) </a:t>
            </a:r>
            <a:r>
              <a:rPr lang="lv-LV" sz="2400" dirty="0" smtClean="0"/>
              <a:t>minēto </a:t>
            </a:r>
            <a:r>
              <a:rPr lang="lv-LV" sz="2400" dirty="0"/>
              <a:t>gadījumu;</a:t>
            </a:r>
          </a:p>
          <a:p>
            <a:pPr algn="just"/>
            <a:endParaRPr lang="lv-LV" dirty="0"/>
          </a:p>
        </p:txBody>
      </p:sp>
      <p:pic>
        <p:nvPicPr>
          <p:cNvPr id="4" name="Picture 3"/>
          <p:cNvPicPr>
            <a:picLocks noChangeAspect="1"/>
          </p:cNvPicPr>
          <p:nvPr/>
        </p:nvPicPr>
        <p:blipFill>
          <a:blip r:embed="rId6"/>
          <a:stretch>
            <a:fillRect/>
          </a:stretch>
        </p:blipFill>
        <p:spPr>
          <a:xfrm>
            <a:off x="10012564" y="365125"/>
            <a:ext cx="1341236" cy="1341236"/>
          </a:xfrm>
          <a:prstGeom prst="rect">
            <a:avLst/>
          </a:prstGeom>
        </p:spPr>
      </p:pic>
    </p:spTree>
    <p:extLst>
      <p:ext uri="{BB962C8B-B14F-4D97-AF65-F5344CB8AC3E}">
        <p14:creationId xmlns:p14="http://schemas.microsoft.com/office/powerpoint/2010/main" val="31594508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(3)</a:t>
            </a:r>
            <a:br>
              <a:rPr lang="lv-LV" sz="4000" b="1" dirty="0" smtClean="0">
                <a:solidFill>
                  <a:schemeClr val="bg1"/>
                </a:solidFill>
              </a:rPr>
            </a:br>
            <a:r>
              <a:rPr lang="lv-LV" sz="4000" b="1" dirty="0" smtClean="0">
                <a:solidFill>
                  <a:schemeClr val="bg1"/>
                </a:solidFill>
              </a:rPr>
              <a:t> </a:t>
            </a:r>
            <a:endParaRPr lang="lv-LV" sz="4000" b="1" dirty="0">
              <a:solidFill>
                <a:schemeClr val="bg1"/>
              </a:solidFill>
            </a:endParaRPr>
          </a:p>
        </p:txBody>
      </p:sp>
      <p:sp>
        <p:nvSpPr>
          <p:cNvPr id="3" name="Content Placeholder 2"/>
          <p:cNvSpPr>
            <a:spLocks noGrp="1"/>
          </p:cNvSpPr>
          <p:nvPr>
            <p:ph sz="half" idx="1"/>
          </p:nvPr>
        </p:nvSpPr>
        <p:spPr>
          <a:xfrm>
            <a:off x="838200" y="1825625"/>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jebkuras piemaksas </a:t>
            </a:r>
            <a:r>
              <a:rPr lang="lv-LV" sz="2400" dirty="0"/>
              <a:t>par papildu darbu, virsstundu darbu vai darbu svētku dienās, prēmijas, materiālā stimulēšana un naudas balvas;</a:t>
            </a:r>
          </a:p>
          <a:p>
            <a:r>
              <a:rPr lang="lv-LV" sz="2400" u="sng" dirty="0" smtClean="0"/>
              <a:t>nodokļi </a:t>
            </a:r>
            <a:r>
              <a:rPr lang="lv-LV" sz="2400" u="sng" dirty="0"/>
              <a:t>un nodevas</a:t>
            </a:r>
            <a:r>
              <a:rPr lang="lv-LV" sz="2400" dirty="0"/>
              <a:t>, izņemot šo noteikumu </a:t>
            </a:r>
            <a:r>
              <a:rPr lang="lv-LV" sz="2400" dirty="0" smtClean="0">
                <a:solidFill>
                  <a:srgbClr val="0070C0"/>
                </a:solidFill>
                <a:hlinkClick r:id="rId3"/>
              </a:rPr>
              <a:t>33.9.</a:t>
            </a:r>
            <a:r>
              <a:rPr lang="lv-LV" sz="2400" dirty="0" smtClean="0">
                <a:solidFill>
                  <a:srgbClr val="0070C0"/>
                </a:solidFill>
              </a:rPr>
              <a:t>/ 35.7.</a:t>
            </a:r>
            <a:r>
              <a:rPr lang="lv-LV" sz="2400" dirty="0"/>
              <a:t> </a:t>
            </a:r>
            <a:r>
              <a:rPr lang="lv-LV" sz="2400" dirty="0" smtClean="0"/>
              <a:t>apakšpunktā </a:t>
            </a:r>
            <a:r>
              <a:rPr lang="lv-LV" sz="2400" dirty="0" smtClean="0">
                <a:solidFill>
                  <a:srgbClr val="0070C0"/>
                </a:solidFill>
              </a:rPr>
              <a:t>(projekta </a:t>
            </a:r>
            <a:r>
              <a:rPr lang="lv-LV" sz="2400" dirty="0">
                <a:solidFill>
                  <a:srgbClr val="0070C0"/>
                </a:solidFill>
              </a:rPr>
              <a:t>iesnieguma sagatavošanas izmaksas un vispārējās </a:t>
            </a:r>
            <a:r>
              <a:rPr lang="lv-LV" sz="2400" dirty="0" smtClean="0">
                <a:solidFill>
                  <a:srgbClr val="0070C0"/>
                </a:solidFill>
              </a:rPr>
              <a:t>izmaksas), </a:t>
            </a:r>
            <a:r>
              <a:rPr lang="lv-LV" sz="2400" dirty="0">
                <a:hlinkClick r:id="rId4"/>
              </a:rPr>
              <a:t>35.5</a:t>
            </a:r>
            <a:r>
              <a:rPr lang="lv-LV" sz="2400" dirty="0" smtClean="0">
                <a:hlinkClick r:id="rId4"/>
              </a:rPr>
              <a:t>.</a:t>
            </a:r>
            <a:r>
              <a:rPr lang="lv-LV" sz="2400" dirty="0" smtClean="0"/>
              <a:t> </a:t>
            </a:r>
            <a:r>
              <a:rPr lang="lv-LV" sz="2400" dirty="0" smtClean="0">
                <a:solidFill>
                  <a:srgbClr val="0070C0"/>
                </a:solidFill>
              </a:rPr>
              <a:t>(mācību izmaksas)</a:t>
            </a:r>
            <a:r>
              <a:rPr lang="lv-LV" sz="2400" dirty="0" smtClean="0"/>
              <a:t>, </a:t>
            </a:r>
            <a:r>
              <a:rPr lang="lv-LV" sz="2400" dirty="0"/>
              <a:t>kā arī </a:t>
            </a:r>
            <a:r>
              <a:rPr lang="lv-LV" sz="2400" dirty="0">
                <a:hlinkClick r:id="rId5"/>
              </a:rPr>
              <a:t>27</a:t>
            </a:r>
            <a:r>
              <a:rPr lang="lv-LV" sz="2400" dirty="0" smtClean="0">
                <a:hlinkClick r:id="rId5"/>
              </a:rPr>
              <a:t>.</a:t>
            </a:r>
            <a:r>
              <a:rPr lang="lv-LV" sz="2400" dirty="0" smtClean="0"/>
              <a:t> (atbalsts jauniešu iniciatīvām) , </a:t>
            </a:r>
            <a:r>
              <a:rPr lang="lv-LV" sz="2400" dirty="0">
                <a:hlinkClick r:id="rId6"/>
              </a:rPr>
              <a:t>37</a:t>
            </a:r>
            <a:r>
              <a:rPr lang="lv-LV" sz="2400" dirty="0" smtClean="0">
                <a:solidFill>
                  <a:srgbClr val="0070C0"/>
                </a:solidFill>
                <a:hlinkClick r:id="rId6"/>
              </a:rPr>
              <a:t>.</a:t>
            </a:r>
            <a:r>
              <a:rPr lang="lv-LV" sz="2400" dirty="0" smtClean="0">
                <a:solidFill>
                  <a:srgbClr val="0070C0"/>
                </a:solidFill>
              </a:rPr>
              <a:t>(personāla atalgojums)  </a:t>
            </a:r>
            <a:r>
              <a:rPr lang="lv-LV" sz="2400" dirty="0"/>
              <a:t>un </a:t>
            </a:r>
            <a:r>
              <a:rPr lang="lv-LV" sz="2400" dirty="0">
                <a:hlinkClick r:id="rId7"/>
              </a:rPr>
              <a:t>38. </a:t>
            </a:r>
            <a:r>
              <a:rPr lang="lv-LV" sz="2400" dirty="0" smtClean="0">
                <a:hlinkClick r:id="rId7"/>
              </a:rPr>
              <a:t>punktā</a:t>
            </a:r>
            <a:r>
              <a:rPr lang="lv-LV" sz="2400" dirty="0"/>
              <a:t> ( </a:t>
            </a:r>
            <a:r>
              <a:rPr lang="lv-LV" sz="2400" dirty="0">
                <a:solidFill>
                  <a:srgbClr val="0070C0"/>
                </a:solidFill>
              </a:rPr>
              <a:t>PVN ja to nav tiesību atskaitīt </a:t>
            </a:r>
            <a:r>
              <a:rPr lang="lv-LV" sz="2400" dirty="0" smtClean="0">
                <a:solidFill>
                  <a:srgbClr val="0070C0"/>
                </a:solidFill>
              </a:rPr>
              <a:t>kā priekšnodokli) </a:t>
            </a:r>
            <a:r>
              <a:rPr lang="lv-LV" sz="2400" dirty="0"/>
              <a:t> minēto gadījumu;</a:t>
            </a:r>
          </a:p>
          <a:p>
            <a:r>
              <a:rPr lang="lv-LV" sz="2400" u="sng" dirty="0" smtClean="0"/>
              <a:t>transportlīdzekļu </a:t>
            </a:r>
            <a:r>
              <a:rPr lang="lv-LV" sz="2400" u="sng" dirty="0"/>
              <a:t>iegādes izdevumi</a:t>
            </a:r>
            <a:r>
              <a:rPr lang="lv-LV" sz="2400" dirty="0"/>
              <a:t>, izņemot šo noteikumu </a:t>
            </a:r>
            <a:r>
              <a:rPr lang="lv-LV" sz="2400" dirty="0">
                <a:hlinkClick r:id="rId8"/>
              </a:rPr>
              <a:t>33.1.1</a:t>
            </a:r>
            <a:r>
              <a:rPr lang="lv-LV" sz="2400" dirty="0" smtClean="0">
                <a:hlinkClick r:id="rId8"/>
              </a:rPr>
              <a:t>.</a:t>
            </a:r>
            <a:r>
              <a:rPr lang="lv-LV" sz="2400" dirty="0" smtClean="0"/>
              <a:t>/ </a:t>
            </a:r>
            <a:r>
              <a:rPr lang="lv-LV" sz="2400" dirty="0">
                <a:hlinkClick r:id="rId9"/>
              </a:rPr>
              <a:t>33.1.2</a:t>
            </a:r>
            <a:r>
              <a:rPr lang="lv-LV" sz="2400" dirty="0" smtClean="0">
                <a:hlinkClick r:id="rId9"/>
              </a:rPr>
              <a:t>.</a:t>
            </a:r>
            <a:r>
              <a:rPr lang="lv-LV" sz="2400" dirty="0" smtClean="0">
                <a:solidFill>
                  <a:srgbClr val="0070C0"/>
                </a:solidFill>
              </a:rPr>
              <a:t>(nosauktie transportlīdzekļi)  </a:t>
            </a:r>
            <a:r>
              <a:rPr lang="lv-LV" sz="2400" dirty="0"/>
              <a:t>un </a:t>
            </a:r>
            <a:r>
              <a:rPr lang="lv-LV" sz="2400" dirty="0">
                <a:hlinkClick r:id="rId10"/>
              </a:rPr>
              <a:t>35.1. </a:t>
            </a:r>
            <a:r>
              <a:rPr lang="lv-LV" sz="2400" dirty="0" smtClean="0">
                <a:hlinkClick r:id="rId10"/>
              </a:rPr>
              <a:t>apakšpunktā</a:t>
            </a:r>
            <a:r>
              <a:rPr lang="lv-LV" sz="2400" dirty="0"/>
              <a:t> </a:t>
            </a:r>
            <a:r>
              <a:rPr lang="lv-LV" sz="2400" dirty="0" smtClean="0"/>
              <a:t>(</a:t>
            </a:r>
            <a:r>
              <a:rPr lang="lv-LV" sz="2400" dirty="0" smtClean="0">
                <a:solidFill>
                  <a:srgbClr val="0070C0"/>
                </a:solidFill>
              </a:rPr>
              <a:t>jaunu </a:t>
            </a:r>
            <a:r>
              <a:rPr lang="lv-LV" sz="2400" dirty="0">
                <a:solidFill>
                  <a:srgbClr val="0070C0"/>
                </a:solidFill>
              </a:rPr>
              <a:t>pamatlīdzekļu un programmnodrošinājuma iegādes un uzstādīšanas </a:t>
            </a:r>
            <a:r>
              <a:rPr lang="lv-LV" sz="2400" dirty="0" smtClean="0">
                <a:solidFill>
                  <a:srgbClr val="0070C0"/>
                </a:solidFill>
              </a:rPr>
              <a:t>izmaksas</a:t>
            </a:r>
            <a:r>
              <a:rPr lang="lv-LV" sz="2400" dirty="0" smtClean="0"/>
              <a:t>)  </a:t>
            </a:r>
            <a:r>
              <a:rPr lang="lv-LV" sz="2400" dirty="0"/>
              <a:t>minēto gadījumu;</a:t>
            </a:r>
          </a:p>
          <a:p>
            <a:pPr algn="just"/>
            <a:endParaRPr lang="lv-LV" dirty="0"/>
          </a:p>
        </p:txBody>
      </p:sp>
      <p:pic>
        <p:nvPicPr>
          <p:cNvPr id="4" name="Picture 3"/>
          <p:cNvPicPr>
            <a:picLocks noChangeAspect="1"/>
          </p:cNvPicPr>
          <p:nvPr/>
        </p:nvPicPr>
        <p:blipFill>
          <a:blip r:embed="rId11"/>
          <a:stretch>
            <a:fillRect/>
          </a:stretch>
        </p:blipFill>
        <p:spPr>
          <a:xfrm>
            <a:off x="10012564" y="357288"/>
            <a:ext cx="1341236" cy="1341236"/>
          </a:xfrm>
          <a:prstGeom prst="rect">
            <a:avLst/>
          </a:prstGeom>
        </p:spPr>
      </p:pic>
    </p:spTree>
    <p:extLst>
      <p:ext uri="{BB962C8B-B14F-4D97-AF65-F5344CB8AC3E}">
        <p14:creationId xmlns:p14="http://schemas.microsoft.com/office/powerpoint/2010/main" val="18592649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(4)</a:t>
            </a:r>
            <a:br>
              <a:rPr lang="lv-LV" sz="4000" b="1" dirty="0" smtClean="0">
                <a:solidFill>
                  <a:schemeClr val="bg1"/>
                </a:solidFill>
              </a:rPr>
            </a:br>
            <a:r>
              <a:rPr lang="lv-LV" sz="4000" b="1" dirty="0" smtClean="0">
                <a:solidFill>
                  <a:schemeClr val="bg1"/>
                </a:solidFill>
              </a:rPr>
              <a:t> </a:t>
            </a: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600" u="sng" dirty="0" smtClean="0"/>
              <a:t>izdevumi</a:t>
            </a:r>
            <a:r>
              <a:rPr lang="lv-LV" sz="2600" u="sng" dirty="0"/>
              <a:t>, kas saistīti ar jebkuru darbību īstenošanu ārvalstīs</a:t>
            </a:r>
            <a:r>
              <a:rPr lang="lv-LV" sz="2600" dirty="0"/>
              <a:t>;</a:t>
            </a:r>
          </a:p>
          <a:p>
            <a:r>
              <a:rPr lang="lv-LV" sz="2600" u="sng" dirty="0" smtClean="0"/>
              <a:t>tādu </a:t>
            </a:r>
            <a:r>
              <a:rPr lang="lv-LV" sz="2600" u="sng" dirty="0"/>
              <a:t>pamatlīdzekļu iegādes izmaksas, kuri ir saistīti ar lauksaimniecības produktu primāro ražošanu, un traktoru iegādes izmaksas</a:t>
            </a:r>
            <a:r>
              <a:rPr lang="lv-LV" sz="2600" dirty="0"/>
              <a:t>;</a:t>
            </a:r>
          </a:p>
          <a:p>
            <a:r>
              <a:rPr lang="lv-LV" sz="2600" u="sng" dirty="0" smtClean="0"/>
              <a:t>maksa </a:t>
            </a:r>
            <a:r>
              <a:rPr lang="lv-LV" sz="2600" u="sng" dirty="0"/>
              <a:t>par mācībām, kas ir daļa no vispārējās vidējās izglītības vai augstākās izglītības programmām </a:t>
            </a:r>
            <a:r>
              <a:rPr lang="lv-LV" sz="2600" dirty="0"/>
              <a:t>vai ir saistītas ar Eiropas Savienības vai citu finanšu instrumentu atbalsta saņemšanu un projekta iesnieguma sagatavošanu;</a:t>
            </a:r>
          </a:p>
          <a:p>
            <a:r>
              <a:rPr lang="lv-LV" sz="2600" u="sng" dirty="0" smtClean="0"/>
              <a:t>izmaksas</a:t>
            </a:r>
            <a:r>
              <a:rPr lang="lv-LV" sz="2600" u="sng" dirty="0"/>
              <a:t>, kas radušās pirms projekta iesnieguma iesniegšanas</a:t>
            </a:r>
            <a:r>
              <a:rPr lang="lv-LV" sz="2600" dirty="0"/>
              <a:t>, izņemot šo noteikumu </a:t>
            </a:r>
            <a:r>
              <a:rPr lang="lv-LV" sz="2600" dirty="0" smtClean="0">
                <a:hlinkClick r:id="rId3"/>
              </a:rPr>
              <a:t>33.9.</a:t>
            </a:r>
            <a:r>
              <a:rPr lang="lv-LV" sz="2600" dirty="0" smtClean="0"/>
              <a:t>/ </a:t>
            </a:r>
            <a:r>
              <a:rPr lang="lv-LV" sz="2600" dirty="0" smtClean="0">
                <a:hlinkClick r:id="rId4"/>
              </a:rPr>
              <a:t>35.7</a:t>
            </a:r>
            <a:r>
              <a:rPr lang="lv-LV" sz="2600" dirty="0">
                <a:hlinkClick r:id="rId4"/>
              </a:rPr>
              <a:t>.</a:t>
            </a:r>
            <a:r>
              <a:rPr lang="lv-LV" sz="2600" dirty="0"/>
              <a:t>  </a:t>
            </a:r>
            <a:r>
              <a:rPr lang="lv-LV" sz="2600" dirty="0" smtClean="0">
                <a:solidFill>
                  <a:srgbClr val="0070C0"/>
                </a:solidFill>
              </a:rPr>
              <a:t>(projekta </a:t>
            </a:r>
            <a:r>
              <a:rPr lang="lv-LV" sz="2600" dirty="0">
                <a:solidFill>
                  <a:srgbClr val="0070C0"/>
                </a:solidFill>
              </a:rPr>
              <a:t>iesnieguma sagatavošanas izmaksas un vispārējās </a:t>
            </a:r>
            <a:r>
              <a:rPr lang="lv-LV" sz="2600" dirty="0" smtClean="0">
                <a:solidFill>
                  <a:srgbClr val="0070C0"/>
                </a:solidFill>
              </a:rPr>
              <a:t>izmaksas)</a:t>
            </a:r>
            <a:r>
              <a:rPr lang="lv-LV" sz="2600" dirty="0" smtClean="0"/>
              <a:t>  </a:t>
            </a:r>
            <a:r>
              <a:rPr lang="lv-LV" sz="2600" dirty="0"/>
              <a:t>apakšpunktā minētās </a:t>
            </a:r>
            <a:r>
              <a:rPr lang="lv-LV" sz="2600" dirty="0" smtClean="0"/>
              <a:t>izmaksas.</a:t>
            </a:r>
            <a:endParaRPr lang="lv-LV" sz="2600" dirty="0"/>
          </a:p>
          <a:p>
            <a:pPr marL="0" indent="0" algn="just">
              <a:buNone/>
            </a:pPr>
            <a:endParaRPr lang="lv-LV" dirty="0"/>
          </a:p>
        </p:txBody>
      </p:sp>
      <p:pic>
        <p:nvPicPr>
          <p:cNvPr id="4" name="Picture 3"/>
          <p:cNvPicPr>
            <a:picLocks noChangeAspect="1"/>
          </p:cNvPicPr>
          <p:nvPr/>
        </p:nvPicPr>
        <p:blipFill>
          <a:blip r:embed="rId5"/>
          <a:stretch>
            <a:fillRect/>
          </a:stretch>
        </p:blipFill>
        <p:spPr>
          <a:xfrm>
            <a:off x="10012564" y="365125"/>
            <a:ext cx="1341236" cy="1341236"/>
          </a:xfrm>
          <a:prstGeom prst="rect">
            <a:avLst/>
          </a:prstGeom>
        </p:spPr>
      </p:pic>
    </p:spTree>
    <p:extLst>
      <p:ext uri="{BB962C8B-B14F-4D97-AF65-F5344CB8AC3E}">
        <p14:creationId xmlns:p14="http://schemas.microsoft.com/office/powerpoint/2010/main" val="36381368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(5) </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smtClean="0"/>
              <a:t>dzīvnieku </a:t>
            </a:r>
            <a:r>
              <a:rPr lang="lv-LV" sz="2400" u="sng" dirty="0"/>
              <a:t>un viengadīgu augu iegādes izmaksas;</a:t>
            </a:r>
          </a:p>
          <a:p>
            <a:r>
              <a:rPr lang="lv-LV" sz="2400" u="sng" dirty="0" smtClean="0"/>
              <a:t>hidrotehnisko </a:t>
            </a:r>
            <a:r>
              <a:rPr lang="lv-LV" sz="2400" u="sng" dirty="0"/>
              <a:t>būvju izveides izmaksas</a:t>
            </a:r>
            <a:r>
              <a:rPr lang="lv-LV" sz="2400" dirty="0"/>
              <a:t>;</a:t>
            </a:r>
          </a:p>
          <a:p>
            <a:r>
              <a:rPr lang="lv-LV" sz="2400" u="sng" dirty="0" smtClean="0"/>
              <a:t>mazvērtīgā </a:t>
            </a:r>
            <a:r>
              <a:rPr lang="lv-LV" sz="2400" u="sng" dirty="0"/>
              <a:t>inventāra iegādes izmaksas, izņemot šo noteikumu </a:t>
            </a:r>
            <a:r>
              <a:rPr lang="lv-LV" sz="2400" dirty="0">
                <a:hlinkClick r:id="rId3"/>
              </a:rPr>
              <a:t>14</a:t>
            </a:r>
            <a:r>
              <a:rPr lang="lv-LV" sz="2400" dirty="0" smtClean="0">
                <a:solidFill>
                  <a:srgbClr val="0070C0"/>
                </a:solidFill>
                <a:hlinkClick r:id="rId3"/>
              </a:rPr>
              <a:t>.</a:t>
            </a:r>
            <a:r>
              <a:rPr lang="lv-LV" sz="2400" dirty="0" smtClean="0">
                <a:solidFill>
                  <a:srgbClr val="0070C0"/>
                </a:solidFill>
              </a:rPr>
              <a:t>(</a:t>
            </a:r>
            <a:r>
              <a:rPr lang="lv-LV" sz="2400" dirty="0">
                <a:solidFill>
                  <a:srgbClr val="0070C0"/>
                </a:solidFill>
              </a:rPr>
              <a:t>L</a:t>
            </a:r>
            <a:r>
              <a:rPr lang="lv-LV" sz="2400" dirty="0" smtClean="0">
                <a:solidFill>
                  <a:srgbClr val="0070C0"/>
                </a:solidFill>
              </a:rPr>
              <a:t>auku biļete</a:t>
            </a:r>
            <a:r>
              <a:rPr lang="lv-LV" sz="2400" dirty="0" smtClean="0"/>
              <a:t>)  </a:t>
            </a:r>
            <a:r>
              <a:rPr lang="lv-LV" sz="2400" dirty="0"/>
              <a:t>un </a:t>
            </a:r>
            <a:r>
              <a:rPr lang="lv-LV" sz="2400" dirty="0">
                <a:hlinkClick r:id="rId4"/>
              </a:rPr>
              <a:t>27. </a:t>
            </a:r>
            <a:r>
              <a:rPr lang="lv-LV" sz="2400" dirty="0" smtClean="0">
                <a:hlinkClick r:id="rId4"/>
              </a:rPr>
              <a:t>punktā</a:t>
            </a:r>
            <a:r>
              <a:rPr lang="lv-LV" sz="2400" dirty="0" smtClean="0"/>
              <a:t> </a:t>
            </a:r>
            <a:r>
              <a:rPr lang="lv-LV" sz="2400" dirty="0" smtClean="0">
                <a:solidFill>
                  <a:srgbClr val="0070C0"/>
                </a:solidFill>
              </a:rPr>
              <a:t>(atbalsts jauniešu iniciatīvām)</a:t>
            </a:r>
            <a:r>
              <a:rPr lang="lv-LV" sz="2400" dirty="0" smtClean="0"/>
              <a:t> , </a:t>
            </a:r>
            <a:r>
              <a:rPr lang="lv-LV" sz="2400" dirty="0"/>
              <a:t>kā arī </a:t>
            </a:r>
            <a:r>
              <a:rPr lang="lv-LV" sz="2400" dirty="0">
                <a:hlinkClick r:id="rId5"/>
              </a:rPr>
              <a:t>35.5. apakšpunktā</a:t>
            </a:r>
            <a:r>
              <a:rPr lang="lv-LV" sz="2400" dirty="0"/>
              <a:t> </a:t>
            </a:r>
            <a:r>
              <a:rPr lang="lv-LV" sz="2400" dirty="0" smtClean="0">
                <a:solidFill>
                  <a:srgbClr val="0070C0"/>
                </a:solidFill>
              </a:rPr>
              <a:t>(mācību izmaksas) </a:t>
            </a:r>
            <a:r>
              <a:rPr lang="lv-LV" sz="2400" dirty="0" smtClean="0"/>
              <a:t>minēto </a:t>
            </a:r>
            <a:r>
              <a:rPr lang="lv-LV" sz="2400" dirty="0"/>
              <a:t>gadījumu;</a:t>
            </a:r>
          </a:p>
          <a:p>
            <a:r>
              <a:rPr lang="lv-LV" sz="2400" dirty="0" smtClean="0"/>
              <a:t>citas </a:t>
            </a:r>
            <a:r>
              <a:rPr lang="lv-LV" sz="2400" dirty="0"/>
              <a:t>izmaksas, kas nav attiecināmas saskaņā ar regulas </a:t>
            </a:r>
            <a:r>
              <a:rPr lang="lv-LV" sz="2400" dirty="0">
                <a:hlinkClick r:id="rId6"/>
              </a:rPr>
              <a:t>2021/2115</a:t>
            </a:r>
            <a:r>
              <a:rPr lang="lv-LV" sz="2400" dirty="0"/>
              <a:t> 73. </a:t>
            </a:r>
            <a:r>
              <a:rPr lang="lv-LV" sz="2400" dirty="0" smtClean="0"/>
              <a:t>pantu;</a:t>
            </a:r>
          </a:p>
          <a:p>
            <a:r>
              <a:rPr lang="lv-LV" sz="2400" u="sng" dirty="0" smtClean="0"/>
              <a:t>izmaksas</a:t>
            </a:r>
            <a:r>
              <a:rPr lang="lv-LV" sz="2400" u="sng" dirty="0"/>
              <a:t>, kas pēc Lauku atbalsta dienesta novērtējuma pārsniedz vidējās tirgus izmaksas,</a:t>
            </a:r>
            <a:r>
              <a:rPr lang="lv-LV" sz="2400" dirty="0"/>
              <a:t> kā arī aktivitāšu īstenošanas un mērķu sasniegšanas laika grafika noteiktajā termiņā nepabeigto darbu izmaksas uzskata par neattiecināmajām izmaksām.</a:t>
            </a:r>
          </a:p>
          <a:p>
            <a:endParaRPr lang="lv-LV" dirty="0"/>
          </a:p>
        </p:txBody>
      </p:sp>
      <p:pic>
        <p:nvPicPr>
          <p:cNvPr id="4" name="Picture 3"/>
          <p:cNvPicPr>
            <a:picLocks noChangeAspect="1"/>
          </p:cNvPicPr>
          <p:nvPr/>
        </p:nvPicPr>
        <p:blipFill>
          <a:blip r:embed="rId7"/>
          <a:stretch>
            <a:fillRect/>
          </a:stretch>
        </p:blipFill>
        <p:spPr>
          <a:xfrm>
            <a:off x="10012564" y="349452"/>
            <a:ext cx="1341236" cy="1341236"/>
          </a:xfrm>
          <a:prstGeom prst="rect">
            <a:avLst/>
          </a:prstGeom>
        </p:spPr>
      </p:pic>
    </p:spTree>
    <p:extLst>
      <p:ext uri="{BB962C8B-B14F-4D97-AF65-F5344CB8AC3E}">
        <p14:creationId xmlns:p14="http://schemas.microsoft.com/office/powerpoint/2010/main" val="21340387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Iesniedzamie dokumenti (I)</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838200" y="1690688"/>
            <a:ext cx="10515600" cy="4729162"/>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85000" lnSpcReduction="20000"/>
          </a:bodyPr>
          <a:lstStyle/>
          <a:p>
            <a:r>
              <a:rPr lang="lv-LV" sz="2000" u="sng" dirty="0" smtClean="0"/>
              <a:t>Projekta iesniegums</a:t>
            </a:r>
            <a:r>
              <a:rPr lang="lv-LV" sz="2000" dirty="0" smtClean="0"/>
              <a:t>;</a:t>
            </a:r>
          </a:p>
          <a:p>
            <a:r>
              <a:rPr lang="lv-LV" sz="2000" u="sng" dirty="0" smtClean="0"/>
              <a:t>Atbalsta </a:t>
            </a:r>
            <a:r>
              <a:rPr lang="lv-LV" sz="2000" u="sng" dirty="0"/>
              <a:t>pretendenta </a:t>
            </a:r>
            <a:r>
              <a:rPr lang="lv-LV" sz="2000" u="sng" dirty="0" smtClean="0"/>
              <a:t>deklarācija</a:t>
            </a:r>
            <a:r>
              <a:rPr lang="lv-LV" sz="2000" dirty="0" smtClean="0"/>
              <a:t>;</a:t>
            </a:r>
          </a:p>
          <a:p>
            <a:r>
              <a:rPr lang="lv-LV" sz="2000" dirty="0" smtClean="0"/>
              <a:t>Ja </a:t>
            </a:r>
            <a:r>
              <a:rPr lang="lv-LV" sz="2000" dirty="0"/>
              <a:t>nekustamo īpašumu, kurā paredzēts īstenot projektu un uzstādīt stacionāros pamatlīdzekļus, atbalsta pretendents nomā vai patapina, – </a:t>
            </a:r>
            <a:r>
              <a:rPr lang="lv-LV" sz="2000" u="sng" dirty="0"/>
              <a:t>nomas vai patapinājuma līguma </a:t>
            </a:r>
            <a:r>
              <a:rPr lang="lv-LV" sz="2000" u="sng" dirty="0" smtClean="0"/>
              <a:t>kopija</a:t>
            </a:r>
            <a:r>
              <a:rPr lang="lv-LV" sz="2000" dirty="0" smtClean="0"/>
              <a:t>;</a:t>
            </a:r>
          </a:p>
          <a:p>
            <a:r>
              <a:rPr lang="lv-LV" sz="2000" dirty="0" smtClean="0"/>
              <a:t>Ja </a:t>
            </a:r>
            <a:r>
              <a:rPr lang="lv-LV" sz="2000" dirty="0"/>
              <a:t>paredzēta jauna būvniecība, būves pārbūve, būves novietošana, būves ierīkošana, būves restaurācija vai būves atjaunošana un nekustamo īpašumu, kurā paredzēts īstenot projektu, atbalsta pretendents nomā, tas kopā ar projekta iesniegumu vai pirms projekta īstenošanas uzsākšanas iesniedz </a:t>
            </a:r>
            <a:r>
              <a:rPr lang="lv-LV" sz="2000" u="sng" dirty="0"/>
              <a:t>ilgtermiņa nomas līgumu</a:t>
            </a:r>
            <a:r>
              <a:rPr lang="lv-LV" sz="2000" dirty="0" smtClean="0"/>
              <a:t>,</a:t>
            </a:r>
            <a:r>
              <a:rPr lang="lv-LV" sz="2000" dirty="0"/>
              <a:t> kurš reģistrēts </a:t>
            </a:r>
            <a:r>
              <a:rPr lang="lv-LV" sz="2000" dirty="0" smtClean="0"/>
              <a:t>zemesgrāmatā;</a:t>
            </a:r>
          </a:p>
          <a:p>
            <a:r>
              <a:rPr lang="lv-LV" sz="2100" dirty="0" smtClean="0"/>
              <a:t>Ja </a:t>
            </a:r>
            <a:r>
              <a:rPr lang="lv-LV" sz="2100" dirty="0"/>
              <a:t>paredzēta atsevišķu labiekārtojuma elementu ierīkošana vai tādu pamatlīdzekļu iegāde, kuri nav stacionāri novietojami (ja vien projektā plānotās aktivitātes neīsteno noteiktā telpā), atbalsta pretendents nomas līguma vietā iesniedz </a:t>
            </a:r>
            <a:r>
              <a:rPr lang="lv-LV" sz="2100" u="sng" dirty="0"/>
              <a:t>saskaņojumu ar nekustamā īpašuma </a:t>
            </a:r>
            <a:r>
              <a:rPr lang="lv-LV" sz="2100" u="sng" dirty="0" smtClean="0"/>
              <a:t>īpašnieku</a:t>
            </a:r>
            <a:r>
              <a:rPr lang="lv-LV" sz="2100" dirty="0"/>
              <a:t>; </a:t>
            </a:r>
            <a:endParaRPr lang="lv-LV" sz="2100" dirty="0" smtClean="0"/>
          </a:p>
          <a:p>
            <a:r>
              <a:rPr lang="lv-LV" sz="2000" u="sng" dirty="0" smtClean="0"/>
              <a:t>Iepirkuma </a:t>
            </a:r>
            <a:r>
              <a:rPr lang="lv-LV" sz="2000" u="sng" dirty="0"/>
              <a:t>procedūru </a:t>
            </a:r>
            <a:r>
              <a:rPr lang="lv-LV" sz="2000" u="sng" dirty="0" smtClean="0"/>
              <a:t>apliecinoši dokumenti</a:t>
            </a:r>
            <a:r>
              <a:rPr lang="lv-LV" sz="2000" dirty="0" smtClean="0"/>
              <a:t>;</a:t>
            </a:r>
          </a:p>
          <a:p>
            <a:r>
              <a:rPr lang="lv-LV" sz="2000" dirty="0" smtClean="0"/>
              <a:t>Ja </a:t>
            </a:r>
            <a:r>
              <a:rPr lang="lv-LV" sz="2000" dirty="0"/>
              <a:t>projektā plānota jauna būvniecība, būves atjaunošana, būves restaurācija, būves ierīkošana, būves novietošana vai pārbūve vai būvmateriālu iegāde, – </a:t>
            </a:r>
            <a:r>
              <a:rPr lang="lv-LV" sz="2000" u="sng" dirty="0" smtClean="0"/>
              <a:t>informācija </a:t>
            </a:r>
            <a:r>
              <a:rPr lang="lv-LV" sz="2000" u="sng" dirty="0"/>
              <a:t>par būvniecības </a:t>
            </a:r>
            <a:r>
              <a:rPr lang="lv-LV" sz="2000" u="sng" dirty="0" smtClean="0"/>
              <a:t>lietu, kas reģistrēta BIS</a:t>
            </a:r>
            <a:r>
              <a:rPr lang="lv-LV" sz="2000" dirty="0" smtClean="0"/>
              <a:t>;</a:t>
            </a:r>
          </a:p>
          <a:p>
            <a:r>
              <a:rPr lang="lv-LV" sz="2000" u="sng" dirty="0"/>
              <a:t>Valsts vides dienesta reģionālās vides pārvaldes izsniegtu </a:t>
            </a:r>
            <a:r>
              <a:rPr lang="lv-LV" sz="2000" u="sng" dirty="0" smtClean="0"/>
              <a:t>izziņa </a:t>
            </a:r>
            <a:r>
              <a:rPr lang="lv-LV" sz="2000" dirty="0" smtClean="0"/>
              <a:t>(ja attiecināms);</a:t>
            </a:r>
          </a:p>
          <a:p>
            <a:r>
              <a:rPr lang="lv-LV" sz="2000" dirty="0" smtClean="0"/>
              <a:t>Ja </a:t>
            </a:r>
            <a:r>
              <a:rPr lang="lv-LV" sz="2000" dirty="0"/>
              <a:t>tiek īstenots </a:t>
            </a:r>
            <a:r>
              <a:rPr lang="lv-LV" sz="2000" dirty="0" smtClean="0"/>
              <a:t>kopprojekts, </a:t>
            </a:r>
            <a:r>
              <a:rPr lang="lv-LV" sz="2000" dirty="0"/>
              <a:t>– </a:t>
            </a:r>
            <a:r>
              <a:rPr lang="lv-LV" sz="2000" u="sng" dirty="0"/>
              <a:t>kopprojekta dalībnieku sadarbības </a:t>
            </a:r>
            <a:r>
              <a:rPr lang="lv-LV" sz="2000" u="sng" dirty="0" smtClean="0"/>
              <a:t>līgums</a:t>
            </a:r>
            <a:r>
              <a:rPr lang="lv-LV" sz="2000" dirty="0" smtClean="0"/>
              <a:t>;</a:t>
            </a:r>
          </a:p>
          <a:p>
            <a:r>
              <a:rPr lang="lv-LV" sz="2000" u="sng" dirty="0" smtClean="0"/>
              <a:t>Atbalsta </a:t>
            </a:r>
            <a:r>
              <a:rPr lang="lv-LV" sz="2000" u="sng" dirty="0"/>
              <a:t>pretendenta </a:t>
            </a:r>
            <a:r>
              <a:rPr lang="lv-LV" sz="2000" u="sng" dirty="0" smtClean="0"/>
              <a:t>pašnovērtējums</a:t>
            </a:r>
            <a:r>
              <a:rPr lang="lv-LV" sz="2000" dirty="0" smtClean="0"/>
              <a:t>;</a:t>
            </a:r>
          </a:p>
          <a:p>
            <a:endParaRPr lang="lv-LV" dirty="0"/>
          </a:p>
          <a:p>
            <a:endParaRPr lang="lv-LV" dirty="0"/>
          </a:p>
        </p:txBody>
      </p:sp>
    </p:spTree>
    <p:extLst>
      <p:ext uri="{BB962C8B-B14F-4D97-AF65-F5344CB8AC3E}">
        <p14:creationId xmlns:p14="http://schemas.microsoft.com/office/powerpoint/2010/main" val="9845315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Iesniedzamie </a:t>
            </a:r>
            <a:r>
              <a:rPr lang="lv-LV" sz="4000" b="1" dirty="0">
                <a:solidFill>
                  <a:schemeClr val="bg1"/>
                </a:solidFill>
              </a:rPr>
              <a:t>dokumenti </a:t>
            </a:r>
            <a:r>
              <a:rPr lang="lv-LV" sz="4000" b="1" dirty="0" smtClean="0">
                <a:solidFill>
                  <a:schemeClr val="bg1"/>
                </a:solidFill>
              </a:rPr>
              <a:t>(II)</a:t>
            </a:r>
            <a:br>
              <a:rPr lang="lv-LV" sz="4000" b="1" dirty="0" smtClean="0">
                <a:solidFill>
                  <a:schemeClr val="bg1"/>
                </a:solidFill>
              </a:rPr>
            </a:br>
            <a:endParaRPr lang="lv-LV" sz="4000" dirty="0">
              <a:solidFill>
                <a:schemeClr val="bg1"/>
              </a:solidFill>
            </a:endParaRPr>
          </a:p>
        </p:txBody>
      </p:sp>
      <p:sp>
        <p:nvSpPr>
          <p:cNvPr id="3" name="Content Placeholder 2"/>
          <p:cNvSpPr>
            <a:spLocks noGrp="1"/>
          </p:cNvSpPr>
          <p:nvPr>
            <p:ph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lstStyle/>
          <a:p>
            <a:r>
              <a:rPr lang="lv-LV" sz="2000" dirty="0" smtClean="0"/>
              <a:t>Kopā </a:t>
            </a:r>
            <a:r>
              <a:rPr lang="lv-LV" sz="2000" dirty="0"/>
              <a:t>ar projekta iesniegumu vai 6</a:t>
            </a:r>
            <a:r>
              <a:rPr lang="lv-LV" sz="2000" dirty="0" smtClean="0"/>
              <a:t> </a:t>
            </a:r>
            <a:r>
              <a:rPr lang="lv-LV" sz="2000" dirty="0"/>
              <a:t>mēnešu laikā pēc dienas, kad pieņemts lēmums par projekta iesnieguma apstiprināšanu, – </a:t>
            </a:r>
            <a:r>
              <a:rPr lang="lv-LV" sz="2000" u="sng" dirty="0"/>
              <a:t>kredītiestādes, līzinga sabiedrības vai </a:t>
            </a:r>
            <a:r>
              <a:rPr lang="lv-LV" sz="2000" u="sng" dirty="0" err="1"/>
              <a:t>krājaizdevu</a:t>
            </a:r>
            <a:r>
              <a:rPr lang="lv-LV" sz="2000" u="sng" dirty="0"/>
              <a:t> sabiedrības </a:t>
            </a:r>
            <a:r>
              <a:rPr lang="lv-LV" sz="2000" u="sng" dirty="0" smtClean="0"/>
              <a:t>lēmums </a:t>
            </a:r>
            <a:r>
              <a:rPr lang="lv-LV" sz="2000" u="sng" dirty="0"/>
              <a:t>par kredīta piešķiršanu</a:t>
            </a:r>
            <a:r>
              <a:rPr lang="lv-LV" sz="2000" dirty="0"/>
              <a:t>, ja projekta īstenošanai tiks ņemts </a:t>
            </a:r>
            <a:r>
              <a:rPr lang="lv-LV" sz="2000" dirty="0" smtClean="0"/>
              <a:t>kredīts;</a:t>
            </a:r>
          </a:p>
          <a:p>
            <a:r>
              <a:rPr lang="lv-LV" sz="2000" dirty="0" smtClean="0"/>
              <a:t>Ja </a:t>
            </a:r>
            <a:r>
              <a:rPr lang="lv-LV" sz="2000" dirty="0"/>
              <a:t>investīcijas paredzētas ēku energoefektivitātes palielināšanai, – neatkarīga eksperta ēku energoefektivitātes jomā vai uzņēmuma </a:t>
            </a:r>
            <a:r>
              <a:rPr lang="lv-LV" sz="2000" dirty="0" err="1"/>
              <a:t>energoauditora</a:t>
            </a:r>
            <a:r>
              <a:rPr lang="lv-LV" sz="2000" dirty="0"/>
              <a:t> sagatavotu </a:t>
            </a:r>
            <a:r>
              <a:rPr lang="lv-LV" sz="2000" u="sng" dirty="0"/>
              <a:t>ēkas </a:t>
            </a:r>
            <a:r>
              <a:rPr lang="lv-LV" sz="2000" u="sng" dirty="0" err="1" smtClean="0"/>
              <a:t>energosertifikāts</a:t>
            </a:r>
            <a:r>
              <a:rPr lang="lv-LV" sz="2000" dirty="0" smtClean="0"/>
              <a:t>, </a:t>
            </a:r>
            <a:r>
              <a:rPr lang="lv-LV" sz="2000" u="sng" dirty="0"/>
              <a:t>uzņēmuma </a:t>
            </a:r>
            <a:r>
              <a:rPr lang="lv-LV" sz="2000" u="sng" dirty="0" err="1"/>
              <a:t>energoaudita</a:t>
            </a:r>
            <a:r>
              <a:rPr lang="lv-LV" sz="2000" u="sng" dirty="0"/>
              <a:t> </a:t>
            </a:r>
            <a:r>
              <a:rPr lang="lv-LV" sz="2000" u="sng" dirty="0" smtClean="0"/>
              <a:t>pārskats </a:t>
            </a:r>
            <a:r>
              <a:rPr lang="lv-LV" sz="2000" dirty="0"/>
              <a:t>vai </a:t>
            </a:r>
            <a:r>
              <a:rPr lang="lv-LV" sz="2000" u="sng" dirty="0"/>
              <a:t>energoefektivitātes paaugstināšanas </a:t>
            </a:r>
            <a:r>
              <a:rPr lang="lv-LV" sz="2000" u="sng" dirty="0" smtClean="0"/>
              <a:t>atzinums</a:t>
            </a:r>
            <a:r>
              <a:rPr lang="lv-LV" sz="2000" dirty="0" smtClean="0"/>
              <a:t>; </a:t>
            </a:r>
          </a:p>
          <a:p>
            <a:r>
              <a:rPr lang="lv-LV" sz="2000" u="sng" dirty="0" smtClean="0"/>
              <a:t>Nacionālajā </a:t>
            </a:r>
            <a:r>
              <a:rPr lang="lv-LV" sz="2000" u="sng" dirty="0"/>
              <a:t>akreditācijas institūcijā akreditēta </a:t>
            </a:r>
            <a:r>
              <a:rPr lang="lv-LV" sz="2000" u="sng" dirty="0" err="1"/>
              <a:t>energoauditora</a:t>
            </a:r>
            <a:r>
              <a:rPr lang="lv-LV" sz="2000" u="sng" dirty="0"/>
              <a:t> </a:t>
            </a:r>
            <a:r>
              <a:rPr lang="lv-LV" sz="2000" u="sng" dirty="0" smtClean="0"/>
              <a:t>atzinums</a:t>
            </a:r>
            <a:r>
              <a:rPr lang="lv-LV" sz="2000" dirty="0" smtClean="0"/>
              <a:t>, </a:t>
            </a:r>
            <a:r>
              <a:rPr lang="lv-LV" sz="2000" dirty="0"/>
              <a:t>kas apliecina iekārtas energoefektivitātes palielinājumu vismaz par 20 procentiem salīdzinājumā ar nomaināmo iekārtu, enerģijas patēriņa datus pirms un pēc projekta īstenošanas, enerģijas sākumdatus un to avotus, izmantoto aprēķinu metodiku un izdarīto mērījumu aprakstu, ja paredzēti ieguldījumi energoefektivitātei iekārtās</a:t>
            </a:r>
            <a:r>
              <a:rPr lang="lv-LV" sz="2000" dirty="0" smtClean="0"/>
              <a:t>;</a:t>
            </a:r>
          </a:p>
          <a:p>
            <a:r>
              <a:rPr lang="lv-LV" sz="2000" dirty="0" smtClean="0"/>
              <a:t>Ja </a:t>
            </a:r>
            <a:r>
              <a:rPr lang="lv-LV" sz="2000" dirty="0"/>
              <a:t>projekts paredz atjaunojamās enerģijas ražošanu pašpatēriņam, – </a:t>
            </a:r>
            <a:r>
              <a:rPr lang="lv-LV" sz="2000" u="sng" dirty="0" smtClean="0"/>
              <a:t>informācija </a:t>
            </a:r>
            <a:r>
              <a:rPr lang="lv-LV" sz="2000" u="sng" dirty="0"/>
              <a:t>par atbalsta pretendenta elektroenerģijas patēriņu iepriekšējā kalendāra gadā</a:t>
            </a:r>
            <a:r>
              <a:rPr lang="lv-LV" sz="2000" dirty="0"/>
              <a:t>. </a:t>
            </a:r>
          </a:p>
        </p:txBody>
      </p:sp>
    </p:spTree>
    <p:extLst>
      <p:ext uri="{BB962C8B-B14F-4D97-AF65-F5344CB8AC3E}">
        <p14:creationId xmlns:p14="http://schemas.microsoft.com/office/powerpoint/2010/main" val="586769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4093" y="228599"/>
            <a:ext cx="11187953" cy="1143001"/>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Publisko </a:t>
            </a:r>
            <a:r>
              <a:rPr lang="lv-LV" sz="4000" b="1" dirty="0">
                <a:solidFill>
                  <a:schemeClr val="bg1"/>
                </a:solidFill>
              </a:rPr>
              <a:t>finansējumu </a:t>
            </a:r>
            <a:r>
              <a:rPr lang="lv-LV" sz="4000" b="1" dirty="0" smtClean="0">
                <a:solidFill>
                  <a:schemeClr val="bg1"/>
                </a:solidFill>
              </a:rPr>
              <a:t>aktivitātēm var saņemt</a:t>
            </a:r>
            <a:r>
              <a:rPr lang="lv-LV" sz="4000" b="1" dirty="0">
                <a:solidFill>
                  <a:schemeClr val="bg1"/>
                </a:solidFill>
              </a:rPr>
              <a:t>, </a:t>
            </a:r>
            <a:r>
              <a:rPr lang="lv-LV" sz="4000" b="1" dirty="0" smtClean="0">
                <a:solidFill>
                  <a:schemeClr val="bg1"/>
                </a:solidFill>
              </a:rPr>
              <a:t>ja</a:t>
            </a:r>
            <a:r>
              <a:rPr lang="lv-LV" b="1" dirty="0" smtClean="0">
                <a:solidFill>
                  <a:schemeClr val="bg1"/>
                </a:solidFill>
              </a:rPr>
              <a:t/>
            </a:r>
            <a:br>
              <a:rPr lang="lv-LV" b="1" dirty="0" smtClean="0">
                <a:solidFill>
                  <a:schemeClr val="bg1"/>
                </a:solidFill>
              </a:rPr>
            </a:br>
            <a:endParaRPr lang="lv-LV" b="1" dirty="0">
              <a:solidFill>
                <a:schemeClr val="bg1"/>
              </a:solidFill>
            </a:endParaRPr>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projekts atbilst vietējās attīstības stratēģijai</a:t>
            </a:r>
            <a:r>
              <a:rPr lang="lv-LV" dirty="0" smtClean="0"/>
              <a:t>;</a:t>
            </a:r>
          </a:p>
          <a:p>
            <a:r>
              <a:rPr lang="lv-LV" dirty="0"/>
              <a:t>projekta īstenošana dod ieguldījumu vietējās attīstības stratēģijas īstenošanas </a:t>
            </a:r>
            <a:r>
              <a:rPr lang="lv-LV" dirty="0" smtClean="0"/>
              <a:t>– </a:t>
            </a:r>
            <a:r>
              <a:rPr lang="lv-LV" dirty="0"/>
              <a:t>D</a:t>
            </a:r>
            <a:r>
              <a:rPr lang="lv-LV" dirty="0" smtClean="0"/>
              <a:t>obeles novada – teritorijā;</a:t>
            </a:r>
          </a:p>
          <a:p>
            <a:r>
              <a:rPr lang="lv-LV" dirty="0" smtClean="0"/>
              <a:t>projektu īsteno </a:t>
            </a:r>
            <a:r>
              <a:rPr lang="lv-LV" dirty="0"/>
              <a:t>D</a:t>
            </a:r>
            <a:r>
              <a:rPr lang="lv-LV" dirty="0" smtClean="0"/>
              <a:t>obeles novada teritorijā, </a:t>
            </a:r>
            <a:r>
              <a:rPr lang="lv-LV" dirty="0"/>
              <a:t>izņemot </a:t>
            </a:r>
            <a:r>
              <a:rPr lang="lv-LV" dirty="0" smtClean="0"/>
              <a:t>gadījumus, </a:t>
            </a:r>
            <a:r>
              <a:rPr lang="lv-LV" dirty="0"/>
              <a:t>ja projektā ir paredzētas šādas darbības</a:t>
            </a:r>
            <a:r>
              <a:rPr lang="lv-LV" dirty="0" smtClean="0"/>
              <a:t>:</a:t>
            </a:r>
          </a:p>
          <a:p>
            <a:pPr lvl="1">
              <a:buFont typeface="Wingdings" panose="05000000000000000000" pitchFamily="2" charset="2"/>
              <a:buChar char="ü"/>
            </a:pPr>
            <a:r>
              <a:rPr lang="lv-LV" sz="1900" dirty="0"/>
              <a:t>dalība mācībās darbinieku produktivitātes kāpināšanai;</a:t>
            </a:r>
          </a:p>
          <a:p>
            <a:pPr lvl="1">
              <a:buFont typeface="Wingdings" panose="05000000000000000000" pitchFamily="2" charset="2"/>
              <a:buChar char="ü"/>
            </a:pPr>
            <a:r>
              <a:rPr lang="lv-LV" sz="1900" dirty="0"/>
              <a:t>darbības, kas saistītas ar sabiedriskajām attiecībām;</a:t>
            </a:r>
          </a:p>
          <a:p>
            <a:pPr lvl="1">
              <a:buFont typeface="Wingdings" panose="05000000000000000000" pitchFamily="2" charset="2"/>
              <a:buChar char="ü"/>
            </a:pPr>
            <a:r>
              <a:rPr lang="lv-LV" sz="1900" dirty="0"/>
              <a:t>digitālo risinājumu un pakalpojumu izveide;</a:t>
            </a:r>
          </a:p>
          <a:p>
            <a:pPr lvl="1">
              <a:buFont typeface="Wingdings" panose="05000000000000000000" pitchFamily="2" charset="2"/>
              <a:buChar char="ü"/>
            </a:pPr>
            <a:r>
              <a:rPr lang="lv-LV" sz="1900" dirty="0"/>
              <a:t>mobilās tehnikas vai piekabes (transportlīdzekļa, kam nav motora un kas paredzēts braukšanai savienojumā ar transportlīdzekli) iegāde un aprīkošana ar stacionārām iekārtām, kā arī tādu pamatlīdzekļu iegāde, kas nav stacionāri novietojami. Projektā iegādāto vai aprīkoto mobilo tehniku, piekabi un pamatlīdzekli uzraudzības periodā var izmantot arī ārpus vietējās attīstības stratēģijas īstenošanas teritorijas</a:t>
            </a:r>
            <a:r>
              <a:rPr lang="lv-LV" sz="1800" dirty="0" smtClean="0"/>
              <a:t>.</a:t>
            </a:r>
            <a:endParaRPr lang="lv-LV" dirty="0" smtClean="0"/>
          </a:p>
          <a:p>
            <a:r>
              <a:rPr lang="lv-LV" dirty="0"/>
              <a:t>p</a:t>
            </a:r>
            <a:r>
              <a:rPr lang="lv-LV" dirty="0" smtClean="0"/>
              <a:t>aredzēta dalība </a:t>
            </a:r>
            <a:r>
              <a:rPr lang="lv-LV" dirty="0"/>
              <a:t>izstādēs un vietējo ražotāju tirgū </a:t>
            </a:r>
            <a:r>
              <a:rPr lang="lv-LV" dirty="0" err="1"/>
              <a:t>valstspilsētā</a:t>
            </a:r>
            <a:r>
              <a:rPr lang="lv-LV" dirty="0"/>
              <a:t>, ja atbalsta pretendenta juridiskā adrese vai struktūrvienības darbības vieta, vai deklarētā dzīvesvieta (fiziskajai personai, kura veic vai plāno uzsākt saimniecisko darbību) atrodas vietējās rīcības grupas darbības </a:t>
            </a:r>
            <a:r>
              <a:rPr lang="lv-LV" dirty="0" smtClean="0"/>
              <a:t>teritorijā;</a:t>
            </a:r>
          </a:p>
          <a:p>
            <a:r>
              <a:rPr lang="lv-LV" dirty="0"/>
              <a:t>t</a:t>
            </a:r>
            <a:r>
              <a:rPr lang="lv-LV" dirty="0" smtClean="0"/>
              <a:t>iek sasniegts projekta mērķis, kas atbilst attiecīgās intervences mērķim. </a:t>
            </a:r>
            <a:endParaRPr lang="lv-LV" dirty="0"/>
          </a:p>
          <a:p>
            <a:endParaRPr lang="lv-LV" sz="2100" dirty="0" smtClean="0"/>
          </a:p>
          <a:p>
            <a:endParaRPr lang="lv-LV" dirty="0"/>
          </a:p>
          <a:p>
            <a:endParaRPr lang="lv-LV" dirty="0"/>
          </a:p>
        </p:txBody>
      </p:sp>
      <p:pic>
        <p:nvPicPr>
          <p:cNvPr id="4" name="Picture 3"/>
          <p:cNvPicPr>
            <a:picLocks noChangeAspect="1"/>
          </p:cNvPicPr>
          <p:nvPr/>
        </p:nvPicPr>
        <p:blipFill>
          <a:blip r:embed="rId3"/>
          <a:stretch>
            <a:fillRect/>
          </a:stretch>
        </p:blipFill>
        <p:spPr>
          <a:xfrm>
            <a:off x="10515600" y="144039"/>
            <a:ext cx="1156446" cy="1312122"/>
          </a:xfrm>
          <a:prstGeom prst="rect">
            <a:avLst/>
          </a:prstGeom>
          <a:ln>
            <a:noFill/>
          </a:ln>
          <a:effectLst>
            <a:softEdge rad="112500"/>
          </a:effectLst>
        </p:spPr>
      </p:pic>
    </p:spTree>
    <p:extLst>
      <p:ext uri="{BB962C8B-B14F-4D97-AF65-F5344CB8AC3E}">
        <p14:creationId xmlns:p14="http://schemas.microsoft.com/office/powerpoint/2010/main" val="39061147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Iesniedzamie </a:t>
            </a:r>
            <a:r>
              <a:rPr lang="lv-LV" sz="4000" b="1" dirty="0">
                <a:solidFill>
                  <a:schemeClr val="bg1"/>
                </a:solidFill>
              </a:rPr>
              <a:t>dokumenti </a:t>
            </a:r>
            <a:r>
              <a:rPr lang="lv-LV" sz="4000" b="1" dirty="0" smtClean="0">
                <a:solidFill>
                  <a:schemeClr val="bg1"/>
                </a:solidFill>
              </a:rPr>
              <a:t>(III)</a:t>
            </a:r>
            <a:br>
              <a:rPr lang="lv-LV" sz="4000" b="1" dirty="0" smtClean="0">
                <a:solidFill>
                  <a:schemeClr val="bg1"/>
                </a:solidFill>
              </a:rPr>
            </a:br>
            <a:endParaRPr lang="lv-LV" sz="4000" dirty="0">
              <a:solidFill>
                <a:schemeClr val="bg1"/>
              </a:solidFill>
            </a:endParaRPr>
          </a:p>
        </p:txBody>
      </p:sp>
      <p:sp>
        <p:nvSpPr>
          <p:cNvPr id="3" name="Content Placeholder 2"/>
          <p:cNvSpPr>
            <a:spLocks noGrp="1"/>
          </p:cNvSpPr>
          <p:nvPr>
            <p:ph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70000" lnSpcReduction="20000"/>
          </a:bodyPr>
          <a:lstStyle/>
          <a:p>
            <a:r>
              <a:rPr lang="lv-LV" dirty="0"/>
              <a:t>Ja nekustamo īpašumu, kurā paredzēts īstenot projektu, pretendents </a:t>
            </a:r>
            <a:r>
              <a:rPr lang="lv-LV" dirty="0" err="1"/>
              <a:t>nenomā</a:t>
            </a:r>
            <a:r>
              <a:rPr lang="lv-LV" dirty="0"/>
              <a:t>, nepatapina vai neiesniedz saskaņojumu ar nekustamā īpašuma </a:t>
            </a:r>
            <a:r>
              <a:rPr lang="lv-LV" dirty="0" smtClean="0"/>
              <a:t>īpašnieku, tad </a:t>
            </a:r>
            <a:r>
              <a:rPr lang="lv-LV" dirty="0"/>
              <a:t>nekustamajam īpašumam jābūt pretendenta īpašumā, </a:t>
            </a:r>
            <a:r>
              <a:rPr lang="lv-LV" u="sng" dirty="0"/>
              <a:t>ko apliecina ieraksts zemesgrāmatā</a:t>
            </a:r>
            <a:r>
              <a:rPr lang="lv-LV" dirty="0"/>
              <a:t>, vai arī zemesgrāmatā ir ierakstītas nekustamā īpašuma apbūves tiesības, bet, ja pretendents ir pašvaldība, tad nekustamais īpašums ir pašvaldības īpašumā, ko apliecina ieraksts zemesgrāmatā, vai pašvaldības </a:t>
            </a:r>
            <a:r>
              <a:rPr lang="lv-LV" dirty="0" smtClean="0"/>
              <a:t>valdījumā</a:t>
            </a:r>
          </a:p>
          <a:p>
            <a:r>
              <a:rPr lang="lv-LV" dirty="0"/>
              <a:t>Pretendējot uz finansējumu jaunai būvniecībai, būves atjaunošanai, būves restaurācijai, būves ierīkošanai, būves novietošanai un pārbūvei, kā arī būvmateriālu iegādei, pretendents projekta iesniegumā vai 6</a:t>
            </a:r>
            <a:r>
              <a:rPr lang="lv-LV" dirty="0" smtClean="0"/>
              <a:t> </a:t>
            </a:r>
            <a:r>
              <a:rPr lang="lv-LV" dirty="0"/>
              <a:t>mēnešu laikā pēc dienas, kad stājies spēkā Lauku atbalsta dienesta lēmums par projekta iesnieguma apstiprināšanu, </a:t>
            </a:r>
            <a:r>
              <a:rPr lang="lv-LV" u="sng" dirty="0"/>
              <a:t>informē Lauku atbalsta dienestu par Būvniecības informācijas sistēmā uzsāktās būvniecības lietas numuru </a:t>
            </a:r>
            <a:r>
              <a:rPr lang="lv-LV" dirty="0"/>
              <a:t>un sagatavoto tehnisko dokumentāciju par būvniecības procesu. </a:t>
            </a:r>
            <a:r>
              <a:rPr lang="lv-LV" u="sng" dirty="0"/>
              <a:t>Iepirkuma dokumentus</a:t>
            </a:r>
            <a:r>
              <a:rPr lang="lv-LV" dirty="0"/>
              <a:t>, kas saistīti ar būvniecības izmaksām, iesniedz kopā ar projekta iesniegumu vai sešu mēnešu laikā pēc dienas, kad stājies spēkā Lauku atbalsta dienesta lēmums par projekta iesnieguma apstiprināšanu, bet ne vēlāk kā piecu darbdienu laikā pēc iepirkuma procedūras pabeigšanas</a:t>
            </a:r>
            <a:r>
              <a:rPr lang="lv-LV" u="sng" dirty="0"/>
              <a:t>. Informāciju par papildinātu būvatļauju ar būvvaldes atzīmi par būvdarbu uzsākšanas nosacījumu izpildi </a:t>
            </a:r>
            <a:r>
              <a:rPr lang="lv-LV" dirty="0"/>
              <a:t>pretendents Lauku atbalsta dienestā iesniedz kopā ar projekta iesniegumu vai 9</a:t>
            </a:r>
            <a:r>
              <a:rPr lang="lv-LV" dirty="0" smtClean="0"/>
              <a:t> </a:t>
            </a:r>
            <a:r>
              <a:rPr lang="lv-LV" dirty="0"/>
              <a:t>mēnešu laikā pēc dienas, kad stājies spēkā lēmums par projekta iesnieguma apstiprināšanu.</a:t>
            </a:r>
          </a:p>
        </p:txBody>
      </p:sp>
    </p:spTree>
    <p:extLst>
      <p:ext uri="{BB962C8B-B14F-4D97-AF65-F5344CB8AC3E}">
        <p14:creationId xmlns:p14="http://schemas.microsoft.com/office/powerpoint/2010/main" val="3275436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err="1" smtClean="0">
                <a:solidFill>
                  <a:schemeClr val="bg1"/>
                </a:solidFill>
              </a:rPr>
              <a:t>Ie</a:t>
            </a:r>
            <a:r>
              <a:rPr lang="lv-LV" b="1" dirty="0" err="1">
                <a:solidFill>
                  <a:prstClr val="white"/>
                </a:solidFill>
              </a:rPr>
              <a:t>Iesniedzamie</a:t>
            </a:r>
            <a:r>
              <a:rPr lang="lv-LV" b="1" dirty="0">
                <a:solidFill>
                  <a:prstClr val="white"/>
                </a:solidFill>
              </a:rPr>
              <a:t> dokumenti EPS (III)</a:t>
            </a:r>
            <a:br>
              <a:rPr lang="lv-LV" b="1" dirty="0">
                <a:solidFill>
                  <a:prstClr val="white"/>
                </a:solidFill>
              </a:rPr>
            </a:br>
            <a:r>
              <a:rPr lang="lv-LV" b="1" dirty="0" smtClean="0">
                <a:solidFill>
                  <a:schemeClr val="bg1"/>
                </a:solidFill>
              </a:rPr>
              <a:t>sniedzamie </a:t>
            </a:r>
            <a:r>
              <a:rPr lang="lv-LV" b="1" dirty="0">
                <a:solidFill>
                  <a:schemeClr val="bg1"/>
                </a:solidFill>
              </a:rPr>
              <a:t>dokumenti EPS (III)</a:t>
            </a:r>
            <a:br>
              <a:rPr lang="lv-LV" b="1" dirty="0">
                <a:solidFill>
                  <a:schemeClr val="bg1"/>
                </a:solidFill>
              </a:rPr>
            </a:br>
            <a:endParaRPr lang="lv-LV" dirty="0"/>
          </a:p>
        </p:txBody>
      </p:sp>
      <p:sp>
        <p:nvSpPr>
          <p:cNvPr id="3" name="Content Placeholder 2"/>
          <p:cNvSpPr>
            <a:spLocks noGrp="1"/>
          </p:cNvSpPr>
          <p:nvPr>
            <p:ph idx="1"/>
          </p:nvPr>
        </p:nvSpPr>
        <p:spPr>
          <a:xfrm>
            <a:off x="838200" y="1690687"/>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77500" lnSpcReduction="20000"/>
          </a:bodyPr>
          <a:lstStyle/>
          <a:p>
            <a:r>
              <a:rPr lang="lv-LV" dirty="0"/>
              <a:t> Ja atbalsta pretendents ir tiešās vai pastarpinātās pārvaldes iestāde, </a:t>
            </a:r>
            <a:r>
              <a:rPr lang="lv-LV" b="1" dirty="0"/>
              <a:t>pašvaldība </a:t>
            </a:r>
            <a:r>
              <a:rPr lang="lv-LV" dirty="0"/>
              <a:t>vai tās iestāde, cita atvasināta publiska persona vai tās institūcija, tā </a:t>
            </a:r>
            <a:r>
              <a:rPr lang="lv-LV" u="sng" dirty="0"/>
              <a:t>iepirkuma dokumentus</a:t>
            </a:r>
            <a:r>
              <a:rPr lang="lv-LV" dirty="0"/>
              <a:t>, kas saistīti ar preces iegādi vai pakalpojumu (izņemot būvdarbus), iesniedz kopā ar projekta iesniegumu</a:t>
            </a:r>
            <a:r>
              <a:rPr lang="lv-LV" u="sng" dirty="0"/>
              <a:t> vai projekta iesniegumam pievieno izvērstu tirgus cenu izpēti </a:t>
            </a:r>
            <a:r>
              <a:rPr lang="lv-LV" dirty="0"/>
              <a:t>un iepirkumu dokumentus iesniedz 6</a:t>
            </a:r>
            <a:r>
              <a:rPr lang="lv-LV" dirty="0" smtClean="0"/>
              <a:t> </a:t>
            </a:r>
            <a:r>
              <a:rPr lang="lv-LV" dirty="0"/>
              <a:t>mēnešu laikā pēc dienas, kad stājies spēkā Lauku atbalsta dienesta lēmums par projekta iesnieguma apstiprināšanu, bet ne vēlāk kā piecu darbdienu laikā pēc iepirkuma procedūras pabeigšanas.</a:t>
            </a:r>
          </a:p>
          <a:p>
            <a:r>
              <a:rPr lang="lv-LV" dirty="0" smtClean="0"/>
              <a:t>Ja </a:t>
            </a:r>
            <a:r>
              <a:rPr lang="lv-LV" dirty="0"/>
              <a:t>atbalsta pretendents atbalsta saņemšanai izmanto </a:t>
            </a:r>
            <a:r>
              <a:rPr lang="lv-LV" b="1" dirty="0"/>
              <a:t>rēķinu priekšapmaksu </a:t>
            </a:r>
            <a:r>
              <a:rPr lang="lv-LV" dirty="0"/>
              <a:t>atbilstoši normatīvajiem aktiem par valsts un Eiropas Savienības atbalsta piešķiršanas, administrēšanas un uzraudzības vispārējo kārtību lauku un zivsaimniecības attīstībai, tas </a:t>
            </a:r>
            <a:r>
              <a:rPr lang="lv-LV" u="sng" dirty="0"/>
              <a:t>informāciju par Būvniecības informācijas sistēmā uzsāktās būvniecības lietas numuru un sagatavoto tehnisko dokumentāciju par būvniecības procesu, kā arī iepirkuma dokumentus, kas saistīti ar būvniecības izmaksām, iesniedz Lauku atbalsta dienestā kopā ar rēķinu priekšapmaksas </a:t>
            </a:r>
            <a:r>
              <a:rPr lang="lv-LV" u="sng" dirty="0" smtClean="0"/>
              <a:t>pieprasījumu;</a:t>
            </a:r>
          </a:p>
          <a:p>
            <a:r>
              <a:rPr lang="lv-LV" dirty="0"/>
              <a:t>Ja atbalsta pretendents ir pašvaldība, tā papildus minētajiem dokumentiem iesniedz </a:t>
            </a:r>
            <a:r>
              <a:rPr lang="lv-LV" u="sng" dirty="0"/>
              <a:t>pašvaldības lēmumu</a:t>
            </a:r>
            <a:r>
              <a:rPr lang="lv-LV" dirty="0"/>
              <a:t>. </a:t>
            </a:r>
          </a:p>
          <a:p>
            <a:endParaRPr lang="lv-LV" u="sng" dirty="0"/>
          </a:p>
          <a:p>
            <a:endParaRPr lang="lv-LV" dirty="0"/>
          </a:p>
        </p:txBody>
      </p:sp>
      <p:sp>
        <p:nvSpPr>
          <p:cNvPr id="4" name="Title 1"/>
          <p:cNvSpPr txBox="1">
            <a:spLocks/>
          </p:cNvSpPr>
          <p:nvPr/>
        </p:nvSpPr>
        <p:spPr>
          <a:xfrm>
            <a:off x="838200" y="365124"/>
            <a:ext cx="10515600" cy="1325563"/>
          </a:xfrm>
          <a:prstGeom prst="rect">
            <a:avLst/>
          </a:prstGeom>
          <a:blipFill>
            <a:blip r:embed="rId2"/>
            <a:stretch>
              <a:fillRect/>
            </a:stretch>
          </a:blip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lv-LV" sz="3600" b="1" dirty="0" smtClean="0">
              <a:solidFill>
                <a:schemeClr val="bg1"/>
              </a:solidFill>
            </a:endParaRPr>
          </a:p>
          <a:p>
            <a:r>
              <a:rPr lang="lv-LV" sz="3900" b="1" dirty="0" smtClean="0">
                <a:solidFill>
                  <a:schemeClr val="bg1"/>
                </a:solidFill>
              </a:rPr>
              <a:t>Iesniedzamie dokumenti (IV)</a:t>
            </a:r>
            <a:br>
              <a:rPr lang="lv-LV" sz="3900" b="1" dirty="0" smtClean="0">
                <a:solidFill>
                  <a:schemeClr val="bg1"/>
                </a:solidFill>
              </a:rPr>
            </a:br>
            <a:endParaRPr lang="lv-LV" sz="3900" dirty="0">
              <a:solidFill>
                <a:schemeClr val="bg1"/>
              </a:solidFill>
            </a:endParaRPr>
          </a:p>
        </p:txBody>
      </p:sp>
    </p:spTree>
    <p:extLst>
      <p:ext uri="{BB962C8B-B14F-4D97-AF65-F5344CB8AC3E}">
        <p14:creationId xmlns:p14="http://schemas.microsoft.com/office/powerpoint/2010/main" val="19793801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0100" y="365125"/>
            <a:ext cx="10515600" cy="1325563"/>
          </a:xfrm>
          <a:blipFill>
            <a:blip r:embed="rId2"/>
            <a:stretch>
              <a:fillRect/>
            </a:stretch>
          </a:blipFill>
        </p:spPr>
        <p:txBody>
          <a:bodyPr>
            <a:normAutofit fontScale="90000"/>
          </a:bodyPr>
          <a:lstStyle/>
          <a:p>
            <a:r>
              <a:rPr lang="lv-LV" sz="3600" dirty="0" smtClean="0">
                <a:solidFill>
                  <a:schemeClr val="bg1"/>
                </a:solidFill>
              </a:rPr>
              <a:t/>
            </a:r>
            <a:br>
              <a:rPr lang="lv-LV" sz="3600" dirty="0" smtClean="0">
                <a:solidFill>
                  <a:schemeClr val="bg1"/>
                </a:solidFill>
              </a:rPr>
            </a:br>
            <a:r>
              <a:rPr lang="lv-LV" sz="4000" b="1" dirty="0" smtClean="0">
                <a:solidFill>
                  <a:schemeClr val="bg1"/>
                </a:solidFill>
              </a:rPr>
              <a:t>Projekta </a:t>
            </a:r>
            <a:r>
              <a:rPr lang="lv-LV" sz="4000" b="1" dirty="0">
                <a:solidFill>
                  <a:schemeClr val="bg1"/>
                </a:solidFill>
              </a:rPr>
              <a:t>īstenošanas </a:t>
            </a:r>
            <a:r>
              <a:rPr lang="lv-LV" sz="4000" b="1" dirty="0" smtClean="0">
                <a:solidFill>
                  <a:schemeClr val="bg1"/>
                </a:solidFill>
              </a:rPr>
              <a:t>nosacījumi</a:t>
            </a:r>
            <a:r>
              <a:rPr lang="lv-LV" dirty="0" smtClean="0">
                <a:solidFill>
                  <a:schemeClr val="bg1"/>
                </a:solidFill>
              </a:rPr>
              <a:t/>
            </a:r>
            <a:br>
              <a:rPr lang="lv-LV" dirty="0" smtClean="0">
                <a:solidFill>
                  <a:schemeClr val="bg1"/>
                </a:solidFill>
              </a:rPr>
            </a:br>
            <a:endParaRPr lang="lv-LV" dirty="0">
              <a:solidFill>
                <a:schemeClr val="bg1"/>
              </a:solidFill>
            </a:endParaRPr>
          </a:p>
        </p:txBody>
      </p:sp>
      <p:sp>
        <p:nvSpPr>
          <p:cNvPr id="3" name="Content Placeholder 2"/>
          <p:cNvSpPr>
            <a:spLocks noGrp="1"/>
          </p:cNvSpPr>
          <p:nvPr>
            <p:ph idx="1"/>
          </p:nvPr>
        </p:nvSpPr>
        <p:spPr>
          <a:xfrm>
            <a:off x="8001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Autofit/>
          </a:bodyPr>
          <a:lstStyle/>
          <a:p>
            <a:r>
              <a:rPr lang="lv-LV" sz="2000" dirty="0"/>
              <a:t>Atbalsta saņēmējs, kas, īstenojot projektu, izveido jaunu tūrisma pakalpojumu, līdz pēdējā maksājuma pieprasījuma iesniegšanai Lauku atbalsta dienestā un turpmāk visā projekta uzraudzības periodā katru gadu kā tūrisma pakalpojumu sniedzējs ir iekļauts ar tūrisma jomas popularizēšanu saistītas institūcijas </a:t>
            </a:r>
            <a:r>
              <a:rPr lang="lv-LV" sz="2000" dirty="0" smtClean="0"/>
              <a:t>tīmekļvietnē;</a:t>
            </a:r>
          </a:p>
          <a:p>
            <a:r>
              <a:rPr lang="lv-LV" sz="2000" dirty="0"/>
              <a:t>Projektu uzraudzības periods ir pieci gadi. Ja projekta kopējā attiecināmo izmaksu summa nepārsniedz 50 000 </a:t>
            </a:r>
            <a:r>
              <a:rPr lang="lv-LV" sz="2000" i="1" dirty="0" err="1"/>
              <a:t>euro</a:t>
            </a:r>
            <a:r>
              <a:rPr lang="lv-LV" sz="2000" dirty="0"/>
              <a:t>, pēc atbalsta saņēmēja izvēles var noteikt trīs gadus ilgu projekta uzraudzības periodu. Projektu uzraudzības periodu </a:t>
            </a:r>
            <a:r>
              <a:rPr lang="lv-LV" sz="2000" dirty="0" smtClean="0"/>
              <a:t>nepiemēro projektiem</a:t>
            </a:r>
            <a:r>
              <a:rPr lang="lv-LV" sz="2000" dirty="0"/>
              <a:t>, kas ietver </a:t>
            </a:r>
            <a:r>
              <a:rPr lang="lv-LV" sz="2000" dirty="0" smtClean="0"/>
              <a:t>mācību un sabiedrisko attiecību izmaksas</a:t>
            </a:r>
            <a:r>
              <a:rPr lang="lv-LV" sz="2000" dirty="0"/>
              <a:t>. Projektiem, kas saistīti ar darbinieku produktivitātes kāpināšanu, uzraudzības periods ir 18 mēneši pēc pēdējā maksājuma pieprasījuma iesniegšanas Lauku atbalsta dienestā</a:t>
            </a:r>
            <a:r>
              <a:rPr lang="lv-LV" sz="2000" dirty="0" smtClean="0"/>
              <a:t>.</a:t>
            </a:r>
          </a:p>
          <a:p>
            <a:r>
              <a:rPr lang="lv-LV" sz="2000" dirty="0"/>
              <a:t>Ja projekta uzraudzības laikā sasniedzamie rādītāji netiek sasniegti, Lauku atbalsta dienests pieņem lēmumu par piešķirtā atbalsta atmaksu proporcionāli nesasniegtajam apmēram saskaņā ar normatīvajiem </a:t>
            </a:r>
            <a:r>
              <a:rPr lang="lv-LV" sz="2000" dirty="0" smtClean="0"/>
              <a:t>aktiem.</a:t>
            </a:r>
          </a:p>
          <a:p>
            <a:r>
              <a:rPr lang="lv-LV" sz="2000" dirty="0" smtClean="0"/>
              <a:t>Detalizētu informāciju par projektu īstenošanas nosacījumiem sk. MK 62.-70. punkts  </a:t>
            </a:r>
            <a:endParaRPr lang="lv-LV" sz="2000" dirty="0"/>
          </a:p>
        </p:txBody>
      </p:sp>
    </p:spTree>
    <p:extLst>
      <p:ext uri="{BB962C8B-B14F-4D97-AF65-F5344CB8AC3E}">
        <p14:creationId xmlns:p14="http://schemas.microsoft.com/office/powerpoint/2010/main" val="1358134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Normatīvie akti, metodika</a:t>
            </a:r>
            <a:r>
              <a:rPr lang="lv-LV" b="1" dirty="0" smtClean="0">
                <a:solidFill>
                  <a:schemeClr val="bg1"/>
                </a:solidFill>
              </a:rPr>
              <a:t/>
            </a:r>
            <a:br>
              <a:rPr lang="lv-LV" b="1" dirty="0" smtClean="0">
                <a:solidFill>
                  <a:schemeClr val="bg1"/>
                </a:solidFill>
              </a:rPr>
            </a:br>
            <a:r>
              <a:rPr lang="lv-LV" b="1" dirty="0" smtClean="0">
                <a:solidFill>
                  <a:schemeClr val="bg1"/>
                </a:solidFill>
              </a:rPr>
              <a:t> </a:t>
            </a:r>
            <a:endParaRPr lang="lv-LV" b="1" dirty="0">
              <a:solidFill>
                <a:schemeClr val="bg1"/>
              </a:solidFill>
            </a:endParaRPr>
          </a:p>
        </p:txBody>
      </p:sp>
      <p:sp>
        <p:nvSpPr>
          <p:cNvPr id="3" name="Content Placeholder 2"/>
          <p:cNvSpPr>
            <a:spLocks noGrp="1"/>
          </p:cNvSpPr>
          <p:nvPr>
            <p:ph sz="half" idx="1"/>
          </p:nvPr>
        </p:nvSpPr>
        <p:spPr>
          <a:xfrm>
            <a:off x="838200" y="1825625"/>
            <a:ext cx="10515600" cy="4351338"/>
          </a:xfrm>
          <a:solidFill>
            <a:srgbClr val="E2E6E6"/>
          </a:solidFill>
        </p:spPr>
        <p:txBody>
          <a:bodyPr>
            <a:normAutofit fontScale="92500" lnSpcReduction="10000"/>
          </a:bodyPr>
          <a:lstStyle/>
          <a:p>
            <a:r>
              <a:rPr lang="lv-LV" dirty="0">
                <a:hlinkClick r:id="rId3" tooltip="MK noteikumi Nr.580"/>
              </a:rPr>
              <a:t>MK noteikumi Nr.580 "Valsts un Eiropas Savienības atbalsta piešķiršanas kārtība Eiropas Lauksaimniecības fonda lauku attīstībai intervencē "Darbību īstenošana saskaņā ar sabiedrības virzītas vietējās attīstības stratēģiju, tostarp sadarbības aktivitātes un to sagatavošana</a:t>
            </a:r>
            <a:r>
              <a:rPr lang="lv-LV" dirty="0" smtClean="0">
                <a:hlinkClick r:id="rId3" tooltip="MK noteikumi Nr.580"/>
              </a:rPr>
              <a:t>"«</a:t>
            </a:r>
            <a:endParaRPr lang="lv-LV" dirty="0" smtClean="0"/>
          </a:p>
          <a:p>
            <a:r>
              <a:rPr lang="lv-LV" dirty="0">
                <a:hlinkClick r:id="rId4" tooltip="precizejums_mk580_21.punkts.pdf"/>
              </a:rPr>
              <a:t>Precizējums attiecībā uz MK Noteikumu Nr.580 21.punkta redakciju</a:t>
            </a:r>
            <a:r>
              <a:rPr lang="lv-LV" dirty="0"/>
              <a:t> </a:t>
            </a:r>
          </a:p>
          <a:p>
            <a:r>
              <a:rPr lang="lv-LV" dirty="0">
                <a:hlinkClick r:id="rId5" tooltip="MK noteikumi Nr.113 &quot;Valsts un Eiropas Savienības atbalsta piešķiršanas, administrēšanas un uzraudzības vispārējā kārtība lauku un zivsaimniecības attīstībai&quot;"/>
              </a:rPr>
              <a:t>MK noteikumi Nr.113 "Valsts un Eiropas Savienības atbalsta piešķiršanas, administrēšanas un uzraudzības vispārējā kārtība lauku un zivsaimniecības </a:t>
            </a:r>
            <a:r>
              <a:rPr lang="lv-LV" dirty="0" smtClean="0">
                <a:hlinkClick r:id="rId5" tooltip="MK noteikumi Nr.113 &quot;Valsts un Eiropas Savienības atbalsta piešķiršanas, administrēšanas un uzraudzības vispārējā kārtība lauku un zivsaimniecības attīstībai&quot;"/>
              </a:rPr>
              <a:t>attīstībai«</a:t>
            </a:r>
            <a:endParaRPr lang="lv-LV" dirty="0" smtClean="0"/>
          </a:p>
          <a:p>
            <a:r>
              <a:rPr lang="lv-LV" dirty="0" smtClean="0">
                <a:hlinkClick r:id="rId6" tooltip="metodika_lauku-bilete.pdf"/>
              </a:rPr>
              <a:t>Metodika </a:t>
            </a:r>
            <a:r>
              <a:rPr lang="lv-LV" dirty="0">
                <a:hlinkClick r:id="rId6" tooltip="metodika_lauku-bilete.pdf"/>
              </a:rPr>
              <a:t>“Fiksētas summas maksājums ar budžeta projekta aprēķina metodi “Lauku biļete” un to piemērošana Kopējās lauksaimniecības politikas stratēģiskā plānā 2023.-2027.gadam”</a:t>
            </a:r>
            <a:endParaRPr lang="lv-LV" dirty="0"/>
          </a:p>
          <a:p>
            <a:endParaRPr lang="lv-LV" dirty="0"/>
          </a:p>
          <a:p>
            <a:pPr marL="0" indent="0">
              <a:buNone/>
            </a:pPr>
            <a:endParaRPr lang="lv-LV" dirty="0"/>
          </a:p>
        </p:txBody>
      </p:sp>
    </p:spTree>
    <p:extLst>
      <p:ext uri="{BB962C8B-B14F-4D97-AF65-F5344CB8AC3E}">
        <p14:creationId xmlns:p14="http://schemas.microsoft.com/office/powerpoint/2010/main" val="27444918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Biedrības kontaktinformācija</a:t>
            </a:r>
            <a:br>
              <a:rPr lang="lv-LV" sz="4000" b="1" dirty="0" smtClean="0">
                <a:solidFill>
                  <a:schemeClr val="bg1"/>
                </a:solidFill>
              </a:rPr>
            </a:br>
            <a:r>
              <a:rPr lang="lv-LV" sz="4000" dirty="0" smtClean="0">
                <a:solidFill>
                  <a:schemeClr val="bg1"/>
                </a:solidFill>
              </a:rPr>
              <a:t> </a:t>
            </a:r>
            <a:endParaRPr lang="lv-LV" sz="4000"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pPr algn="ctr"/>
            <a:endParaRPr lang="lv-LV" dirty="0" smtClean="0"/>
          </a:p>
          <a:p>
            <a:pPr marL="0" indent="0" algn="ctr">
              <a:buNone/>
            </a:pPr>
            <a:r>
              <a:rPr lang="nn-NO" dirty="0" smtClean="0"/>
              <a:t>E</a:t>
            </a:r>
            <a:r>
              <a:rPr lang="lv-LV" smtClean="0"/>
              <a:t>-</a:t>
            </a:r>
            <a:r>
              <a:rPr lang="nn-NO" smtClean="0"/>
              <a:t>pasts</a:t>
            </a:r>
            <a:r>
              <a:rPr lang="nn-NO" dirty="0"/>
              <a:t>: </a:t>
            </a:r>
            <a:r>
              <a:rPr lang="nn-NO" dirty="0" smtClean="0">
                <a:hlinkClick r:id="rId3"/>
              </a:rPr>
              <a:t>partneriba@dobelespartneriba.lv</a:t>
            </a:r>
            <a:endParaRPr lang="nn-NO" dirty="0" smtClean="0"/>
          </a:p>
          <a:p>
            <a:pPr marL="0" indent="0" algn="ctr">
              <a:buNone/>
            </a:pPr>
            <a:r>
              <a:rPr lang="lv-LV" dirty="0" smtClean="0"/>
              <a:t>Adrese: </a:t>
            </a:r>
            <a:r>
              <a:rPr lang="nn-NO" dirty="0" smtClean="0"/>
              <a:t>Uzvaras iela 2,</a:t>
            </a:r>
            <a:r>
              <a:rPr lang="lv-LV" dirty="0" smtClean="0"/>
              <a:t> </a:t>
            </a:r>
            <a:r>
              <a:rPr lang="nn-NO" dirty="0" smtClean="0"/>
              <a:t>Dobele</a:t>
            </a:r>
            <a:r>
              <a:rPr lang="lv-LV" dirty="0" smtClean="0"/>
              <a:t> </a:t>
            </a:r>
            <a:r>
              <a:rPr lang="nn-NO" dirty="0" smtClean="0"/>
              <a:t>LV-3701</a:t>
            </a:r>
          </a:p>
          <a:p>
            <a:pPr marL="0" indent="0" algn="ctr">
              <a:buNone/>
            </a:pPr>
            <a:r>
              <a:rPr lang="lv-LV" dirty="0" smtClean="0"/>
              <a:t>      </a:t>
            </a:r>
            <a:r>
              <a:rPr lang="nn-NO" dirty="0" smtClean="0"/>
              <a:t>Aija </a:t>
            </a:r>
            <a:r>
              <a:rPr lang="nn-NO" dirty="0"/>
              <a:t>Šenbrūna 29812300, </a:t>
            </a:r>
            <a:r>
              <a:rPr lang="nn-NO" dirty="0" smtClean="0">
                <a:hlinkClick r:id="rId4"/>
              </a:rPr>
              <a:t>aija.senbruna@gmail.com</a:t>
            </a:r>
            <a:endParaRPr lang="lv-LV" dirty="0" smtClean="0"/>
          </a:p>
          <a:p>
            <a:pPr marL="0" indent="0" algn="ctr">
              <a:buNone/>
            </a:pPr>
            <a:r>
              <a:rPr lang="nn-NO" dirty="0" smtClean="0"/>
              <a:t>Dace Vilmane 29187113, </a:t>
            </a:r>
            <a:r>
              <a:rPr lang="nn-NO" dirty="0" smtClean="0">
                <a:hlinkClick r:id="rId5"/>
              </a:rPr>
              <a:t>dace.vilmane@inbox.lv</a:t>
            </a:r>
            <a:r>
              <a:rPr lang="nn-NO" dirty="0" smtClean="0"/>
              <a:t/>
            </a:r>
            <a:br>
              <a:rPr lang="nn-NO" dirty="0" smtClean="0"/>
            </a:br>
            <a:r>
              <a:rPr lang="lv-LV" dirty="0" smtClean="0"/>
              <a:t>  </a:t>
            </a:r>
            <a:r>
              <a:rPr lang="nn-NO" dirty="0" smtClean="0"/>
              <a:t>Ineta Vintere, 22026755, </a:t>
            </a:r>
            <a:r>
              <a:rPr lang="nn-NO" dirty="0" smtClean="0">
                <a:hlinkClick r:id="rId6"/>
              </a:rPr>
              <a:t>ineta.vintere@jelgava.lv</a:t>
            </a:r>
            <a:r>
              <a:rPr lang="nn-NO" dirty="0" smtClean="0"/>
              <a:t> </a:t>
            </a:r>
          </a:p>
          <a:p>
            <a:endParaRPr lang="lv-LV" dirty="0" smtClean="0"/>
          </a:p>
          <a:p>
            <a:pPr marL="0" indent="0">
              <a:buNone/>
            </a:pPr>
            <a:endParaRPr lang="lv-LV" dirty="0"/>
          </a:p>
          <a:p>
            <a:endParaRPr lang="lv-LV" dirty="0" smtClean="0"/>
          </a:p>
          <a:p>
            <a:pPr marL="0" indent="0" algn="ctr">
              <a:buNone/>
            </a:pPr>
            <a:r>
              <a:rPr lang="lv-LV" sz="1800" dirty="0" smtClean="0"/>
              <a:t>Atbalsta </a:t>
            </a:r>
            <a:r>
              <a:rPr lang="lv-LV" sz="1800" dirty="0"/>
              <a:t>Zemkopības ministrija un Lauku atbalsta dienests</a:t>
            </a:r>
            <a:endParaRPr lang="lv-LV" sz="1800" b="1" dirty="0"/>
          </a:p>
          <a:p>
            <a:pPr algn="ctr"/>
            <a:endParaRPr lang="lv-LV" sz="1800" dirty="0"/>
          </a:p>
        </p:txBody>
      </p:sp>
      <p:pic>
        <p:nvPicPr>
          <p:cNvPr id="4" name="Picture 3"/>
          <p:cNvPicPr>
            <a:picLocks noChangeAspect="1"/>
          </p:cNvPicPr>
          <p:nvPr/>
        </p:nvPicPr>
        <p:blipFill>
          <a:blip r:embed="rId7"/>
          <a:stretch>
            <a:fillRect/>
          </a:stretch>
        </p:blipFill>
        <p:spPr>
          <a:xfrm>
            <a:off x="3761029" y="4881629"/>
            <a:ext cx="4669941" cy="719390"/>
          </a:xfrm>
          <a:prstGeom prst="rect">
            <a:avLst/>
          </a:prstGeom>
        </p:spPr>
      </p:pic>
    </p:spTree>
    <p:extLst>
      <p:ext uri="{BB962C8B-B14F-4D97-AF65-F5344CB8AC3E}">
        <p14:creationId xmlns:p14="http://schemas.microsoft.com/office/powerpoint/2010/main" val="1920452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52425"/>
            <a:ext cx="10572750" cy="962025"/>
          </a:xfrm>
          <a:blipFill>
            <a:blip r:embed="rId2"/>
            <a:stretch>
              <a:fillRect/>
            </a:stretch>
          </a:blipFill>
        </p:spPr>
        <p:txBody>
          <a:bodyPr>
            <a:normAutofit/>
          </a:bodyPr>
          <a:lstStyle/>
          <a:p>
            <a:r>
              <a:rPr lang="lv-LV" sz="3600" b="1" dirty="0" smtClean="0">
                <a:solidFill>
                  <a:schemeClr val="bg1"/>
                </a:solidFill>
              </a:rPr>
              <a:t>Nav </a:t>
            </a:r>
            <a:r>
              <a:rPr lang="lv-LV" sz="3600" b="1" dirty="0">
                <a:solidFill>
                  <a:schemeClr val="bg1"/>
                </a:solidFill>
              </a:rPr>
              <a:t>atbalstāmas šādas darbības:</a:t>
            </a:r>
          </a:p>
        </p:txBody>
      </p:sp>
      <p:sp>
        <p:nvSpPr>
          <p:cNvPr id="3" name="Content Placeholder 2"/>
          <p:cNvSpPr>
            <a:spLocks noGrp="1"/>
          </p:cNvSpPr>
          <p:nvPr>
            <p:ph idx="1"/>
          </p:nvPr>
        </p:nvSpPr>
        <p:spPr>
          <a:xfrm>
            <a:off x="838200" y="1314450"/>
            <a:ext cx="10572750" cy="473392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lauksaimniecības produktu primārā </a:t>
            </a:r>
            <a:r>
              <a:rPr lang="lv-LV" dirty="0" smtClean="0"/>
              <a:t>ražošana;</a:t>
            </a:r>
          </a:p>
          <a:p>
            <a:r>
              <a:rPr lang="lv-LV" dirty="0"/>
              <a:t>zvejniecība un </a:t>
            </a:r>
            <a:r>
              <a:rPr lang="lv-LV" dirty="0" smtClean="0"/>
              <a:t>akvakultūra;</a:t>
            </a:r>
          </a:p>
          <a:p>
            <a:r>
              <a:rPr lang="lv-LV" dirty="0" smtClean="0"/>
              <a:t>zivsaimniecības </a:t>
            </a:r>
            <a:r>
              <a:rPr lang="lv-LV" dirty="0"/>
              <a:t>produktu </a:t>
            </a:r>
            <a:r>
              <a:rPr lang="lv-LV" dirty="0" smtClean="0"/>
              <a:t>pārstrāde;</a:t>
            </a:r>
          </a:p>
          <a:p>
            <a:r>
              <a:rPr lang="lv-LV" dirty="0"/>
              <a:t>operācijas ar nekustamo </a:t>
            </a:r>
            <a:r>
              <a:rPr lang="lv-LV" dirty="0" smtClean="0"/>
              <a:t>īpašumu;</a:t>
            </a:r>
          </a:p>
          <a:p>
            <a:r>
              <a:rPr lang="lv-LV" dirty="0"/>
              <a:t>enerģijas ražošana, sadale un </a:t>
            </a:r>
            <a:r>
              <a:rPr lang="lv-LV" dirty="0" smtClean="0"/>
              <a:t>tirdzniecība, </a:t>
            </a:r>
            <a:r>
              <a:rPr lang="lv-LV" dirty="0" smtClean="0">
                <a:solidFill>
                  <a:srgbClr val="FF0000"/>
                </a:solidFill>
              </a:rPr>
              <a:t>izņemot tehnikas</a:t>
            </a:r>
            <a:r>
              <a:rPr lang="lv-LV" dirty="0">
                <a:solidFill>
                  <a:srgbClr val="FF0000"/>
                </a:solidFill>
              </a:rPr>
              <a:t>, iekārtu un aprīkojuma izmaksas, kas paredzēts atjaunojamās vai </a:t>
            </a:r>
            <a:r>
              <a:rPr lang="lv-LV" dirty="0" err="1">
                <a:solidFill>
                  <a:srgbClr val="FF0000"/>
                </a:solidFill>
              </a:rPr>
              <a:t>atjaunīgās</a:t>
            </a:r>
            <a:r>
              <a:rPr lang="lv-LV" dirty="0">
                <a:solidFill>
                  <a:srgbClr val="FF0000"/>
                </a:solidFill>
              </a:rPr>
              <a:t> elektroenerģijas ražošanai atbalsta pretendenta </a:t>
            </a:r>
            <a:r>
              <a:rPr lang="lv-LV" dirty="0" smtClean="0">
                <a:solidFill>
                  <a:srgbClr val="FF0000"/>
                </a:solidFill>
              </a:rPr>
              <a:t>pašpatēriņam</a:t>
            </a:r>
            <a:r>
              <a:rPr lang="lv-LV" dirty="0" smtClean="0"/>
              <a:t>, sk. MK 33.4. punktu;</a:t>
            </a:r>
          </a:p>
          <a:p>
            <a:r>
              <a:rPr lang="lv-LV" dirty="0"/>
              <a:t>ieroču un munīcijas ražošana un </a:t>
            </a:r>
            <a:r>
              <a:rPr lang="lv-LV" dirty="0" smtClean="0"/>
              <a:t>tirdzniecība;</a:t>
            </a:r>
          </a:p>
          <a:p>
            <a:r>
              <a:rPr lang="lv-LV" dirty="0"/>
              <a:t>tabakas izstrādājumu ražošana un </a:t>
            </a:r>
            <a:r>
              <a:rPr lang="lv-LV" dirty="0" smtClean="0"/>
              <a:t>tirdzniecība;</a:t>
            </a:r>
          </a:p>
          <a:p>
            <a:r>
              <a:rPr lang="lv-LV" dirty="0"/>
              <a:t>azartspēļu un derību </a:t>
            </a:r>
            <a:r>
              <a:rPr lang="lv-LV" dirty="0" smtClean="0"/>
              <a:t>organizēšana;</a:t>
            </a:r>
          </a:p>
          <a:p>
            <a:r>
              <a:rPr lang="lv-LV" dirty="0"/>
              <a:t>finanšu un apdrošināšanas </a:t>
            </a:r>
            <a:r>
              <a:rPr lang="lv-LV" dirty="0" smtClean="0"/>
              <a:t>darbības.</a:t>
            </a:r>
            <a:endParaRPr lang="lv-LV" dirty="0"/>
          </a:p>
        </p:txBody>
      </p:sp>
      <p:pic>
        <p:nvPicPr>
          <p:cNvPr id="4" name="Picture 3"/>
          <p:cNvPicPr>
            <a:picLocks noChangeAspect="1"/>
          </p:cNvPicPr>
          <p:nvPr/>
        </p:nvPicPr>
        <p:blipFill>
          <a:blip r:embed="rId3"/>
          <a:stretch>
            <a:fillRect/>
          </a:stretch>
        </p:blipFill>
        <p:spPr>
          <a:xfrm flipV="1">
            <a:off x="10382250" y="319088"/>
            <a:ext cx="1028700" cy="1028700"/>
          </a:xfrm>
          <a:prstGeom prst="rect">
            <a:avLst/>
          </a:prstGeom>
        </p:spPr>
      </p:pic>
    </p:spTree>
    <p:extLst>
      <p:ext uri="{BB962C8B-B14F-4D97-AF65-F5344CB8AC3E}">
        <p14:creationId xmlns:p14="http://schemas.microsoft.com/office/powerpoint/2010/main" val="31190291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E4F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476" y="514429"/>
            <a:ext cx="10657047" cy="3726436"/>
          </a:xfrm>
          <a:blipFill>
            <a:blip r:embed="rId2"/>
            <a:stretch>
              <a:fillRect/>
            </a:stretch>
          </a:blipFill>
        </p:spPr>
        <p:txBody>
          <a:bodyPr/>
          <a:lstStyle/>
          <a:p>
            <a:pPr marL="0" indent="0" algn="ctr">
              <a:buNone/>
            </a:pPr>
            <a:r>
              <a:rPr lang="lv-LV" sz="3200" dirty="0" smtClean="0">
                <a:solidFill>
                  <a:schemeClr val="bg1"/>
                </a:solidFill>
              </a:rPr>
              <a:t>Aktivitāte</a:t>
            </a:r>
            <a:r>
              <a:rPr lang="lv-LV" sz="4400" dirty="0" smtClean="0">
                <a:solidFill>
                  <a:schemeClr val="bg1"/>
                </a:solidFill>
              </a:rPr>
              <a:t> </a:t>
            </a:r>
          </a:p>
          <a:p>
            <a:pPr marL="0" indent="0" algn="ctr">
              <a:buNone/>
            </a:pPr>
            <a:r>
              <a:rPr lang="lv-LV" sz="4000" b="1" dirty="0" smtClean="0">
                <a:solidFill>
                  <a:schemeClr val="bg1"/>
                </a:solidFill>
              </a:rPr>
              <a:t>Vietējās </a:t>
            </a:r>
            <a:r>
              <a:rPr lang="lv-LV" sz="4000" b="1" dirty="0">
                <a:solidFill>
                  <a:schemeClr val="bg1"/>
                </a:solidFill>
              </a:rPr>
              <a:t>ekonomikas </a:t>
            </a:r>
            <a:r>
              <a:rPr lang="lv-LV" sz="4000" b="1" dirty="0" smtClean="0">
                <a:solidFill>
                  <a:schemeClr val="bg1"/>
                </a:solidFill>
              </a:rPr>
              <a:t>stiprināšanas </a:t>
            </a:r>
          </a:p>
          <a:p>
            <a:pPr marL="0" indent="0" algn="ctr">
              <a:buNone/>
            </a:pPr>
            <a:r>
              <a:rPr lang="lv-LV" sz="4000" b="1" dirty="0" smtClean="0">
                <a:solidFill>
                  <a:schemeClr val="bg1"/>
                </a:solidFill>
              </a:rPr>
              <a:t>iniciatīvas</a:t>
            </a:r>
            <a:endParaRPr lang="lv-LV" sz="4000" b="1" dirty="0">
              <a:solidFill>
                <a:schemeClr val="bg1"/>
              </a:solidFill>
            </a:endParaRPr>
          </a:p>
        </p:txBody>
      </p:sp>
      <p:pic>
        <p:nvPicPr>
          <p:cNvPr id="2" name="Picture 1"/>
          <p:cNvPicPr>
            <a:picLocks noChangeAspect="1"/>
          </p:cNvPicPr>
          <p:nvPr/>
        </p:nvPicPr>
        <p:blipFill>
          <a:blip r:embed="rId3"/>
          <a:stretch>
            <a:fillRect/>
          </a:stretch>
        </p:blipFill>
        <p:spPr>
          <a:xfrm>
            <a:off x="10027820" y="1821338"/>
            <a:ext cx="2056887" cy="13689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p:cNvPicPr>
            <a:picLocks noChangeAspect="1"/>
          </p:cNvPicPr>
          <p:nvPr/>
        </p:nvPicPr>
        <p:blipFill>
          <a:blip r:embed="rId4"/>
          <a:stretch>
            <a:fillRect/>
          </a:stretch>
        </p:blipFill>
        <p:spPr>
          <a:xfrm>
            <a:off x="7904073" y="3747644"/>
            <a:ext cx="1958123" cy="14685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p:cNvPicPr>
            <a:picLocks noChangeAspect="1"/>
          </p:cNvPicPr>
          <p:nvPr/>
        </p:nvPicPr>
        <p:blipFill>
          <a:blip r:embed="rId5"/>
          <a:stretch>
            <a:fillRect/>
          </a:stretch>
        </p:blipFill>
        <p:spPr>
          <a:xfrm>
            <a:off x="5493215" y="3812518"/>
            <a:ext cx="2097258" cy="14108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6"/>
          <p:cNvPicPr>
            <a:picLocks noChangeAspect="1"/>
          </p:cNvPicPr>
          <p:nvPr/>
        </p:nvPicPr>
        <p:blipFill>
          <a:blip r:embed="rId6"/>
          <a:stretch>
            <a:fillRect/>
          </a:stretch>
        </p:blipFill>
        <p:spPr>
          <a:xfrm>
            <a:off x="9195601" y="4945623"/>
            <a:ext cx="2317518" cy="16068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7"/>
          <p:cNvPicPr>
            <a:picLocks noChangeAspect="1"/>
          </p:cNvPicPr>
          <p:nvPr/>
        </p:nvPicPr>
        <p:blipFill>
          <a:blip r:embed="rId7"/>
          <a:stretch>
            <a:fillRect/>
          </a:stretch>
        </p:blipFill>
        <p:spPr>
          <a:xfrm>
            <a:off x="148387" y="121437"/>
            <a:ext cx="1953250" cy="14697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Picture 8"/>
          <p:cNvPicPr>
            <a:picLocks noChangeAspect="1"/>
          </p:cNvPicPr>
          <p:nvPr/>
        </p:nvPicPr>
        <p:blipFill>
          <a:blip r:embed="rId8"/>
          <a:stretch>
            <a:fillRect/>
          </a:stretch>
        </p:blipFill>
        <p:spPr>
          <a:xfrm>
            <a:off x="317903" y="1705230"/>
            <a:ext cx="2028275" cy="13448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Picture 10"/>
          <p:cNvPicPr>
            <a:picLocks noChangeAspect="1"/>
          </p:cNvPicPr>
          <p:nvPr/>
        </p:nvPicPr>
        <p:blipFill>
          <a:blip r:embed="rId9"/>
          <a:stretch>
            <a:fillRect/>
          </a:stretch>
        </p:blipFill>
        <p:spPr>
          <a:xfrm>
            <a:off x="806810" y="3190280"/>
            <a:ext cx="2251634" cy="15357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p:cNvPicPr>
            <a:picLocks noChangeAspect="1"/>
          </p:cNvPicPr>
          <p:nvPr/>
        </p:nvPicPr>
        <p:blipFill>
          <a:blip r:embed="rId10"/>
          <a:stretch>
            <a:fillRect/>
          </a:stretch>
        </p:blipFill>
        <p:spPr>
          <a:xfrm>
            <a:off x="9675126" y="3309631"/>
            <a:ext cx="2122919" cy="13972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12"/>
          <p:cNvPicPr>
            <a:picLocks noChangeAspect="1"/>
          </p:cNvPicPr>
          <p:nvPr/>
        </p:nvPicPr>
        <p:blipFill>
          <a:blip r:embed="rId11"/>
          <a:stretch>
            <a:fillRect/>
          </a:stretch>
        </p:blipFill>
        <p:spPr>
          <a:xfrm>
            <a:off x="4212282" y="5032938"/>
            <a:ext cx="2056032" cy="154366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Picture 13"/>
          <p:cNvPicPr>
            <a:picLocks noChangeAspect="1"/>
          </p:cNvPicPr>
          <p:nvPr/>
        </p:nvPicPr>
        <p:blipFill>
          <a:blip r:embed="rId12"/>
          <a:stretch>
            <a:fillRect/>
          </a:stretch>
        </p:blipFill>
        <p:spPr>
          <a:xfrm>
            <a:off x="6622850" y="4984600"/>
            <a:ext cx="2188306" cy="16165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Picture 14"/>
          <p:cNvPicPr>
            <a:picLocks noChangeAspect="1"/>
          </p:cNvPicPr>
          <p:nvPr/>
        </p:nvPicPr>
        <p:blipFill>
          <a:blip r:embed="rId13"/>
          <a:stretch>
            <a:fillRect/>
          </a:stretch>
        </p:blipFill>
        <p:spPr>
          <a:xfrm>
            <a:off x="1705512" y="4945623"/>
            <a:ext cx="2117519" cy="15920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Picture 16"/>
          <p:cNvPicPr>
            <a:picLocks noChangeAspect="1"/>
          </p:cNvPicPr>
          <p:nvPr/>
        </p:nvPicPr>
        <p:blipFill>
          <a:blip r:embed="rId14"/>
          <a:stretch>
            <a:fillRect/>
          </a:stretch>
        </p:blipFill>
        <p:spPr>
          <a:xfrm>
            <a:off x="3131397" y="3792343"/>
            <a:ext cx="2053488" cy="15439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921188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91800" cy="1325563"/>
          </a:xfrm>
          <a:blipFill>
            <a:blip r:embed="rId2"/>
            <a:stretch>
              <a:fillRect/>
            </a:stretch>
          </a:blipFill>
        </p:spPr>
        <p:txBody>
          <a:bodyPr>
            <a:noAutofit/>
          </a:bodyPr>
          <a:lstStyle/>
          <a:p>
            <a:r>
              <a:rPr lang="lv-LV" sz="3600" b="1" dirty="0" smtClean="0">
                <a:solidFill>
                  <a:schemeClr val="bg1"/>
                </a:solidFill>
              </a:rPr>
              <a:t>Aktivitātes </a:t>
            </a:r>
            <a:r>
              <a:rPr lang="lv-LV" sz="3600" dirty="0">
                <a:solidFill>
                  <a:schemeClr val="bg1"/>
                </a:solidFill>
              </a:rPr>
              <a:t>«</a:t>
            </a:r>
            <a:r>
              <a:rPr lang="lv-LV" sz="3600" b="1" dirty="0">
                <a:solidFill>
                  <a:schemeClr val="bg1"/>
                </a:solidFill>
              </a:rPr>
              <a:t>Vietējās ekonomikas </a:t>
            </a:r>
            <a:r>
              <a:rPr lang="lv-LV" sz="3600" b="1" dirty="0" smtClean="0">
                <a:solidFill>
                  <a:schemeClr val="bg1"/>
                </a:solidFill>
              </a:rPr>
              <a:t>stiprināšanas iniciatīvas» darbības </a:t>
            </a:r>
            <a:endParaRPr lang="lv-LV" sz="3600" b="1" dirty="0">
              <a:solidFill>
                <a:schemeClr val="bg1"/>
              </a:solidFill>
            </a:endParaRPr>
          </a:p>
        </p:txBody>
      </p:sp>
      <p:sp>
        <p:nvSpPr>
          <p:cNvPr id="3" name="Content Placeholder 2"/>
          <p:cNvSpPr>
            <a:spLocks noGrp="1"/>
          </p:cNvSpPr>
          <p:nvPr>
            <p:ph idx="1"/>
          </p:nvPr>
        </p:nvSpPr>
        <p:spPr>
          <a:xfrm>
            <a:off x="838200" y="1690688"/>
            <a:ext cx="10591800" cy="448627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marL="0" indent="0">
              <a:buNone/>
            </a:pPr>
            <a:r>
              <a:rPr lang="lv-LV" dirty="0" smtClean="0"/>
              <a:t>Aktivitātes «Vietējās </a:t>
            </a:r>
            <a:r>
              <a:rPr lang="lv-LV" dirty="0"/>
              <a:t>ekonomikas stiprināšanas </a:t>
            </a:r>
            <a:r>
              <a:rPr lang="lv-LV" dirty="0" smtClean="0"/>
              <a:t>iniciatīvas» darbības, </a:t>
            </a:r>
            <a:r>
              <a:rPr lang="fi-FI" dirty="0" smtClean="0"/>
              <a:t>kas īsteno</a:t>
            </a:r>
            <a:r>
              <a:rPr lang="lv-LV" dirty="0" err="1" smtClean="0"/>
              <a:t>jamas</a:t>
            </a:r>
            <a:r>
              <a:rPr lang="fi-FI" dirty="0" smtClean="0"/>
              <a:t> </a:t>
            </a:r>
            <a:r>
              <a:rPr lang="fi-FI" dirty="0"/>
              <a:t>atsevišķi vai kopā:</a:t>
            </a:r>
            <a:r>
              <a:rPr lang="lv-LV" dirty="0" smtClean="0"/>
              <a:t> </a:t>
            </a:r>
            <a:endParaRPr lang="lv-LV" dirty="0"/>
          </a:p>
          <a:p>
            <a:r>
              <a:rPr lang="lv-LV" dirty="0" smtClean="0"/>
              <a:t>1. darbība - produktu </a:t>
            </a:r>
            <a:r>
              <a:rPr lang="lv-LV" dirty="0"/>
              <a:t>un pakalpojumu radīšana, esošo produktu un pakalpojumu attīstīšana, to realizēšana tirgū, atpazīstamības tēla veidošana, kvalitatīvu darba apstākļu radīšana un darbinieku produktivitātes kāpināšana;</a:t>
            </a:r>
          </a:p>
          <a:p>
            <a:r>
              <a:rPr lang="lv-LV" dirty="0" smtClean="0"/>
              <a:t>2.darbība - produkcijas </a:t>
            </a:r>
            <a:r>
              <a:rPr lang="lv-LV" dirty="0"/>
              <a:t>realizēšanai paredzētas vides radīšana vai labiekārtošana, kā arī jaunu realizācijas veidu ieviešana un to atpazīstamības tēla veidošana</a:t>
            </a:r>
            <a:r>
              <a:rPr lang="lv-LV" dirty="0" smtClean="0"/>
              <a:t>.</a:t>
            </a:r>
          </a:p>
        </p:txBody>
      </p:sp>
    </p:spTree>
    <p:extLst>
      <p:ext uri="{BB962C8B-B14F-4D97-AF65-F5344CB8AC3E}">
        <p14:creationId xmlns:p14="http://schemas.microsoft.com/office/powerpoint/2010/main" val="3615123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0616" y="149973"/>
            <a:ext cx="11241741" cy="1423454"/>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Atbalstāmās darbības un atbalsta pretendenti aktivitātē </a:t>
            </a:r>
            <a:br>
              <a:rPr lang="lv-LV" sz="3600" b="1" dirty="0" smtClean="0">
                <a:solidFill>
                  <a:schemeClr val="bg1"/>
                </a:solidFill>
              </a:rPr>
            </a:br>
            <a:r>
              <a:rPr lang="lv-LV" sz="3600" b="1" dirty="0" smtClean="0">
                <a:solidFill>
                  <a:schemeClr val="bg1"/>
                </a:solidFill>
              </a:rPr>
              <a:t>«Vietējās </a:t>
            </a:r>
            <a:r>
              <a:rPr lang="lv-LV" sz="3600" b="1" dirty="0">
                <a:solidFill>
                  <a:schemeClr val="bg1"/>
                </a:solidFill>
              </a:rPr>
              <a:t>ekonomikas stiprināšanas </a:t>
            </a:r>
            <a:r>
              <a:rPr lang="lv-LV" sz="3600" b="1" dirty="0" smtClean="0">
                <a:solidFill>
                  <a:schemeClr val="bg1"/>
                </a:solidFill>
              </a:rPr>
              <a:t>iniciatīvas» (1)</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450616" y="1400433"/>
            <a:ext cx="11241741" cy="522896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25000" lnSpcReduction="20000"/>
          </a:bodyPr>
          <a:lstStyle/>
          <a:p>
            <a:pPr marL="0" indent="0">
              <a:buNone/>
            </a:pPr>
            <a:r>
              <a:rPr lang="lv-LV" sz="9600" b="1" u="sng" dirty="0" smtClean="0"/>
              <a:t>1.darbība</a:t>
            </a:r>
            <a:r>
              <a:rPr lang="lv-LV" sz="9600" b="1" dirty="0" smtClean="0"/>
              <a:t> </a:t>
            </a:r>
          </a:p>
          <a:p>
            <a:pPr marL="0" indent="0">
              <a:buNone/>
            </a:pPr>
            <a:r>
              <a:rPr lang="lv-LV" sz="9600" dirty="0" smtClean="0"/>
              <a:t>produktu </a:t>
            </a:r>
            <a:r>
              <a:rPr lang="lv-LV" sz="9600" dirty="0"/>
              <a:t>un pakalpojumu radīšana, esošo produktu un pakalpojumu attīstīšana, to realizēšana tirgū, atpazīstamības tēla veidošana, kvalitatīvu darba apstākļu radīšana un darbinieku produktivitātes </a:t>
            </a:r>
            <a:r>
              <a:rPr lang="lv-LV" sz="9600" dirty="0" smtClean="0"/>
              <a:t>kāpināšana</a:t>
            </a:r>
          </a:p>
          <a:p>
            <a:pPr marL="0" indent="0">
              <a:buNone/>
            </a:pPr>
            <a:r>
              <a:rPr lang="lv-LV" sz="9600" b="1" u="sng" dirty="0" smtClean="0"/>
              <a:t>1. darbības atbalsta pretendents: </a:t>
            </a:r>
          </a:p>
          <a:p>
            <a:r>
              <a:rPr lang="lv-LV" sz="9600" b="1" dirty="0"/>
              <a:t>juridiskā persona </a:t>
            </a:r>
            <a:r>
              <a:rPr lang="lv-LV" sz="9600" dirty="0"/>
              <a:t>(izņemot biedrību un nodibinājumu) </a:t>
            </a:r>
            <a:r>
              <a:rPr lang="lv-LV" sz="9600" b="1" dirty="0"/>
              <a:t>vai fiziskā persona, kura veic saimniecisko darbību</a:t>
            </a:r>
            <a:r>
              <a:rPr lang="lv-LV" sz="9600" dirty="0"/>
              <a:t> un kuras apgrozījums nepārsniedz </a:t>
            </a:r>
            <a:r>
              <a:rPr lang="lv-LV" sz="9600" b="1" dirty="0"/>
              <a:t>150 000 </a:t>
            </a:r>
            <a:r>
              <a:rPr lang="lv-LV" sz="9600" b="1" i="1" dirty="0" err="1"/>
              <a:t>euro</a:t>
            </a:r>
            <a:r>
              <a:rPr lang="lv-LV" sz="9600" b="1" dirty="0"/>
              <a:t> </a:t>
            </a:r>
            <a:r>
              <a:rPr lang="lv-LV" sz="9600" dirty="0"/>
              <a:t>pēdējā noslēgtajā gadā pirms projekta iesniegšanas</a:t>
            </a:r>
            <a:r>
              <a:rPr lang="lv-LV" sz="9600" b="1" dirty="0" smtClean="0"/>
              <a:t>;</a:t>
            </a:r>
            <a:r>
              <a:rPr lang="lv-LV" sz="9600" b="1" dirty="0"/>
              <a:t> </a:t>
            </a:r>
            <a:endParaRPr lang="lv-LV" sz="9600" b="1" dirty="0" smtClean="0"/>
          </a:p>
          <a:p>
            <a:r>
              <a:rPr lang="lv-LV" sz="9600" b="1" dirty="0" smtClean="0"/>
              <a:t>juridiskā</a:t>
            </a:r>
            <a:r>
              <a:rPr lang="lv-LV" sz="9600" dirty="0" smtClean="0"/>
              <a:t> </a:t>
            </a:r>
            <a:r>
              <a:rPr lang="lv-LV" sz="9600" b="1" dirty="0"/>
              <a:t>persona</a:t>
            </a:r>
            <a:r>
              <a:rPr lang="lv-LV" sz="9600" dirty="0"/>
              <a:t> (izņemot biedrību un nodibinājumu), </a:t>
            </a:r>
            <a:r>
              <a:rPr lang="lv-LV" sz="9600" b="1" dirty="0"/>
              <a:t>kas uzsāk saimniecisko darbību, vai fiziskā persona, kura uzsāk vai plāno veikt saimniecisko darbību</a:t>
            </a:r>
            <a:r>
              <a:rPr lang="lv-LV" sz="9600" dirty="0"/>
              <a:t>, ja tās apgrozījums nepārsniedz </a:t>
            </a:r>
            <a:r>
              <a:rPr lang="lv-LV" sz="9600" b="1" dirty="0"/>
              <a:t>150 000 </a:t>
            </a:r>
            <a:r>
              <a:rPr lang="lv-LV" sz="9600" b="1" i="1" dirty="0" err="1"/>
              <a:t>euro</a:t>
            </a:r>
            <a:r>
              <a:rPr lang="lv-LV" sz="9600" i="1" dirty="0"/>
              <a:t> </a:t>
            </a:r>
            <a:r>
              <a:rPr lang="lv-LV" sz="9600" dirty="0"/>
              <a:t>pēdējā noslēgtajā gadā pirms projekta iesniegšanas</a:t>
            </a:r>
            <a:r>
              <a:rPr lang="lv-LV" sz="9600" dirty="0" smtClean="0"/>
              <a:t>;</a:t>
            </a:r>
            <a:r>
              <a:rPr lang="lv-LV" sz="9600" i="1" dirty="0">
                <a:solidFill>
                  <a:srgbClr val="C00000"/>
                </a:solidFill>
              </a:rPr>
              <a:t> Ja atbalsta pretendents ir fiziskā persona, tas pirms projekta īstenošanas uzsākšanas iegūst komersanta, zemnieku saimniecības vai </a:t>
            </a:r>
            <a:r>
              <a:rPr lang="lv-LV" sz="9600" i="1" dirty="0" err="1">
                <a:solidFill>
                  <a:srgbClr val="C00000"/>
                </a:solidFill>
              </a:rPr>
              <a:t>pašnodarbinātās</a:t>
            </a:r>
            <a:r>
              <a:rPr lang="lv-LV" sz="9600" i="1" dirty="0">
                <a:solidFill>
                  <a:srgbClr val="C00000"/>
                </a:solidFill>
              </a:rPr>
              <a:t> personas statusu! </a:t>
            </a:r>
            <a:endParaRPr lang="lv-LV" sz="9600" i="1" dirty="0" smtClean="0">
              <a:solidFill>
                <a:srgbClr val="C00000"/>
              </a:solidFill>
            </a:endParaRPr>
          </a:p>
          <a:p>
            <a:r>
              <a:rPr lang="lv-LV" sz="9600" b="1" dirty="0" smtClean="0"/>
              <a:t>lauksaimniecības </a:t>
            </a:r>
            <a:r>
              <a:rPr lang="lv-LV" sz="9600" b="1" dirty="0"/>
              <a:t>pakalpojumu kooperatīvā sabiedrība vai mežsaimniecības pakalpojumu kooperatīvā </a:t>
            </a:r>
            <a:r>
              <a:rPr lang="lv-LV" sz="9600" b="1" dirty="0" smtClean="0"/>
              <a:t>sabiedrība </a:t>
            </a:r>
            <a:r>
              <a:rPr lang="lv-LV" sz="9600" dirty="0" smtClean="0"/>
              <a:t>(</a:t>
            </a:r>
            <a:r>
              <a:rPr lang="lv-LV" sz="9600" dirty="0"/>
              <a:t>kopprojekta </a:t>
            </a:r>
            <a:r>
              <a:rPr lang="lv-LV" sz="9600" dirty="0" smtClean="0"/>
              <a:t>gadījumā);</a:t>
            </a:r>
            <a:endParaRPr lang="lv-LV" sz="9600" dirty="0"/>
          </a:p>
          <a:p>
            <a:r>
              <a:rPr lang="lv-LV" sz="9600" b="1" dirty="0"/>
              <a:t>p</a:t>
            </a:r>
            <a:r>
              <a:rPr lang="lv-LV" sz="9600" b="1" dirty="0" smtClean="0"/>
              <a:t>ašvaldība </a:t>
            </a:r>
            <a:r>
              <a:rPr lang="lv-LV" sz="9600" dirty="0" smtClean="0"/>
              <a:t>(</a:t>
            </a:r>
            <a:r>
              <a:rPr lang="lv-LV" sz="9600" dirty="0"/>
              <a:t>kopprojekta </a:t>
            </a:r>
            <a:r>
              <a:rPr lang="lv-LV" sz="9600" dirty="0" smtClean="0"/>
              <a:t>gadījumā).</a:t>
            </a:r>
          </a:p>
          <a:p>
            <a:pPr marL="0" indent="0">
              <a:buNone/>
            </a:pPr>
            <a:endParaRPr lang="lv-LV" dirty="0" smtClean="0"/>
          </a:p>
        </p:txBody>
      </p:sp>
    </p:spTree>
    <p:extLst>
      <p:ext uri="{BB962C8B-B14F-4D97-AF65-F5344CB8AC3E}">
        <p14:creationId xmlns:p14="http://schemas.microsoft.com/office/powerpoint/2010/main" val="3614169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0050" y="334962"/>
            <a:ext cx="10953750" cy="1490663"/>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Atbalstāmās </a:t>
            </a:r>
            <a:r>
              <a:rPr lang="lv-LV" sz="4000" b="1" dirty="0">
                <a:solidFill>
                  <a:schemeClr val="bg1"/>
                </a:solidFill>
              </a:rPr>
              <a:t>darbības </a:t>
            </a:r>
            <a:r>
              <a:rPr lang="lv-LV" sz="4000" b="1" dirty="0" smtClean="0">
                <a:solidFill>
                  <a:schemeClr val="bg1"/>
                </a:solidFill>
              </a:rPr>
              <a:t>un atbalsta pretendenti aktivitātē «Vietējās </a:t>
            </a:r>
            <a:r>
              <a:rPr lang="lv-LV" sz="4000" b="1" dirty="0">
                <a:solidFill>
                  <a:schemeClr val="bg1"/>
                </a:solidFill>
              </a:rPr>
              <a:t>ekonomikas stiprināšanas </a:t>
            </a:r>
            <a:r>
              <a:rPr lang="lv-LV" sz="4000" b="1" dirty="0" smtClean="0">
                <a:solidFill>
                  <a:schemeClr val="bg1"/>
                </a:solidFill>
              </a:rPr>
              <a:t>iniciatīvas» (2)</a:t>
            </a:r>
            <a:r>
              <a:rPr lang="lv-LV" sz="3600" b="1" dirty="0" smtClean="0">
                <a:solidFill>
                  <a:schemeClr val="bg1"/>
                </a:solidFill>
              </a:rPr>
              <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400050" y="1825625"/>
            <a:ext cx="10953750" cy="4622800"/>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marL="0" indent="0">
              <a:buNone/>
            </a:pPr>
            <a:r>
              <a:rPr lang="lv-LV" sz="2400" dirty="0"/>
              <a:t>Ja </a:t>
            </a:r>
            <a:r>
              <a:rPr lang="lv-LV" sz="2400" dirty="0" smtClean="0"/>
              <a:t>1. darbības atbalsta </a:t>
            </a:r>
            <a:r>
              <a:rPr lang="lv-LV" sz="2400" dirty="0"/>
              <a:t>pretendents atbalstu saņem </a:t>
            </a:r>
            <a:r>
              <a:rPr lang="lv-LV" sz="2400" b="1" dirty="0"/>
              <a:t>lauksaimniecības produktu pārstrādei:</a:t>
            </a:r>
          </a:p>
          <a:p>
            <a:r>
              <a:rPr lang="lv-LV" sz="2400" dirty="0" smtClean="0"/>
              <a:t>tas </a:t>
            </a:r>
            <a:r>
              <a:rPr lang="lv-LV" sz="2400" dirty="0"/>
              <a:t>ir Pārtikas un veterinārajā dienestā reģistrēts vai atzīts pārtikas aprites uzņēmums, kas nodarbojas ar lauksaimniecības produktu pārstrādi;</a:t>
            </a:r>
          </a:p>
          <a:p>
            <a:r>
              <a:rPr lang="lv-LV" sz="2400" dirty="0" smtClean="0"/>
              <a:t>tas </a:t>
            </a:r>
            <a:r>
              <a:rPr lang="lv-LV" sz="2400" dirty="0"/>
              <a:t>līdz pēdējā maksājuma pieprasījuma iesniegšanai tiek reģistrēts vai atzīts Pārtikas un veterinārajā dienestā, ja plāno nodarboties ar lauksaimniecības produktu pārstrādi;</a:t>
            </a:r>
          </a:p>
          <a:p>
            <a:r>
              <a:rPr lang="lv-LV" sz="2400" dirty="0" err="1" smtClean="0"/>
              <a:t>pamatizejvielas</a:t>
            </a:r>
            <a:r>
              <a:rPr lang="lv-LV" sz="2400" dirty="0"/>
              <a:t>, ko izmanto atbalsta pretendents, ir lauksaimniecības produkti, kas minēti Līguma par Eiropas Savienības darbību I pielikumā. Projektā paredzētais gala produkts var būt pārstrādāts pārtikas produkts.</a:t>
            </a:r>
          </a:p>
        </p:txBody>
      </p:sp>
    </p:spTree>
    <p:extLst>
      <p:ext uri="{BB962C8B-B14F-4D97-AF65-F5344CB8AC3E}">
        <p14:creationId xmlns:p14="http://schemas.microsoft.com/office/powerpoint/2010/main" val="2101901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4850" y="279400"/>
            <a:ext cx="10671361" cy="1546224"/>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Atbalstāmās </a:t>
            </a:r>
            <a:r>
              <a:rPr lang="lv-LV" sz="4000" b="1" dirty="0">
                <a:solidFill>
                  <a:schemeClr val="bg1"/>
                </a:solidFill>
              </a:rPr>
              <a:t>darbības un atbalsta pretendenti aktivitātē «Vietējās ekonomikas stiprināšanas iniciatīvas» </a:t>
            </a:r>
            <a:r>
              <a:rPr lang="lv-LV" sz="4000" b="1" dirty="0" smtClean="0">
                <a:solidFill>
                  <a:schemeClr val="bg1"/>
                </a:solidFill>
              </a:rPr>
              <a:t>(3)</a:t>
            </a:r>
            <a:r>
              <a:rPr lang="lv-LV" sz="3600" b="1" dirty="0" smtClean="0">
                <a:solidFill>
                  <a:schemeClr val="bg1"/>
                </a:solidFill>
              </a:rPr>
              <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638174" y="1825624"/>
            <a:ext cx="10738037" cy="4803775"/>
          </a:xfrm>
          <a:gradFill>
            <a:gsLst>
              <a:gs pos="19462">
                <a:srgbClr val="F1F1F1"/>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lnSpcReduction="10000"/>
          </a:bodyPr>
          <a:lstStyle/>
          <a:p>
            <a:pPr marL="0" indent="0">
              <a:buNone/>
            </a:pPr>
            <a:r>
              <a:rPr lang="lv-LV" sz="2600" b="1" u="sng" dirty="0"/>
              <a:t>2</a:t>
            </a:r>
            <a:r>
              <a:rPr lang="lv-LV" sz="2600" b="1" u="sng" dirty="0" smtClean="0"/>
              <a:t>.darbība</a:t>
            </a:r>
            <a:r>
              <a:rPr lang="lv-LV" sz="2600" b="1" dirty="0" smtClean="0"/>
              <a:t> </a:t>
            </a:r>
          </a:p>
          <a:p>
            <a:pPr marL="0" indent="0">
              <a:buNone/>
            </a:pPr>
            <a:r>
              <a:rPr lang="lv-LV" sz="2600" dirty="0"/>
              <a:t>produkcijas realizēšanai paredzētas vides radīšana vai labiekārtošana, kā arī jaunu realizācijas veidu ieviešana un to atpazīstamības tēla veidošana</a:t>
            </a:r>
            <a:r>
              <a:rPr lang="lv-LV" sz="2600" dirty="0" smtClean="0"/>
              <a:t>. </a:t>
            </a:r>
          </a:p>
          <a:p>
            <a:pPr marL="0" indent="0">
              <a:buNone/>
            </a:pPr>
            <a:r>
              <a:rPr lang="lv-LV" sz="2600" b="1" u="sng" dirty="0" smtClean="0"/>
              <a:t>2.darbības atbalsta pretendents: </a:t>
            </a:r>
          </a:p>
          <a:p>
            <a:r>
              <a:rPr lang="lv-LV" sz="2600" b="1" dirty="0"/>
              <a:t>juridiskā persona </a:t>
            </a:r>
            <a:r>
              <a:rPr lang="lv-LV" sz="2600" dirty="0"/>
              <a:t>(izņemot biedrību un nodibinājumu) </a:t>
            </a:r>
            <a:r>
              <a:rPr lang="lv-LV" sz="2600" b="1" dirty="0"/>
              <a:t>vai fiziskā persona, kura veic saimniecisko darbību </a:t>
            </a:r>
            <a:r>
              <a:rPr lang="lv-LV" sz="2600" dirty="0"/>
              <a:t>un kuras apgrozījums </a:t>
            </a:r>
            <a:r>
              <a:rPr lang="lv-LV" sz="2600" dirty="0" smtClean="0"/>
              <a:t>nepārsniedz </a:t>
            </a:r>
            <a:r>
              <a:rPr lang="lv-LV" sz="2600" b="1" dirty="0" smtClean="0"/>
              <a:t>150</a:t>
            </a:r>
            <a:r>
              <a:rPr lang="lv-LV" sz="2600" b="1" dirty="0"/>
              <a:t> 000 </a:t>
            </a:r>
            <a:r>
              <a:rPr lang="lv-LV" sz="2600" b="1" i="1" dirty="0" err="1"/>
              <a:t>euro</a:t>
            </a:r>
            <a:r>
              <a:rPr lang="lv-LV" sz="2600" b="1" i="1" dirty="0"/>
              <a:t> </a:t>
            </a:r>
            <a:r>
              <a:rPr lang="lv-LV" sz="2600" dirty="0"/>
              <a:t>pēdējā noslēgtajā gadā pirms projekta iesniegšanas, vai </a:t>
            </a:r>
            <a:r>
              <a:rPr lang="lv-LV" sz="2600" b="1" dirty="0"/>
              <a:t>pašvaldība</a:t>
            </a:r>
            <a:r>
              <a:rPr lang="lv-LV" sz="2600" dirty="0"/>
              <a:t> un </a:t>
            </a:r>
            <a:r>
              <a:rPr lang="lv-LV" sz="2600" dirty="0" smtClean="0"/>
              <a:t>– kopprojekta gadījumā </a:t>
            </a:r>
            <a:r>
              <a:rPr lang="lv-LV" sz="2600" b="1" dirty="0"/>
              <a:t>– lauksaimniecības pakalpojumu kooperatīvā sabiedrība</a:t>
            </a:r>
            <a:r>
              <a:rPr lang="lv-LV" sz="2600" dirty="0" smtClean="0"/>
              <a:t>;</a:t>
            </a:r>
          </a:p>
          <a:p>
            <a:r>
              <a:rPr lang="lv-LV" sz="2600" b="1" dirty="0" smtClean="0"/>
              <a:t>lauksaimniecības </a:t>
            </a:r>
            <a:r>
              <a:rPr lang="lv-LV" sz="2600" b="1" dirty="0"/>
              <a:t>produktu ražotājs vai lauksaimniecības produktu pārstrādātājs</a:t>
            </a:r>
            <a:r>
              <a:rPr lang="lv-LV" sz="2600" dirty="0"/>
              <a:t>, kas reģistrēts vietējās rīcības grupas darbības teritorijā, vai </a:t>
            </a:r>
            <a:r>
              <a:rPr lang="lv-LV" sz="2600" b="1" dirty="0"/>
              <a:t>lauksaimniecības pakalpojumu kooperatīvā sabiedrība</a:t>
            </a:r>
            <a:r>
              <a:rPr lang="lv-LV" sz="2600" dirty="0"/>
              <a:t>, ja projektu īsteno </a:t>
            </a:r>
            <a:r>
              <a:rPr lang="lv-LV" sz="2600" dirty="0" err="1"/>
              <a:t>valstspilsētā</a:t>
            </a:r>
            <a:r>
              <a:rPr lang="lv-LV" sz="2600" dirty="0" smtClean="0"/>
              <a:t>.</a:t>
            </a:r>
          </a:p>
          <a:p>
            <a:pPr marL="0" indent="0">
              <a:buNone/>
            </a:pPr>
            <a:endParaRPr lang="lv-LV" sz="2400" dirty="0" smtClean="0"/>
          </a:p>
        </p:txBody>
      </p:sp>
    </p:spTree>
    <p:extLst>
      <p:ext uri="{BB962C8B-B14F-4D97-AF65-F5344CB8AC3E}">
        <p14:creationId xmlns:p14="http://schemas.microsoft.com/office/powerpoint/2010/main" val="20614482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2570</TotalTime>
  <Words>2388</Words>
  <Application>Microsoft Office PowerPoint</Application>
  <PresentationFormat>Widescreen</PresentationFormat>
  <Paragraphs>181</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Light</vt:lpstr>
      <vt:lpstr>Wingdings</vt:lpstr>
      <vt:lpstr>Office Theme</vt:lpstr>
      <vt:lpstr> Ministru kabineta noteikumi Nr. 580 Rīgā 2023. gada 10. oktobrī (prot. Nr. 50 42. §) Stājas spēkā: 13.10.2023.</vt:lpstr>
      <vt:lpstr>Intervences mērķi: </vt:lpstr>
      <vt:lpstr> Publisko finansējumu aktivitātēm var saņemt, ja </vt:lpstr>
      <vt:lpstr>Nav atbalstāmas šādas darbības:</vt:lpstr>
      <vt:lpstr>PowerPoint Presentation</vt:lpstr>
      <vt:lpstr>Aktivitātes «Vietējās ekonomikas stiprināšanas iniciatīvas» darbības </vt:lpstr>
      <vt:lpstr> Atbalstāmās darbības un atbalsta pretendenti aktivitātē  «Vietējās ekonomikas stiprināšanas iniciatīvas» (1) </vt:lpstr>
      <vt:lpstr> Atbalstāmās darbības un atbalsta pretendenti aktivitātē «Vietējās ekonomikas stiprināšanas iniciatīvas» (2) </vt:lpstr>
      <vt:lpstr> Atbalstāmās darbības un atbalsta pretendenti aktivitātē «Vietējās ekonomikas stiprināšanas iniciatīvas» (3) </vt:lpstr>
      <vt:lpstr> Atbalsta saņemšanas nosacījumi aktivitātē  «Vietējās ekonomikas stiprināšanas iniciatīvas» </vt:lpstr>
      <vt:lpstr> Attiecināmās izmaksas aktivitātē «Vietējās ekonomikas stiprināšanas iniciatīvas» (1)  </vt:lpstr>
      <vt:lpstr> Attiecināmās izmaksas aktivitātē «Vietējās ekonomikas stiprināšanas iniciatīvas» (2)  </vt:lpstr>
      <vt:lpstr> Attiecināmās izmaksas aktivitātē «Vietējās ekonomikas stiprināšanas iniciatīvas» (3)  </vt:lpstr>
      <vt:lpstr> Attiecināmās izmaksas aktivitātē «Vietējās ekonomikas stiprināšanas iniciatīvas» (4)  </vt:lpstr>
      <vt:lpstr> Attiecināmās izmaksas aktivitātē «Vietējās ekonomikas stiprināšanas iniciatīvas» (5)  </vt:lpstr>
      <vt:lpstr> Attiecināmās izmaksas aktivitātē «Vietējās ekonomikas stiprināšanas iniciatīvas» (6)  </vt:lpstr>
      <vt:lpstr> Attiecināmās izmaksas aktivitātē «Vietējās ekonomikas stiprināšanas iniciatīvas» (7)  </vt:lpstr>
      <vt:lpstr> Sasniedzamie rādītāji pēc projekta īstenošanas (1) </vt:lpstr>
      <vt:lpstr> Sasniedzamie rādītāji pēc projekta īstenošanas (2) </vt:lpstr>
      <vt:lpstr> Sasniedzamie rādītāji pēc projekta īstenošanas (3) </vt:lpstr>
      <vt:lpstr> Sasniedzamie rādītāji pēc projekta īstenošanas (4) </vt:lpstr>
      <vt:lpstr> Publiskā finansējuma veids un apmērs </vt:lpstr>
      <vt:lpstr> Neattiecināmās izmaksas (1)  </vt:lpstr>
      <vt:lpstr> Neattiecināmās izmaksas (2)  </vt:lpstr>
      <vt:lpstr> Neattiecināmās izmaksas (3)  </vt:lpstr>
      <vt:lpstr> Neattiecināmās izmaksas (4)  </vt:lpstr>
      <vt:lpstr> Neattiecināmās izmaksas (5)  </vt:lpstr>
      <vt:lpstr> Iesniedzamie dokumenti (I) </vt:lpstr>
      <vt:lpstr> Iesniedzamie dokumenti (II) </vt:lpstr>
      <vt:lpstr> Iesniedzamie dokumenti (III) </vt:lpstr>
      <vt:lpstr>IeIesniedzamie dokumenti EPS (III) sniedzamie dokumenti EPS (III) </vt:lpstr>
      <vt:lpstr> Projekta īstenošanas nosacījumi </vt:lpstr>
      <vt:lpstr> Normatīvie akti, metodika  </vt:lpstr>
      <vt:lpstr> Biedrības kontaktinformācija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Biedrība  «Dobeles rajona lauku partnerība»</dc:title>
  <dc:creator>Ineta Vintere</dc:creator>
  <cp:lastModifiedBy>Ineta Vintere</cp:lastModifiedBy>
  <cp:revision>150</cp:revision>
  <dcterms:created xsi:type="dcterms:W3CDTF">2024-05-07T09:49:04Z</dcterms:created>
  <dcterms:modified xsi:type="dcterms:W3CDTF">2025-01-07T10:52:13Z</dcterms:modified>
</cp:coreProperties>
</file>