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352" r:id="rId3"/>
    <p:sldId id="257" r:id="rId4"/>
    <p:sldId id="353" r:id="rId5"/>
    <p:sldId id="355" r:id="rId6"/>
    <p:sldId id="356" r:id="rId7"/>
    <p:sldId id="357" r:id="rId8"/>
    <p:sldId id="358" r:id="rId9"/>
    <p:sldId id="360" r:id="rId10"/>
    <p:sldId id="359" r:id="rId11"/>
    <p:sldId id="361" r:id="rId12"/>
    <p:sldId id="362" r:id="rId13"/>
    <p:sldId id="363" r:id="rId14"/>
    <p:sldId id="364" r:id="rId15"/>
    <p:sldId id="366" r:id="rId16"/>
    <p:sldId id="367" r:id="rId17"/>
    <p:sldId id="368" r:id="rId18"/>
    <p:sldId id="369" r:id="rId19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EEE7"/>
    <a:srgbClr val="FAFAFA"/>
    <a:srgbClr val="7D8F7F"/>
    <a:srgbClr val="F8EEF6"/>
    <a:srgbClr val="F4E4F1"/>
    <a:srgbClr val="F2E6EE"/>
    <a:srgbClr val="E2E6E6"/>
    <a:srgbClr val="E0E8E7"/>
    <a:srgbClr val="DFDCE4"/>
    <a:srgbClr val="CECC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9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7918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3329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863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684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603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61235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2682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57432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7169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15318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5416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EF30D-3113-43A5-AEC5-DBEA5F00490B}" type="datetimeFigureOut">
              <a:rPr lang="lv-LV" smtClean="0"/>
              <a:t>22.01.2025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683B4-C744-4A55-B381-AC056D6E73E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413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likumi.lv/ta/id/346333-valsts-un-eiropas-savienibas-atbalsta-pieskirsanas-kartiba-eiropas-lauksaimniecibas-fonda-lauku-attistibai-intervence-darbibu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lad.gov.lv/lv/media/7337/download?attachment" TargetMode="External"/><Relationship Id="rId5" Type="http://schemas.openxmlformats.org/officeDocument/2006/relationships/hyperlink" Target="https://likumi.lv/ta/id/340024-valsts-un-eiropas-savienibas-atbalsta-pieskirsanas-administresanas-un-uzraudzibasvispareja-kartiba-lauku-un-zivsaimniecibas" TargetMode="External"/><Relationship Id="rId4" Type="http://schemas.openxmlformats.org/officeDocument/2006/relationships/hyperlink" Target="https://www.lad.gov.lv/lv/media/8805/download?attachment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partneriba@dobelespartneriba.lv" TargetMode="External"/><Relationship Id="rId7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eta.vintere@jelgava.lv" TargetMode="External"/><Relationship Id="rId5" Type="http://schemas.openxmlformats.org/officeDocument/2006/relationships/hyperlink" Target="mailto:dace.vilmane@inbox.lv" TargetMode="External"/><Relationship Id="rId4" Type="http://schemas.openxmlformats.org/officeDocument/2006/relationships/hyperlink" Target="mailto:aija.senbruna@gmail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9899"/>
            <a:ext cx="10515600" cy="1625600"/>
          </a:xfr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/>
              <a:t>Kas ir «</a:t>
            </a:r>
            <a:r>
              <a:rPr lang="lv-LV" b="1" dirty="0"/>
              <a:t>L</a:t>
            </a:r>
            <a:r>
              <a:rPr lang="lv-LV" b="1" dirty="0" smtClean="0"/>
              <a:t>auku biļete»? </a:t>
            </a:r>
            <a:endParaRPr lang="lv-LV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35" y="2095499"/>
            <a:ext cx="10515600" cy="4081463"/>
          </a:xfrm>
          <a:gradFill>
            <a:gsLst>
              <a:gs pos="0">
                <a:srgbClr val="FAFAFA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endParaRPr lang="lv-LV" dirty="0" smtClean="0"/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r>
              <a:rPr lang="lv-LV" b="1" dirty="0" smtClean="0"/>
              <a:t>Fiksētas </a:t>
            </a:r>
            <a:r>
              <a:rPr lang="lv-LV" b="1" dirty="0"/>
              <a:t>summas maksājums ar budžeta projekta aprēķina metodi “Lauku biļete” un to piemērošana Kopējās lauksaimniecības politikas stratēģiskā plānā 2023.-</a:t>
            </a:r>
            <a:r>
              <a:rPr lang="lv-LV" b="1" dirty="0" smtClean="0"/>
              <a:t>2027.gadam</a:t>
            </a:r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r>
              <a:rPr lang="lv-LV" sz="2400" dirty="0" smtClean="0"/>
              <a:t>Atbalsta </a:t>
            </a:r>
            <a:r>
              <a:rPr lang="lv-LV" sz="2400" dirty="0"/>
              <a:t>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 smtClean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1863" y="4468966"/>
            <a:ext cx="4669941" cy="719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8340" y="336734"/>
            <a:ext cx="1671937" cy="189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14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b="1" dirty="0">
                <a:latin typeface="+mn-lt"/>
              </a:rPr>
              <a:t>Projekta iesniegumu pretendents iesniedz LAD elektroniskās pieteikšanās sistēmā, nodrošinot 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ir ietvertas izmaksas attiecībā uz </a:t>
            </a:r>
            <a:r>
              <a:rPr lang="lv-LV" sz="3200" b="1" dirty="0"/>
              <a:t>visām plānotajām izmaksu kategorijām</a:t>
            </a:r>
            <a:r>
              <a:rPr lang="lv-LV" sz="32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spēj pierādīt un pamatot </a:t>
            </a:r>
            <a:r>
              <a:rPr lang="lv-LV" sz="3200" b="1" dirty="0"/>
              <a:t>katras izmaksu pozīcijas summu/ apjomu </a:t>
            </a:r>
            <a:r>
              <a:rPr lang="lv-LV" sz="3200" dirty="0"/>
              <a:t>ar pamatojošajiem </a:t>
            </a:r>
            <a:r>
              <a:rPr lang="lv-LV" sz="3200" dirty="0" smtClean="0"/>
              <a:t>dokumentiem (veiktas cenu aptaujas);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Papildus tiek iesniegti šādi dokumenti</a:t>
            </a:r>
            <a:r>
              <a:rPr lang="lv-LV" sz="3200" dirty="0"/>
              <a:t>:</a:t>
            </a:r>
          </a:p>
          <a:p>
            <a:pPr marL="0" indent="0">
              <a:buNone/>
            </a:pPr>
            <a:r>
              <a:rPr lang="lv-LV" sz="3200" dirty="0"/>
              <a:t>	– Izziņa vai izdruka no e-vides par dzīves vietas deklarāciju vai uzņēmuma darbības reģistrēto 		darbības vietu.</a:t>
            </a:r>
            <a:br>
              <a:rPr lang="lv-LV" sz="3200" dirty="0"/>
            </a:br>
            <a:r>
              <a:rPr lang="lv-LV" sz="3200" dirty="0"/>
              <a:t>	– Apliecinājums, ka iegādājamais pamatlīdzeklis sākotnēji nav iegādāts, izmantojot jebkādu 	publisko finansējumu, un tas nav vecāks par pieciem gadiem.  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9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 err="1" smtClean="0">
                <a:latin typeface="+mn-lt"/>
              </a:rPr>
              <a:t>Darījumdarbības</a:t>
            </a:r>
            <a:r>
              <a:rPr lang="lv-LV" sz="4000" b="1" dirty="0" smtClean="0">
                <a:latin typeface="+mn-lt"/>
              </a:rPr>
              <a:t> plāna īstenošanas nosacījumi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3200" dirty="0" smtClean="0"/>
              <a:t>Darījum </a:t>
            </a:r>
            <a:r>
              <a:rPr lang="lv-LV" sz="3200" dirty="0"/>
              <a:t>darbības plānu </a:t>
            </a:r>
            <a:r>
              <a:rPr lang="lv-LV" sz="3200" b="1" dirty="0">
                <a:solidFill>
                  <a:srgbClr val="FF0000"/>
                </a:solidFill>
              </a:rPr>
              <a:t>sāk īstenot 6 mēnešu laikā </a:t>
            </a:r>
            <a:r>
              <a:rPr lang="lv-LV" sz="3200" dirty="0"/>
              <a:t>pēc tam , </a:t>
            </a:r>
            <a:r>
              <a:rPr lang="lv-LV" sz="3200" dirty="0" smtClean="0"/>
              <a:t>kad stājies </a:t>
            </a:r>
            <a:r>
              <a:rPr lang="lv-LV" sz="3200" dirty="0"/>
              <a:t>spēkā lēmums par projekta apstiprināšanu. Nosacījums </a:t>
            </a:r>
            <a:r>
              <a:rPr lang="lv-LV" sz="3200" dirty="0" smtClean="0"/>
              <a:t> uzskatāms </a:t>
            </a:r>
            <a:r>
              <a:rPr lang="lv-LV" sz="3200" dirty="0"/>
              <a:t>par izpildītu, ja atbalsta saņēmējs</a:t>
            </a:r>
            <a:r>
              <a:rPr lang="lv-LV" sz="3200" dirty="0" smtClean="0"/>
              <a:t>:</a:t>
            </a:r>
          </a:p>
          <a:p>
            <a:pPr marL="0" indent="0">
              <a:buNone/>
            </a:pPr>
            <a:r>
              <a:rPr lang="lv-LV" sz="3200" dirty="0"/>
              <a:t>1 ) Ir iegādājies </a:t>
            </a:r>
            <a:r>
              <a:rPr lang="lv-LV" sz="3200" b="1" dirty="0"/>
              <a:t>vismaz vienu no projektā paredzētajiem pamatlīdzekļiem</a:t>
            </a:r>
            <a:r>
              <a:rPr lang="lv-LV" sz="3200" dirty="0"/>
              <a:t>, kura vērtība veido </a:t>
            </a:r>
            <a:r>
              <a:rPr lang="lv-LV" sz="3200" b="1" dirty="0"/>
              <a:t>vismaz 10% </a:t>
            </a:r>
            <a:r>
              <a:rPr lang="lv-LV" sz="3200" dirty="0" smtClean="0"/>
              <a:t>no paredzētās </a:t>
            </a:r>
            <a:r>
              <a:rPr lang="lv-LV" sz="3200" dirty="0"/>
              <a:t>pamatlīdzekļu iegādes summas;</a:t>
            </a:r>
          </a:p>
          <a:p>
            <a:pPr marL="0" indent="0">
              <a:buNone/>
            </a:pPr>
            <a:r>
              <a:rPr lang="lv-LV" sz="3200" dirty="0" smtClean="0"/>
              <a:t>2</a:t>
            </a:r>
            <a:r>
              <a:rPr lang="lv-LV" sz="3200" dirty="0"/>
              <a:t>) Ir </a:t>
            </a:r>
            <a:r>
              <a:rPr lang="lv-LV" sz="3200" b="1" dirty="0"/>
              <a:t>noslēdzis līgumu un samaksājis avansu vismaz 10% </a:t>
            </a:r>
            <a:r>
              <a:rPr lang="lv-LV" sz="3200" dirty="0"/>
              <a:t>apmērā no paredzētās iegādes summas;</a:t>
            </a:r>
          </a:p>
          <a:p>
            <a:pPr marL="0" indent="0">
              <a:buNone/>
            </a:pPr>
            <a:r>
              <a:rPr lang="lv-LV" sz="3200" dirty="0" smtClean="0"/>
              <a:t>3</a:t>
            </a:r>
            <a:r>
              <a:rPr lang="lv-LV" sz="3200" dirty="0"/>
              <a:t>) Ir reģistrēta saimnieciskā darbība  ( MK  580 13.punkts).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4000" i="1" dirty="0">
                <a:solidFill>
                  <a:srgbClr val="FF0000"/>
                </a:solidFill>
              </a:rPr>
              <a:t>Grozījumus </a:t>
            </a:r>
            <a:r>
              <a:rPr lang="lv-LV" sz="4000" i="1" dirty="0" err="1">
                <a:solidFill>
                  <a:srgbClr val="FF0000"/>
                </a:solidFill>
              </a:rPr>
              <a:t>darījumdarbības</a:t>
            </a:r>
            <a:r>
              <a:rPr lang="lv-LV" sz="4000" i="1" dirty="0">
                <a:solidFill>
                  <a:srgbClr val="FF0000"/>
                </a:solidFill>
              </a:rPr>
              <a:t> plānā saskaņo ar LAD !!!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</p:txBody>
      </p:sp>
    </p:spTree>
    <p:extLst>
      <p:ext uri="{BB962C8B-B14F-4D97-AF65-F5344CB8AC3E}">
        <p14:creationId xmlns:p14="http://schemas.microsoft.com/office/powerpoint/2010/main" val="190646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 err="1" smtClean="0">
                <a:latin typeface="+mn-lt"/>
              </a:rPr>
              <a:t>Darījumdarbības</a:t>
            </a:r>
            <a:r>
              <a:rPr lang="lv-LV" sz="4000" b="1" dirty="0" smtClean="0">
                <a:latin typeface="+mn-lt"/>
              </a:rPr>
              <a:t> plānā sasniedzamie mērķi un rādītāji  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palielina neto apgrozījumu </a:t>
            </a:r>
            <a:r>
              <a:rPr lang="lv-LV" sz="3200" b="1" dirty="0" err="1"/>
              <a:t>darījumdarbības</a:t>
            </a:r>
            <a:r>
              <a:rPr lang="lv-LV" sz="3200" b="1" dirty="0"/>
              <a:t> plānā noteiktā apmērā </a:t>
            </a:r>
            <a:r>
              <a:rPr lang="lv-LV" sz="3200" dirty="0"/>
              <a:t>procentuāli no fiksētās summas maksājuma attiecināmo izmaksu summas ( MK 580 16. punkts </a:t>
            </a:r>
            <a:r>
              <a:rPr lang="lv-LV" sz="3200" dirty="0" err="1"/>
              <a:t>paliena</a:t>
            </a:r>
            <a:r>
              <a:rPr lang="lv-LV" sz="3200" dirty="0"/>
              <a:t> neto apgrozījumu </a:t>
            </a:r>
            <a:r>
              <a:rPr lang="lv-LV" sz="3200" b="1" dirty="0">
                <a:solidFill>
                  <a:srgbClr val="FF0000"/>
                </a:solidFill>
              </a:rPr>
              <a:t>vismaz par 20%</a:t>
            </a:r>
            <a:r>
              <a:rPr lang="lv-LV" sz="3200" b="1" dirty="0"/>
              <a:t>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sasniedz citus saimnieciskās darbības rādītājus, </a:t>
            </a:r>
            <a:r>
              <a:rPr lang="lv-LV" sz="3200" dirty="0"/>
              <a:t>kas saistīti ar konkurētspēju vai produktivitāti</a:t>
            </a:r>
            <a:r>
              <a:rPr lang="lv-LV" sz="3200" b="1" dirty="0"/>
              <a:t> </a:t>
            </a:r>
            <a:r>
              <a:rPr lang="lv-LV" sz="3200" dirty="0"/>
              <a:t>(rādītāji ir pārbaudāmi un vērtība auditējama,</a:t>
            </a:r>
            <a:r>
              <a:rPr lang="lv-LV" sz="3200" b="1" dirty="0"/>
              <a:t> </a:t>
            </a:r>
            <a:r>
              <a:rPr lang="lv-LV" sz="3200" i="1" dirty="0"/>
              <a:t>piemēram,  pakalpojumu skaits, apmeklētāju skaits, uzsākta produktu ražošana</a:t>
            </a:r>
            <a:r>
              <a:rPr lang="lv-LV" sz="32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08206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Fiksētas summas </a:t>
            </a:r>
            <a:r>
              <a:rPr lang="lv-LV" sz="4000" b="1" dirty="0" smtClean="0">
                <a:latin typeface="+mn-lt"/>
              </a:rPr>
              <a:t>maksājums 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prstClr val="black"/>
                </a:solidFill>
              </a:rPr>
              <a:t>Fiksētās summas maksājuma kopējā attiecināmo izmaksu summa ir</a:t>
            </a:r>
            <a:r>
              <a:rPr lang="lv-LV" sz="2400" b="1" dirty="0">
                <a:solidFill>
                  <a:prstClr val="black"/>
                </a:solidFill>
              </a:rPr>
              <a:t> līdz 15 000 </a:t>
            </a:r>
            <a:r>
              <a:rPr lang="lv-LV" sz="2400" b="1" dirty="0" err="1" smtClean="0">
                <a:solidFill>
                  <a:prstClr val="black"/>
                </a:solidFill>
              </a:rPr>
              <a:t>euro</a:t>
            </a:r>
            <a:r>
              <a:rPr lang="lv-LV" sz="2400" dirty="0" smtClean="0">
                <a:solidFill>
                  <a:prstClr val="black"/>
                </a:solidFill>
              </a:rPr>
              <a:t>. </a:t>
            </a:r>
            <a:r>
              <a:rPr lang="lv-LV" sz="2400" dirty="0">
                <a:solidFill>
                  <a:prstClr val="black"/>
                </a:solidFill>
              </a:rPr>
              <a:t>Atbalsta intensitāte tiek noteikta ievērojot MK noteikumus Nr. 580 un sabiedrības virzītas vietējās attīstības stratēģijas.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prstClr val="black"/>
                </a:solidFill>
              </a:rPr>
              <a:t>maksimālā atbalsta intensitāte VRG sludinājumā noteiktajam </a:t>
            </a:r>
            <a:r>
              <a:rPr lang="lv-LV" sz="2400" b="1" dirty="0">
                <a:solidFill>
                  <a:srgbClr val="FF0000"/>
                </a:solidFill>
              </a:rPr>
              <a:t>- 65%;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b="1" dirty="0">
                <a:solidFill>
                  <a:prstClr val="black"/>
                </a:solidFill>
              </a:rPr>
              <a:t>kad stājies spēkā LAD lēmums </a:t>
            </a:r>
            <a:r>
              <a:rPr lang="lv-LV" sz="2400" dirty="0">
                <a:solidFill>
                  <a:prstClr val="black"/>
                </a:solidFill>
              </a:rPr>
              <a:t>par budžeta projekta iesnieguma apstiprināšanu, atbalsta pretendents saņem </a:t>
            </a:r>
            <a:r>
              <a:rPr lang="lv-LV" sz="2400" b="1" dirty="0">
                <a:solidFill>
                  <a:prstClr val="black"/>
                </a:solidFill>
              </a:rPr>
              <a:t>80 %</a:t>
            </a:r>
            <a:r>
              <a:rPr lang="lv-LV" sz="2400" dirty="0">
                <a:solidFill>
                  <a:prstClr val="black"/>
                </a:solidFill>
              </a:rPr>
              <a:t> no kopēja atbalsta apmērā;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prstClr val="black"/>
                </a:solidFill>
              </a:rPr>
              <a:t>gala maksājumu </a:t>
            </a:r>
            <a:r>
              <a:rPr lang="lv-LV" sz="2400" b="1" dirty="0">
                <a:solidFill>
                  <a:prstClr val="black"/>
                </a:solidFill>
              </a:rPr>
              <a:t>20 %</a:t>
            </a:r>
            <a:r>
              <a:rPr lang="lv-LV" sz="2400" dirty="0">
                <a:solidFill>
                  <a:prstClr val="black"/>
                </a:solidFill>
              </a:rPr>
              <a:t> apmērā no kopējā atbalsta apmēra atbalsta pretendents saņem </a:t>
            </a:r>
            <a:r>
              <a:rPr lang="lv-LV" sz="2400" b="1" dirty="0">
                <a:solidFill>
                  <a:prstClr val="black"/>
                </a:solidFill>
              </a:rPr>
              <a:t>pēc pilnīgas </a:t>
            </a:r>
            <a:r>
              <a:rPr lang="lv-LV" sz="2400" b="1" dirty="0" err="1">
                <a:solidFill>
                  <a:prstClr val="black"/>
                </a:solidFill>
              </a:rPr>
              <a:t>darījumdarbības</a:t>
            </a:r>
            <a:r>
              <a:rPr lang="lv-LV" sz="2400" b="1" dirty="0">
                <a:solidFill>
                  <a:prstClr val="black"/>
                </a:solidFill>
              </a:rPr>
              <a:t> plāna īstenošanas un sasniegto mērķu </a:t>
            </a:r>
            <a:r>
              <a:rPr lang="lv-LV" sz="2400" b="1" dirty="0" err="1">
                <a:solidFill>
                  <a:prstClr val="black"/>
                </a:solidFill>
              </a:rPr>
              <a:t>izvērtējuma</a:t>
            </a:r>
            <a:r>
              <a:rPr lang="lv-LV" sz="2400" dirty="0" smtClean="0">
                <a:solidFill>
                  <a:prstClr val="black"/>
                </a:solidFill>
              </a:rPr>
              <a:t>;</a:t>
            </a:r>
            <a:r>
              <a:rPr lang="lv-LV" sz="2400" b="1" dirty="0" smtClean="0">
                <a:solidFill>
                  <a:srgbClr val="FF0000"/>
                </a:solidFill>
              </a:rPr>
              <a:t>                                                                            </a:t>
            </a:r>
            <a:endParaRPr lang="lv-LV" sz="2400" b="1" dirty="0">
              <a:solidFill>
                <a:srgbClr val="FF0000"/>
              </a:solidFill>
            </a:endParaRPr>
          </a:p>
          <a:p>
            <a:pPr lvl="0">
              <a:buFont typeface="Wingdings" panose="05000000000000000000" pitchFamily="2" charset="2"/>
              <a:buChar char="ü"/>
            </a:pPr>
            <a:r>
              <a:rPr lang="lv-LV" sz="2400" dirty="0">
                <a:solidFill>
                  <a:srgbClr val="FF0000"/>
                </a:solidFill>
              </a:rPr>
              <a:t>Ja </a:t>
            </a:r>
            <a:r>
              <a:rPr lang="lv-LV" sz="2400" dirty="0" err="1">
                <a:solidFill>
                  <a:srgbClr val="FF0000"/>
                </a:solidFill>
              </a:rPr>
              <a:t>darījumdarbības</a:t>
            </a:r>
            <a:r>
              <a:rPr lang="lv-LV" sz="2400" dirty="0">
                <a:solidFill>
                  <a:srgbClr val="FF0000"/>
                </a:solidFill>
              </a:rPr>
              <a:t> plāns nav īstenots, vai īstenots daļēji un darbības rezultāts nav sasniegts vai daļēji sasniegts, atbalsta pretendents atmaksā saņemto 80% atbalstu!!!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22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Fiksētas summas </a:t>
            </a:r>
            <a:r>
              <a:rPr lang="lv-LV" sz="4000" b="1" dirty="0" smtClean="0">
                <a:latin typeface="+mn-lt"/>
              </a:rPr>
              <a:t>maksājums (II)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b="1" dirty="0" smtClean="0"/>
              <a:t>Piemēri: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018" y="1690688"/>
            <a:ext cx="6988466" cy="22054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018" y="3896138"/>
            <a:ext cx="6988466" cy="2242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>
                <a:latin typeface="+mn-lt"/>
              </a:rPr>
              <a:t>Maksājuma </a:t>
            </a:r>
            <a:r>
              <a:rPr lang="lv-LV" b="1" dirty="0">
                <a:latin typeface="+mn-lt"/>
              </a:rPr>
              <a:t>pieprasījums un nosacījumi (I)</a:t>
            </a:r>
            <a:r>
              <a:rPr lang="lv-LV" dirty="0">
                <a:latin typeface="+mn-lt"/>
              </a:rPr>
              <a:t/>
            </a:r>
            <a:br>
              <a:rPr lang="lv-LV" dirty="0">
                <a:latin typeface="+mn-lt"/>
              </a:rPr>
            </a:b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849260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gala maksājuma pieprasījumu </a:t>
            </a:r>
            <a:r>
              <a:rPr lang="lv-LV" sz="2400" dirty="0"/>
              <a:t>LAD elektroniskās pieteikšanās sistēmā sniedz tikai tad, kad projekta darbība ir pabeigta, izpildīti nosacījumi atbalsta saņemšanai un to var pierādīt ar pamatojošiem dokumentiem;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nodrošina dokumentālus un faktiskus pierādījumus </a:t>
            </a:r>
            <a:r>
              <a:rPr lang="lv-LV" sz="2400" dirty="0"/>
              <a:t>tam, ka ir īstenotas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noteiktās darbības un ir sasniegts </a:t>
            </a:r>
            <a:r>
              <a:rPr lang="lv-LV" sz="2400" dirty="0" err="1"/>
              <a:t>darījumdarbības</a:t>
            </a:r>
            <a:r>
              <a:rPr lang="lv-LV" sz="2400" dirty="0"/>
              <a:t> plānā noteiktais rezultāts;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dirty="0"/>
              <a:t>Maksājuma pieprasījumam pievieno: </a:t>
            </a:r>
          </a:p>
          <a:p>
            <a:pPr lvl="2"/>
            <a:r>
              <a:rPr lang="lv-LV" dirty="0"/>
              <a:t>informāciju par veiktajām darbībām, iegādēm un ieguldījumiem, pamatojoties uz budžeta projektu; </a:t>
            </a:r>
          </a:p>
          <a:p>
            <a:pPr lvl="2"/>
            <a:r>
              <a:rPr lang="lv-LV" dirty="0" err="1"/>
              <a:t>fotofiksācijas</a:t>
            </a:r>
            <a:r>
              <a:rPr lang="lv-LV" dirty="0"/>
              <a:t> un </a:t>
            </a:r>
            <a:r>
              <a:rPr lang="lv-LV" dirty="0" err="1"/>
              <a:t>ģeolokāciju</a:t>
            </a:r>
            <a:r>
              <a:rPr lang="lv-LV" dirty="0"/>
              <a:t>, kas apliecina budžeta pozīcijās plānotās iegādes;</a:t>
            </a:r>
          </a:p>
          <a:p>
            <a:pPr lvl="2"/>
            <a:r>
              <a:rPr lang="lv-LV" dirty="0"/>
              <a:t>ražotāja vai pilnvarotā pārstāvja izsniegtas atbilstības deklarācijas kopijas tehnikai un iekārtām, iekārtām un inventāram, kas nav marķēts ar Eiropas atbilstības marķējumu CE; </a:t>
            </a:r>
          </a:p>
          <a:p>
            <a:pPr lvl="2"/>
            <a:r>
              <a:rPr lang="lv-LV" dirty="0"/>
              <a:t>transportlīdzekļu, </a:t>
            </a:r>
            <a:r>
              <a:rPr lang="lv-LV" dirty="0" err="1"/>
              <a:t>pašgājējmašīnu</a:t>
            </a:r>
            <a:r>
              <a:rPr lang="lv-LV" dirty="0"/>
              <a:t> iegādes gadījumā, tās ir jāreģistrē CSDD vai Valsts tehniskās uzraudzības aģentūrā.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2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sz="4000" b="1" dirty="0" smtClean="0">
                <a:solidFill>
                  <a:prstClr val="black"/>
                </a:solidFill>
              </a:rPr>
              <a:t/>
            </a:r>
            <a:br>
              <a:rPr lang="lv-LV" sz="4000" b="1" dirty="0" smtClean="0">
                <a:solidFill>
                  <a:prstClr val="black"/>
                </a:solidFill>
              </a:rPr>
            </a:br>
            <a:r>
              <a:rPr lang="lv-LV" b="1" dirty="0" smtClean="0">
                <a:solidFill>
                  <a:prstClr val="black"/>
                </a:solidFill>
                <a:latin typeface="+mn-lt"/>
              </a:rPr>
              <a:t>Maksājuma </a:t>
            </a:r>
            <a:r>
              <a:rPr lang="lv-LV" b="1" dirty="0">
                <a:solidFill>
                  <a:prstClr val="black"/>
                </a:solidFill>
                <a:latin typeface="+mn-lt"/>
              </a:rPr>
              <a:t>pieprasījums un nosacījumi (</a:t>
            </a:r>
            <a:r>
              <a:rPr lang="lv-LV" b="1" dirty="0" smtClean="0">
                <a:solidFill>
                  <a:prstClr val="black"/>
                </a:solidFill>
                <a:latin typeface="+mn-lt"/>
              </a:rPr>
              <a:t>II)</a:t>
            </a:r>
            <a:r>
              <a:rPr lang="lv-LV" dirty="0">
                <a:solidFill>
                  <a:prstClr val="black"/>
                </a:solidFill>
                <a:latin typeface="+mn-lt"/>
              </a:rPr>
              <a:t/>
            </a:r>
            <a:br>
              <a:rPr lang="lv-LV" dirty="0">
                <a:solidFill>
                  <a:prstClr val="black"/>
                </a:solidFill>
                <a:latin typeface="+mn-lt"/>
              </a:rPr>
            </a:b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lv-LV" dirty="0">
                <a:solidFill>
                  <a:prstClr val="black"/>
                </a:solidFill>
              </a:rPr>
              <a:t>lai pierādītu </a:t>
            </a:r>
            <a:r>
              <a:rPr lang="lv-LV" dirty="0" err="1">
                <a:solidFill>
                  <a:prstClr val="black"/>
                </a:solidFill>
              </a:rPr>
              <a:t>darījumdarbības</a:t>
            </a:r>
            <a:r>
              <a:rPr lang="lv-LV" dirty="0">
                <a:solidFill>
                  <a:prstClr val="black"/>
                </a:solidFill>
              </a:rPr>
              <a:t> plāna sasniegto neto apgrozījumu </a:t>
            </a:r>
            <a:r>
              <a:rPr lang="lv-LV" b="1" dirty="0">
                <a:solidFill>
                  <a:prstClr val="black"/>
                </a:solidFill>
              </a:rPr>
              <a:t>ir jābūt iesniegtam attiecīgā gada pārskatam</a:t>
            </a:r>
            <a:r>
              <a:rPr lang="lv-LV" dirty="0">
                <a:solidFill>
                  <a:prstClr val="black"/>
                </a:solidFill>
              </a:rPr>
              <a:t>, kas pamato plāna izpildi;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lv-LV" b="1" dirty="0">
                <a:solidFill>
                  <a:prstClr val="black"/>
                </a:solidFill>
              </a:rPr>
              <a:t>fiksētas summas maksājuma attiecināšana </a:t>
            </a:r>
            <a:r>
              <a:rPr lang="lv-LV" dirty="0">
                <a:solidFill>
                  <a:prstClr val="black"/>
                </a:solidFill>
              </a:rPr>
              <a:t>un apmaksa atbalsta saņēmējam balstās uz reāli notikušajām darbībām, līdz ar to LAD veic tikai reālo darbību pamatojošo dokumentu pārbaudi (piem. foto fiksācijas, pieņemšanas - nodošanas akti par konkrētu darbu izpildi, produkta izstrādi, darījumus apliecinoši dokumenti, publicitāte par projekta īstenošanu). </a:t>
            </a:r>
          </a:p>
          <a:p>
            <a:pPr marL="0" indent="0">
              <a:buNone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8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>
                <a:latin typeface="+mn-lt"/>
              </a:rPr>
              <a:t>Normatīvie akti, metodika </a:t>
            </a: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r>
              <a:rPr lang="lv-LV" sz="2400" dirty="0">
                <a:hlinkClick r:id="rId3" tooltip="MK noteikumi Nr.580"/>
              </a:rPr>
              <a:t>MK noteikumi Nr.580 "Valsts un Eiropas Savienības atbalsta piešķiršanas kārtība Eiropas Lauksaimniecības fonda lauku attīstībai intervencē "Darbību īstenošana saskaņā ar sabiedrības virzītas vietējās attīstības stratēģiju, tostarp sadarbības aktivitātes un to sagatavošana"«</a:t>
            </a:r>
            <a:endParaRPr lang="lv-LV" sz="2400" dirty="0"/>
          </a:p>
          <a:p>
            <a:r>
              <a:rPr lang="lv-LV" sz="2400" dirty="0">
                <a:hlinkClick r:id="rId4" tooltip="precizejums_mk580_21.punkts.pdf"/>
              </a:rPr>
              <a:t>Precizējums attiecībā uz MK Noteikumu Nr.580 21.punkta redakciju</a:t>
            </a:r>
            <a:r>
              <a:rPr lang="lv-LV" sz="2400" dirty="0"/>
              <a:t> </a:t>
            </a:r>
          </a:p>
          <a:p>
            <a:r>
              <a:rPr lang="lv-LV" sz="2400" dirty="0">
                <a:hlinkClick r:id="rId5" tooltip="MK noteikumi Nr.113 &quot;Valsts un Eiropas Savienības atbalsta piešķiršanas, administrēšanas un uzraudzības vispārējā kārtība lauku un zivsaimniecības attīstībai&quot;"/>
              </a:rPr>
              <a:t>MK noteikumi Nr.113 "Valsts un Eiropas Savienības atbalsta piešķiršanas, administrēšanas un uzraudzības vispārējā kārtība lauku un zivsaimniecības attīstībai«</a:t>
            </a:r>
            <a:endParaRPr lang="lv-LV" sz="2400" dirty="0"/>
          </a:p>
          <a:p>
            <a:r>
              <a:rPr lang="lv-LV" sz="2400" dirty="0">
                <a:hlinkClick r:id="rId6" tooltip="metodika_lauku-bilete.pdf"/>
              </a:rPr>
              <a:t>Metodika “Fiksētas summas maksājums ar budžeta projekta aprēķina metodi “Lauku biļete” un to piemērošana Kopējās lauksaimniecības politikas stratēģiskā plānā 2023.-2027.gadam”</a:t>
            </a:r>
            <a:endParaRPr lang="lv-LV" sz="2400" dirty="0"/>
          </a:p>
          <a:p>
            <a:pPr>
              <a:buFont typeface="Wingdings" panose="05000000000000000000" pitchFamily="2" charset="2"/>
              <a:buChar char="ü"/>
            </a:pP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24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9899"/>
            <a:ext cx="10515600" cy="1625600"/>
          </a:xfr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/>
              <a:t> </a:t>
            </a:r>
            <a:r>
              <a:rPr lang="lv-LV" b="1" dirty="0" smtClean="0">
                <a:latin typeface="+mn-lt"/>
              </a:rPr>
              <a:t>Biedrības kontaktinform</a:t>
            </a:r>
            <a:r>
              <a:rPr lang="lv-LV" b="1" dirty="0">
                <a:latin typeface="+mn-lt"/>
              </a:rPr>
              <a:t>ā</a:t>
            </a:r>
            <a:r>
              <a:rPr lang="lv-LV" b="1" dirty="0" smtClean="0">
                <a:latin typeface="+mn-lt"/>
              </a:rPr>
              <a:t>cija</a:t>
            </a:r>
            <a:endParaRPr lang="lv-LV" sz="27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35" y="2095499"/>
            <a:ext cx="10515600" cy="4081463"/>
          </a:xfrm>
          <a:gradFill>
            <a:gsLst>
              <a:gs pos="0">
                <a:srgbClr val="FAFAFA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20000"/>
          </a:bodyPr>
          <a:lstStyle/>
          <a:p>
            <a:endParaRPr lang="lv-LV" dirty="0" smtClean="0"/>
          </a:p>
          <a:p>
            <a:pPr marL="0" lvl="0" indent="0" algn="ctr">
              <a:buNone/>
            </a:pPr>
            <a:r>
              <a:rPr lang="nn-NO" dirty="0">
                <a:solidFill>
                  <a:prstClr val="black"/>
                </a:solidFill>
              </a:rPr>
              <a:t>E</a:t>
            </a:r>
            <a:r>
              <a:rPr lang="lv-LV" dirty="0">
                <a:solidFill>
                  <a:prstClr val="black"/>
                </a:solidFill>
              </a:rPr>
              <a:t>-</a:t>
            </a:r>
            <a:r>
              <a:rPr lang="nn-NO" dirty="0">
                <a:solidFill>
                  <a:prstClr val="black"/>
                </a:solidFill>
              </a:rPr>
              <a:t>pasts: </a:t>
            </a:r>
            <a:r>
              <a:rPr lang="nn-NO" dirty="0">
                <a:solidFill>
                  <a:prstClr val="black"/>
                </a:solidFill>
                <a:hlinkClick r:id="rId3"/>
              </a:rPr>
              <a:t>partneriba@dobelespartneriba.lv</a:t>
            </a:r>
            <a:endParaRPr lang="nn-NO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lv-LV" dirty="0">
                <a:solidFill>
                  <a:prstClr val="black"/>
                </a:solidFill>
              </a:rPr>
              <a:t>Adrese: </a:t>
            </a:r>
            <a:r>
              <a:rPr lang="nn-NO" dirty="0">
                <a:solidFill>
                  <a:prstClr val="black"/>
                </a:solidFill>
              </a:rPr>
              <a:t>Uzvaras iela 2,</a:t>
            </a:r>
            <a:r>
              <a:rPr lang="lv-LV" dirty="0">
                <a:solidFill>
                  <a:prstClr val="black"/>
                </a:solidFill>
              </a:rPr>
              <a:t> </a:t>
            </a:r>
            <a:r>
              <a:rPr lang="nn-NO" dirty="0">
                <a:solidFill>
                  <a:prstClr val="black"/>
                </a:solidFill>
              </a:rPr>
              <a:t>Dobele</a:t>
            </a:r>
            <a:r>
              <a:rPr lang="lv-LV" dirty="0">
                <a:solidFill>
                  <a:prstClr val="black"/>
                </a:solidFill>
              </a:rPr>
              <a:t> </a:t>
            </a:r>
            <a:r>
              <a:rPr lang="nn-NO" dirty="0">
                <a:solidFill>
                  <a:prstClr val="black"/>
                </a:solidFill>
              </a:rPr>
              <a:t>LV-3701</a:t>
            </a:r>
          </a:p>
          <a:p>
            <a:pPr marL="0" lvl="0" indent="0" algn="ctr">
              <a:buNone/>
            </a:pPr>
            <a:r>
              <a:rPr lang="lv-LV" dirty="0">
                <a:solidFill>
                  <a:prstClr val="black"/>
                </a:solidFill>
              </a:rPr>
              <a:t>      </a:t>
            </a:r>
            <a:r>
              <a:rPr lang="nn-NO" dirty="0">
                <a:solidFill>
                  <a:prstClr val="black"/>
                </a:solidFill>
              </a:rPr>
              <a:t>Aija Šenbrūna 29812300, </a:t>
            </a:r>
            <a:r>
              <a:rPr lang="nn-NO" dirty="0">
                <a:solidFill>
                  <a:prstClr val="black"/>
                </a:solidFill>
                <a:hlinkClick r:id="rId4"/>
              </a:rPr>
              <a:t>aija.senbruna@gmail.com</a:t>
            </a:r>
            <a:endParaRPr lang="lv-LV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nn-NO" dirty="0">
                <a:solidFill>
                  <a:prstClr val="black"/>
                </a:solidFill>
              </a:rPr>
              <a:t>Dace Vilmane 29187113, </a:t>
            </a:r>
            <a:r>
              <a:rPr lang="nn-NO" dirty="0">
                <a:solidFill>
                  <a:prstClr val="black"/>
                </a:solidFill>
                <a:hlinkClick r:id="rId5"/>
              </a:rPr>
              <a:t>dace.vilmane@inbox.lv</a:t>
            </a:r>
            <a:r>
              <a:rPr lang="nn-NO" dirty="0">
                <a:solidFill>
                  <a:prstClr val="black"/>
                </a:solidFill>
              </a:rPr>
              <a:t/>
            </a:r>
            <a:br>
              <a:rPr lang="nn-NO" dirty="0">
                <a:solidFill>
                  <a:prstClr val="black"/>
                </a:solidFill>
              </a:rPr>
            </a:br>
            <a:r>
              <a:rPr lang="lv-LV" dirty="0">
                <a:solidFill>
                  <a:prstClr val="black"/>
                </a:solidFill>
              </a:rPr>
              <a:t>  </a:t>
            </a:r>
            <a:r>
              <a:rPr lang="nn-NO" dirty="0">
                <a:solidFill>
                  <a:prstClr val="black"/>
                </a:solidFill>
              </a:rPr>
              <a:t>Ineta Vintere, 22026755, </a:t>
            </a:r>
            <a:r>
              <a:rPr lang="nn-NO" dirty="0">
                <a:solidFill>
                  <a:prstClr val="black"/>
                </a:solidFill>
                <a:hlinkClick r:id="rId6"/>
              </a:rPr>
              <a:t>ineta.vintere@jelgava.lv</a:t>
            </a:r>
            <a:r>
              <a:rPr lang="nn-NO" dirty="0">
                <a:solidFill>
                  <a:prstClr val="black"/>
                </a:solidFill>
              </a:rPr>
              <a:t> </a:t>
            </a:r>
          </a:p>
          <a:p>
            <a:pPr lvl="0"/>
            <a:endParaRPr lang="lv-LV" sz="2600" dirty="0">
              <a:solidFill>
                <a:prstClr val="black"/>
              </a:solidFill>
            </a:endParaRPr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endParaRPr lang="lv-LV" dirty="0" smtClean="0"/>
          </a:p>
          <a:p>
            <a:pPr marL="0" indent="0" algn="ctr">
              <a:buNone/>
            </a:pPr>
            <a:endParaRPr lang="lv-LV" sz="2400" dirty="0" smtClean="0"/>
          </a:p>
          <a:p>
            <a:pPr marL="0" indent="0" algn="ctr">
              <a:buNone/>
            </a:pPr>
            <a:r>
              <a:rPr lang="lv-LV" sz="2400" dirty="0" smtClean="0"/>
              <a:t>Atbalsta </a:t>
            </a:r>
            <a:r>
              <a:rPr lang="lv-LV" sz="2400" dirty="0"/>
              <a:t>Zemkopības ministrija un Lauku atbalsta dienests</a:t>
            </a:r>
            <a:endParaRPr lang="lv-LV" sz="2400" b="1" dirty="0"/>
          </a:p>
          <a:p>
            <a:pPr marL="0" indent="0" algn="ctr">
              <a:buNone/>
            </a:pPr>
            <a:endParaRPr lang="lv-LV" b="1" dirty="0" smtClean="0"/>
          </a:p>
          <a:p>
            <a:pPr algn="ctr"/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44464" y="4672943"/>
            <a:ext cx="4669941" cy="71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9899"/>
            <a:ext cx="10515600" cy="1625600"/>
          </a:xfr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b="1" dirty="0" smtClean="0"/>
              <a:t/>
            </a:r>
            <a:br>
              <a:rPr lang="lv-LV" b="1" dirty="0" smtClean="0"/>
            </a:br>
            <a:r>
              <a:rPr lang="lv-LV" b="1" dirty="0" smtClean="0">
                <a:latin typeface="+mn-lt"/>
              </a:rPr>
              <a:t>Kas ir «</a:t>
            </a:r>
            <a:r>
              <a:rPr lang="lv-LV" b="1" dirty="0">
                <a:latin typeface="+mn-lt"/>
              </a:rPr>
              <a:t>L</a:t>
            </a:r>
            <a:r>
              <a:rPr lang="lv-LV" b="1" dirty="0" smtClean="0">
                <a:latin typeface="+mn-lt"/>
              </a:rPr>
              <a:t>auku biļete»? </a:t>
            </a:r>
            <a:endParaRPr lang="lv-LV" sz="2700" i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35" y="2095499"/>
            <a:ext cx="10515600" cy="4081463"/>
          </a:xfrm>
          <a:gradFill>
            <a:gsLst>
              <a:gs pos="0">
                <a:srgbClr val="FAFAFA"/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dirty="0" smtClean="0"/>
              <a:t>«Lauku biļete» ir programma, kas sniedz finansiālu atbalstu uzņēmējdarbības uzsākšanai un attīstībai lauku reģionos</a:t>
            </a:r>
          </a:p>
          <a:p>
            <a:pPr marL="0" indent="0" algn="ctr">
              <a:buNone/>
            </a:pPr>
            <a:endParaRPr lang="lv-LV" b="1" dirty="0" smtClean="0"/>
          </a:p>
          <a:p>
            <a:pPr marL="0" indent="0" algn="ctr">
              <a:buNone/>
            </a:pPr>
            <a:r>
              <a:rPr lang="lv-LV" sz="4000" b="1" dirty="0" smtClean="0">
                <a:solidFill>
                  <a:srgbClr val="FF0000"/>
                </a:solidFill>
              </a:rPr>
              <a:t>Lieliska iespēja tiem, kas vēlas īstenot savas idejas, uzsākot uzņēmējdarbību  laukos.</a:t>
            </a:r>
            <a:endParaRPr lang="lv-LV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546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 fontScale="90000"/>
          </a:bodyPr>
          <a:lstStyle/>
          <a:p>
            <a:pPr algn="ctr"/>
            <a:r>
              <a:rPr lang="lv-LV" sz="3600" b="1" dirty="0" smtClean="0">
                <a:solidFill>
                  <a:schemeClr val="bg1"/>
                </a:solidFill>
              </a:rPr>
              <a:t/>
            </a:r>
            <a:br>
              <a:rPr lang="lv-LV" sz="3600" b="1" dirty="0" smtClean="0">
                <a:solidFill>
                  <a:schemeClr val="bg1"/>
                </a:solidFill>
              </a:rPr>
            </a:br>
            <a:r>
              <a:rPr lang="lv-LV" b="1" dirty="0" smtClean="0">
                <a:latin typeface="+mn-lt"/>
              </a:rPr>
              <a:t>Mērķis</a:t>
            </a:r>
            <a:r>
              <a:rPr lang="lv-LV" b="1" dirty="0" smtClean="0">
                <a:solidFill>
                  <a:schemeClr val="bg1"/>
                </a:solidFill>
                <a:latin typeface="+mn-lt"/>
              </a:rPr>
              <a:t/>
            </a:r>
            <a:br>
              <a:rPr lang="lv-LV" b="1" dirty="0" smtClean="0">
                <a:solidFill>
                  <a:schemeClr val="bg1"/>
                </a:solidFill>
                <a:latin typeface="+mn-lt"/>
              </a:rPr>
            </a:br>
            <a:endParaRPr lang="lv-LV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b="1" dirty="0" smtClean="0">
                <a:solidFill>
                  <a:srgbClr val="FF0000"/>
                </a:solidFill>
              </a:rPr>
              <a:t>             </a:t>
            </a:r>
          </a:p>
          <a:p>
            <a:pPr marL="0" indent="0" algn="ctr">
              <a:buNone/>
            </a:pPr>
            <a:r>
              <a:rPr lang="lv-LV" b="1" dirty="0" smtClean="0">
                <a:solidFill>
                  <a:srgbClr val="FF0000"/>
                </a:solidFill>
              </a:rPr>
              <a:t>Vienkāršot </a:t>
            </a:r>
            <a:r>
              <a:rPr lang="lv-LV" b="1" dirty="0">
                <a:solidFill>
                  <a:srgbClr val="FF0000"/>
                </a:solidFill>
              </a:rPr>
              <a:t>Latvijas Kopējās lauksaimniecības politikas </a:t>
            </a:r>
            <a:endParaRPr lang="lv-LV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lv-LV" b="1" dirty="0">
                <a:solidFill>
                  <a:srgbClr val="FF0000"/>
                </a:solidFill>
              </a:rPr>
              <a:t> </a:t>
            </a:r>
            <a:r>
              <a:rPr lang="lv-LV" b="1" dirty="0" smtClean="0">
                <a:solidFill>
                  <a:srgbClr val="FF0000"/>
                </a:solidFill>
              </a:rPr>
              <a:t>           stratēģiskā  plāna (KLP SP) 2023.-2027.gadam projektu </a:t>
            </a:r>
            <a:r>
              <a:rPr lang="lv-LV" b="1" dirty="0">
                <a:solidFill>
                  <a:srgbClr val="FF0000"/>
                </a:solidFill>
              </a:rPr>
              <a:t>faktisko </a:t>
            </a:r>
            <a:endParaRPr lang="lv-LV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lv-LV" b="1" dirty="0" smtClean="0">
                <a:solidFill>
                  <a:srgbClr val="FF0000"/>
                </a:solidFill>
              </a:rPr>
              <a:t>            izmaksu uzskaiti</a:t>
            </a:r>
            <a:r>
              <a:rPr lang="lv-LV" b="1" dirty="0">
                <a:solidFill>
                  <a:srgbClr val="FF0000"/>
                </a:solidFill>
              </a:rPr>
              <a:t>, pārejot no finanšu dokumentu </a:t>
            </a:r>
            <a:r>
              <a:rPr lang="lv-LV" b="1" dirty="0" smtClean="0">
                <a:solidFill>
                  <a:srgbClr val="FF0000"/>
                </a:solidFill>
              </a:rPr>
              <a:t>pārbaudes</a:t>
            </a:r>
          </a:p>
          <a:p>
            <a:pPr marL="0" indent="0" algn="ctr">
              <a:buNone/>
            </a:pPr>
            <a:r>
              <a:rPr lang="lv-LV" b="1" dirty="0" smtClean="0">
                <a:solidFill>
                  <a:srgbClr val="FF0000"/>
                </a:solidFill>
              </a:rPr>
              <a:t>sasniegto </a:t>
            </a:r>
            <a:r>
              <a:rPr lang="lv-LV" b="1" dirty="0">
                <a:solidFill>
                  <a:srgbClr val="FF0000"/>
                </a:solidFill>
              </a:rPr>
              <a:t>rezultātu </a:t>
            </a:r>
            <a:r>
              <a:rPr lang="lv-LV" b="1" dirty="0" smtClean="0">
                <a:solidFill>
                  <a:srgbClr val="FF0000"/>
                </a:solidFill>
              </a:rPr>
              <a:t>pārbaudi</a:t>
            </a:r>
            <a:endParaRPr lang="lv-LV" sz="2900" dirty="0"/>
          </a:p>
        </p:txBody>
      </p:sp>
    </p:spTree>
    <p:extLst>
      <p:ext uri="{BB962C8B-B14F-4D97-AF65-F5344CB8AC3E}">
        <p14:creationId xmlns:p14="http://schemas.microsoft.com/office/powerpoint/2010/main" val="73080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latin typeface="+mn-lt"/>
              </a:rPr>
              <a:t>Fiksētas summas maksājuma ar budžeta projekta aprēķina </a:t>
            </a:r>
            <a:r>
              <a:rPr lang="lv-LV" sz="3600" b="1" dirty="0" smtClean="0">
                <a:latin typeface="+mn-lt"/>
              </a:rPr>
              <a:t>metodes </a:t>
            </a:r>
            <a:r>
              <a:rPr lang="lv-LV" sz="3600" b="1" dirty="0">
                <a:latin typeface="+mn-lt"/>
              </a:rPr>
              <a:t>būtība</a:t>
            </a:r>
            <a:endParaRPr lang="lv-LV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b="1">
                <a:solidFill>
                  <a:srgbClr val="FF0000"/>
                </a:solidFill>
              </a:rPr>
              <a:t>Samazināts administratīvais slogs, vienkāršojot dokumentu kontroles prasības.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b="1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>
                <a:solidFill>
                  <a:srgbClr val="FF0000"/>
                </a:solidFill>
              </a:rPr>
              <a:t>Projekta rezultāta pārbaudē vērtē rezultāta sasniegšanu, nevis iztērēto budžetu.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b="1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>
                <a:solidFill>
                  <a:srgbClr val="FF0000"/>
                </a:solidFill>
              </a:rPr>
              <a:t>Uzraudzība beidzas ar  noteikto mērķu sasniegšanu un rādītāju izpildi. </a:t>
            </a: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Atbalsta pretendents, atbalstāmā darbība un termiņš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juridiska vai fiziska persona, kura</a:t>
            </a:r>
            <a:r>
              <a:rPr lang="lv-LV" sz="3200" dirty="0"/>
              <a:t> </a:t>
            </a:r>
            <a:r>
              <a:rPr lang="lv-LV" sz="3200" b="1" dirty="0"/>
              <a:t>ir reģistrēta vai pārņemta  </a:t>
            </a:r>
            <a:r>
              <a:rPr lang="lv-LV" sz="3200" b="1" dirty="0">
                <a:solidFill>
                  <a:srgbClr val="FF0000"/>
                </a:solidFill>
              </a:rPr>
              <a:t>ne agrāk kā 18 mēnešus pirms projekta iesnieguma iesniegšanas</a:t>
            </a:r>
            <a:r>
              <a:rPr lang="lv-LV" sz="3200" dirty="0"/>
              <a:t> vai plāno uzsākt saimniecisko darbību, un kas atbilst nosacījumiem saskaņā ar MK noteikumiem Nr. 580</a:t>
            </a:r>
            <a:r>
              <a:rPr lang="lv-LV" sz="32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l</a:t>
            </a:r>
            <a:r>
              <a:rPr lang="lv-LV" sz="3200" dirty="0" smtClean="0"/>
              <a:t>ai iesniegtu projekta iesniegumu, pretendentam </a:t>
            </a:r>
            <a:r>
              <a:rPr lang="lv-LV" sz="3200" b="1" dirty="0" smtClean="0">
                <a:solidFill>
                  <a:srgbClr val="FF0000"/>
                </a:solidFill>
              </a:rPr>
              <a:t>jābūt reģistrētam kā LAD klientam;</a:t>
            </a:r>
            <a:endParaRPr lang="lv-LV" sz="3200" b="1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uzņēmējdarbības uzsākšana Latvijas lauku teritorijā produkta vai pakalpojuma radīšanai, </a:t>
            </a:r>
            <a:r>
              <a:rPr lang="lv-LV" sz="3200" b="1" dirty="0"/>
              <a:t>īstenojot </a:t>
            </a:r>
            <a:r>
              <a:rPr lang="lv-LV" sz="3200" b="1" dirty="0" err="1"/>
              <a:t>darījumdarbības</a:t>
            </a:r>
            <a:r>
              <a:rPr lang="lv-LV" sz="3200" b="1" dirty="0"/>
              <a:t> plānu (projektu)</a:t>
            </a:r>
            <a:r>
              <a:rPr lang="lv-LV" sz="3200" dirty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 </a:t>
            </a:r>
            <a:r>
              <a:rPr lang="lv-LV" sz="3200" dirty="0" err="1"/>
              <a:t>Darījumdarbības</a:t>
            </a:r>
            <a:r>
              <a:rPr lang="lv-LV" sz="3200" dirty="0"/>
              <a:t> plāna īstenošanas ilgums </a:t>
            </a:r>
            <a:r>
              <a:rPr lang="lv-LV" sz="3200" b="1" dirty="0"/>
              <a:t>līdz 36 mēnešiem </a:t>
            </a:r>
            <a:r>
              <a:rPr lang="lv-LV" sz="3200" dirty="0"/>
              <a:t>(var būt arī īsāks</a:t>
            </a:r>
            <a:r>
              <a:rPr lang="lv-LV" sz="3200" dirty="0" smtClean="0"/>
              <a:t>);</a:t>
            </a:r>
          </a:p>
          <a:p>
            <a:pPr marL="0" indent="0">
              <a:buNone/>
            </a:pPr>
            <a:r>
              <a:rPr lang="lv-LV" sz="3200" i="1" dirty="0" smtClean="0"/>
              <a:t>! </a:t>
            </a:r>
            <a:r>
              <a:rPr lang="lv-LV" sz="3200" i="1" dirty="0" smtClean="0">
                <a:solidFill>
                  <a:srgbClr val="FF0000"/>
                </a:solidFill>
              </a:rPr>
              <a:t>Latvijas </a:t>
            </a:r>
            <a:r>
              <a:rPr lang="lv-LV" sz="3200" i="1" dirty="0">
                <a:solidFill>
                  <a:srgbClr val="FF0000"/>
                </a:solidFill>
              </a:rPr>
              <a:t>lauku teritorija – visa Latvijas teritorija, </a:t>
            </a:r>
            <a:r>
              <a:rPr lang="lv-LV" sz="3200" i="1" u="sng" dirty="0">
                <a:solidFill>
                  <a:srgbClr val="FF0000"/>
                </a:solidFill>
              </a:rPr>
              <a:t>izņemot </a:t>
            </a:r>
            <a:r>
              <a:rPr lang="lv-LV" sz="3200" i="1" u="sng" dirty="0" err="1">
                <a:solidFill>
                  <a:srgbClr val="FF0000"/>
                </a:solidFill>
              </a:rPr>
              <a:t>valstspilsētas</a:t>
            </a:r>
            <a:r>
              <a:rPr lang="lv-LV" sz="3200" i="1" u="sng" dirty="0">
                <a:solidFill>
                  <a:srgbClr val="FF0000"/>
                </a:solidFill>
              </a:rPr>
              <a:t> un novadu teritoriālās vienības – pilsētas ar iedzīvotāju skaitu virs 5000.</a:t>
            </a:r>
            <a:r>
              <a:rPr lang="lv-LV" sz="3200" i="1" dirty="0">
                <a:solidFill>
                  <a:srgbClr val="FF0000"/>
                </a:solidFill>
              </a:rPr>
              <a:t> Ņemot vērā iepriekš minēto, projektu</a:t>
            </a:r>
            <a:r>
              <a:rPr lang="lv-LV" sz="3200" dirty="0">
                <a:solidFill>
                  <a:srgbClr val="FF0000"/>
                </a:solidFill>
              </a:rPr>
              <a:t> var realizēt Dobeles novada </a:t>
            </a:r>
            <a:r>
              <a:rPr lang="lv-LV" sz="3200" i="1" dirty="0">
                <a:solidFill>
                  <a:srgbClr val="FF0000"/>
                </a:solidFill>
              </a:rPr>
              <a:t>teritorijā, izņemot Dobeles pilsētas teritoriju. </a:t>
            </a:r>
            <a:endParaRPr lang="lv-LV" sz="3200" dirty="0">
              <a:solidFill>
                <a:srgbClr val="FF000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14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 err="1" smtClean="0">
                <a:latin typeface="+mn-lt"/>
              </a:rPr>
              <a:t>Darījumdarbības</a:t>
            </a:r>
            <a:r>
              <a:rPr lang="lv-LV" sz="4000" b="1" dirty="0" smtClean="0">
                <a:latin typeface="+mn-lt"/>
              </a:rPr>
              <a:t> plāns 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 smtClean="0"/>
              <a:t>dokuments (projekta iesniegums), kurā iekļauj saimniecības </a:t>
            </a:r>
            <a:r>
              <a:rPr lang="lv-LV" sz="3200" dirty="0"/>
              <a:t>ekonomiskās dzīvotspējas pamatojumu, ko apliecina atbilstoši finanšu plānam, </a:t>
            </a:r>
            <a:r>
              <a:rPr lang="lv-LV" sz="3200" dirty="0">
                <a:solidFill>
                  <a:srgbClr val="FF0000"/>
                </a:solidFill>
              </a:rPr>
              <a:t>starp ieņēmumiem un izdevumiem ir pozitīvs atlikums projekta iesnieguma iesniegšanas </a:t>
            </a:r>
            <a:r>
              <a:rPr lang="lv-LV" sz="3200" dirty="0" smtClean="0">
                <a:solidFill>
                  <a:srgbClr val="FF0000"/>
                </a:solidFill>
              </a:rPr>
              <a:t>gadā (esošiem uzņēmumiem)  </a:t>
            </a:r>
            <a:r>
              <a:rPr lang="lv-LV" sz="3200" dirty="0">
                <a:solidFill>
                  <a:srgbClr val="FF0000"/>
                </a:solidFill>
              </a:rPr>
              <a:t>un visos </a:t>
            </a:r>
            <a:r>
              <a:rPr lang="lv-LV" sz="3200" dirty="0" err="1">
                <a:solidFill>
                  <a:srgbClr val="FF0000"/>
                </a:solidFill>
              </a:rPr>
              <a:t>darījumdarbības</a:t>
            </a:r>
            <a:r>
              <a:rPr lang="lv-LV" sz="3200" dirty="0">
                <a:solidFill>
                  <a:srgbClr val="FF0000"/>
                </a:solidFill>
              </a:rPr>
              <a:t> plāna īstenošanas gados</a:t>
            </a:r>
            <a:r>
              <a:rPr lang="lv-LV" sz="3200" dirty="0"/>
              <a:t>; konkrētas ziņas par plānotajiem ieguldījumiem (ražošanas apjoms, izmaksas, naudas plūsmas pārskats pa gadiem);  sasniedzamos saimnieciskās darbības rādītājus, ievērojot šīs metodikas apakšpunktā noteikto </a:t>
            </a:r>
            <a:r>
              <a:rPr lang="lv-LV" sz="3200" i="1" dirty="0"/>
              <a:t>(palielina neto apgrozījumu </a:t>
            </a:r>
            <a:r>
              <a:rPr lang="lv-LV" sz="3200" i="1" dirty="0" err="1"/>
              <a:t>darījumdarbības</a:t>
            </a:r>
            <a:r>
              <a:rPr lang="lv-LV" sz="3200" i="1" dirty="0"/>
              <a:t> plānā noteiktā apmērā procentuāli no fiksētas summas maksājuma attiecināmo izmaksu summas; sasniedz citus saimnieciskās darbības rādītājus, kas saistīti ar konkurētspēju vai produktivitāti (rādītāji ir pārbaudāmi un vērtība auditējama</a:t>
            </a:r>
            <a:r>
              <a:rPr lang="lv-LV" sz="3200" i="1" dirty="0" smtClean="0"/>
              <a:t>);</a:t>
            </a: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 smtClean="0"/>
              <a:t>fokusēts uz īstermiņa uzdevumiem un to izpildi</a:t>
            </a:r>
            <a:r>
              <a:rPr lang="lv-LV" sz="3200" dirty="0" smtClean="0"/>
              <a:t>;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50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 err="1" smtClean="0">
                <a:latin typeface="+mn-lt"/>
              </a:rPr>
              <a:t>Darījumdarbības</a:t>
            </a:r>
            <a:r>
              <a:rPr lang="lv-LV" sz="4000" b="1" dirty="0" smtClean="0">
                <a:latin typeface="+mn-lt"/>
              </a:rPr>
              <a:t> plāna atšķirība no biznesa plāna</a:t>
            </a:r>
            <a:r>
              <a:rPr lang="lv-LV" b="1" dirty="0" smtClean="0"/>
              <a:t> </a:t>
            </a:r>
            <a:endParaRPr lang="lv-LV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3200" dirty="0" smtClean="0"/>
              <a:t>biznesa </a:t>
            </a:r>
            <a:r>
              <a:rPr lang="lv-LV" sz="3200" dirty="0"/>
              <a:t>plāns ir orientēts uz vispārējo stratēģiju un ilgtermiņa mērķiem, kamēr darījuma darbības plāns ir vērsts uz konkrētām aktivitātēm un īstermiņa </a:t>
            </a:r>
            <a:r>
              <a:rPr lang="lv-LV" sz="3200" dirty="0" smtClean="0"/>
              <a:t>uzdevumiem;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b</a:t>
            </a:r>
            <a:r>
              <a:rPr lang="lv-LV" sz="3200" dirty="0" smtClean="0"/>
              <a:t>iznesa </a:t>
            </a:r>
            <a:r>
              <a:rPr lang="lv-LV" sz="3200" dirty="0"/>
              <a:t>plāns sniedz augsta līmeņa skatījumu uz uzņēmumu, bet darījuma darbības plāns ietver detalizētāku informāciju par katru </a:t>
            </a:r>
            <a:r>
              <a:rPr lang="lv-LV" sz="3200" dirty="0" smtClean="0"/>
              <a:t>uzdevumu;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dirty="0"/>
              <a:t>b</a:t>
            </a:r>
            <a:r>
              <a:rPr lang="lv-LV" sz="3200" dirty="0" smtClean="0"/>
              <a:t>iznesa </a:t>
            </a:r>
            <a:r>
              <a:rPr lang="lv-LV" sz="3200" dirty="0"/>
              <a:t>plāns aptver ilgāku laika periodu (parasti 3–5 gadus), savukārt darījuma darbības plāns koncentrējas uz īstermiņa pasākumiem, kas nepieciešami konkrēta projekta vai mērķa sasniegšanai.</a:t>
            </a: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Attiecināmās </a:t>
            </a:r>
            <a:r>
              <a:rPr lang="lv-LV" sz="4000" b="1" dirty="0" smtClean="0">
                <a:latin typeface="+mn-lt"/>
              </a:rPr>
              <a:t>izmaksas (I)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v-LV" sz="3200" b="1" dirty="0"/>
              <a:t>Attiecināmās izmaksas projektā, kas ir izstrādāts saskaņā ar sabiedrības virzītas vietējās attīstības stratēģiju un nepārsniedz attiecināmo izmaksu summu </a:t>
            </a:r>
            <a:r>
              <a:rPr lang="lv-LV" sz="3200" b="1" dirty="0">
                <a:solidFill>
                  <a:srgbClr val="FF0000"/>
                </a:solidFill>
              </a:rPr>
              <a:t>15 000 </a:t>
            </a:r>
            <a:r>
              <a:rPr lang="lv-LV" sz="3200" b="1" dirty="0" err="1">
                <a:solidFill>
                  <a:srgbClr val="FF0000"/>
                </a:solidFill>
              </a:rPr>
              <a:t>euro</a:t>
            </a:r>
            <a:r>
              <a:rPr lang="lv-LV" sz="3200" b="1" dirty="0">
                <a:solidFill>
                  <a:srgbClr val="FF0000"/>
                </a:solidFill>
              </a:rPr>
              <a:t> apmērā</a:t>
            </a:r>
            <a:r>
              <a:rPr lang="lv-LV" sz="3200" b="1" dirty="0"/>
              <a:t>,  ietver: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projekta iesnieguma sagatavošanas izmaksas</a:t>
            </a:r>
            <a:r>
              <a:rPr lang="lv-LV" sz="3200" dirty="0"/>
              <a:t>, kas ir tieši saistītas ar projekta sagatavošanu, piemērojot Zemkopības ministrijas apstiprinātu vienotās likmes aprēķina metodiku;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jaunu pamatlīdzekļu un iekārtu</a:t>
            </a:r>
            <a:r>
              <a:rPr lang="lv-LV" sz="3200" dirty="0"/>
              <a:t>, </a:t>
            </a:r>
            <a:r>
              <a:rPr lang="lv-LV" sz="3200" b="1" dirty="0"/>
              <a:t>to aprīkojuma iegādes, piegādes un uzstādīšanas izmaksas</a:t>
            </a:r>
            <a:r>
              <a:rPr lang="lv-LV" sz="32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lietotu pamatlīdzekļu un iekārtu iegādes izmaksas</a:t>
            </a:r>
            <a:r>
              <a:rPr lang="lv-LV" sz="3200" dirty="0"/>
              <a:t>, kas </a:t>
            </a:r>
            <a:r>
              <a:rPr lang="lv-LV" sz="3200" b="1" dirty="0">
                <a:solidFill>
                  <a:srgbClr val="FF0000"/>
                </a:solidFill>
              </a:rPr>
              <a:t>nav vecākas par 5 gadiem</a:t>
            </a:r>
            <a:r>
              <a:rPr lang="lv-LV" sz="3200" dirty="0"/>
              <a:t>, to aprīkojuma iegādes, piegādes un uzstādīšanas izmaksas. Pamatlīdzekļu un iekārtas vecumam ir jābūt pierādāmam;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mazvērtīgā inventāra iegādes izmaksas</a:t>
            </a:r>
            <a:r>
              <a:rPr lang="lv-LV" sz="3200" dirty="0"/>
              <a:t>; </a:t>
            </a:r>
            <a:endParaRPr lang="lv-LV" sz="32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lv-LV" sz="3200" b="1" dirty="0"/>
              <a:t>informācijas tehnoloģiju un programmnodrošinājuma iegādes un uzstādīšanas izmaksas</a:t>
            </a:r>
            <a:r>
              <a:rPr lang="lv-LV" sz="3200" dirty="0"/>
              <a:t>; </a:t>
            </a:r>
          </a:p>
          <a:p>
            <a:pPr>
              <a:buFont typeface="Wingdings" panose="05000000000000000000" pitchFamily="2" charset="2"/>
              <a:buChar char="ü"/>
            </a:pPr>
            <a:endParaRPr lang="lv-LV" sz="3200" dirty="0"/>
          </a:p>
          <a:p>
            <a:pPr>
              <a:buFont typeface="Wingdings" panose="05000000000000000000" pitchFamily="2" charset="2"/>
              <a:buChar char="ü"/>
            </a:pPr>
            <a:endParaRPr lang="lv-LV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15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861" y="337930"/>
            <a:ext cx="10969800" cy="1352758"/>
          </a:xfr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+mn-lt"/>
              </a:rPr>
              <a:t>Attiecināmās </a:t>
            </a:r>
            <a:r>
              <a:rPr lang="lv-LV" sz="4000" b="1" dirty="0" smtClean="0">
                <a:latin typeface="+mn-lt"/>
              </a:rPr>
              <a:t>izmaksas (II)</a:t>
            </a:r>
            <a:endParaRPr lang="lv-LV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861" y="1690688"/>
            <a:ext cx="10969801" cy="4590842"/>
          </a:xfrm>
          <a:gradFill>
            <a:gsLst>
              <a:gs pos="0">
                <a:srgbClr val="F3F3F3"/>
              </a:gs>
              <a:gs pos="0">
                <a:schemeClr val="accent3">
                  <a:lumMod val="5000"/>
                  <a:lumOff val="95000"/>
                </a:schemeClr>
              </a:gs>
              <a:gs pos="74000">
                <a:schemeClr val="accent3">
                  <a:lumMod val="45000"/>
                  <a:lumOff val="55000"/>
                </a:schemeClr>
              </a:gs>
              <a:gs pos="83000">
                <a:schemeClr val="accent3">
                  <a:lumMod val="45000"/>
                  <a:lumOff val="55000"/>
                </a:schemeClr>
              </a:gs>
              <a:gs pos="100000">
                <a:schemeClr val="accent3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lv-LV" sz="2400" b="1" dirty="0" smtClean="0"/>
              <a:t>ar </a:t>
            </a:r>
            <a:r>
              <a:rPr lang="lv-LV" sz="2400" b="1" dirty="0"/>
              <a:t>sabiedriskām attiecībām saistītas izmaksas</a:t>
            </a:r>
            <a:r>
              <a:rPr lang="lv-LV" sz="2400" dirty="0"/>
              <a:t>, kas nepieciešamas atbalsta pretendenta produktu vai pakalpojumu atpazīstamības tēla veidošanai, tostarp dalības maksa izstādēs un vietējo ražotāju tirgū;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patentu, licenču, autortiesību un preču zīmju saņemšanas vai izmantošanas izmaksas</a:t>
            </a:r>
            <a:r>
              <a:rPr lang="lv-LV" sz="2400" dirty="0"/>
              <a:t>, kas ir tieši saistītas ar projekta sagatavošanu vai īstenošanu, ievērojot MK noteikumu Nr.580 noteikto;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dirty="0"/>
              <a:t>izmaksas par darbinieku dalību mācībās produktivitātes kāpināšanai</a:t>
            </a:r>
            <a:r>
              <a:rPr lang="lv-LV" sz="2400" dirty="0"/>
              <a:t>, ievērojot MK noteikumu Nr.580 noteikto.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lv-LV" sz="2400" b="1" i="1" dirty="0">
                <a:solidFill>
                  <a:srgbClr val="FF0000"/>
                </a:solidFill>
              </a:rPr>
              <a:t>Nav attiecināmas </a:t>
            </a:r>
            <a:r>
              <a:rPr lang="lv-LV" sz="2400" i="1" dirty="0">
                <a:solidFill>
                  <a:srgbClr val="FF0000"/>
                </a:solidFill>
              </a:rPr>
              <a:t>būvniecības, pārbūves, atjaunošanas vai būves novietošanas izmaksas </a:t>
            </a:r>
            <a:r>
              <a:rPr lang="lv-LV" sz="2400" i="1" dirty="0" smtClean="0">
                <a:solidFill>
                  <a:srgbClr val="FF0000"/>
                </a:solidFill>
              </a:rPr>
              <a:t>!!!</a:t>
            </a:r>
            <a:endParaRPr lang="lv-LV" sz="24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75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3321</TotalTime>
  <Words>1243</Words>
  <Application>Microsoft Office PowerPoint</Application>
  <PresentationFormat>Widescreen</PresentationFormat>
  <Paragraphs>99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 Kas ir «Lauku biļete»? </vt:lpstr>
      <vt:lpstr> Kas ir «Lauku biļete»? </vt:lpstr>
      <vt:lpstr> Mērķis </vt:lpstr>
      <vt:lpstr>Fiksētas summas maksājuma ar budžeta projekta aprēķina metodes būtība</vt:lpstr>
      <vt:lpstr>Atbalsta pretendents, atbalstāmā darbība un termiņš</vt:lpstr>
      <vt:lpstr>Darījumdarbības plāns </vt:lpstr>
      <vt:lpstr>Darījumdarbības plāna atšķirība no biznesa plāna </vt:lpstr>
      <vt:lpstr>Attiecināmās izmaksas (I)</vt:lpstr>
      <vt:lpstr>Attiecināmās izmaksas (II)</vt:lpstr>
      <vt:lpstr>Projekta iesniegumu pretendents iesniedz LAD elektroniskās pieteikšanās sistēmā, nodrošinot ka</vt:lpstr>
      <vt:lpstr>Darījumdarbības plāna īstenošanas nosacījumi</vt:lpstr>
      <vt:lpstr>Darījumdarbības plānā sasniedzamie mērķi un rādītāji  </vt:lpstr>
      <vt:lpstr>Fiksētas summas maksājums </vt:lpstr>
      <vt:lpstr>Fiksētas summas maksājums (II)</vt:lpstr>
      <vt:lpstr> Maksājuma pieprasījums un nosacījumi (I) </vt:lpstr>
      <vt:lpstr> Maksājuma pieprasījums un nosacījumi (II) </vt:lpstr>
      <vt:lpstr>Normatīvie akti, metodika </vt:lpstr>
      <vt:lpstr>  Biedrības kontaktinformācija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Biedrība  «Dobeles rajona lauku partnerība»</dc:title>
  <dc:creator>Ineta Vintere</dc:creator>
  <cp:lastModifiedBy>Ineta Vintere</cp:lastModifiedBy>
  <cp:revision>215</cp:revision>
  <cp:lastPrinted>2025-01-17T13:08:10Z</cp:lastPrinted>
  <dcterms:created xsi:type="dcterms:W3CDTF">2024-05-07T09:49:04Z</dcterms:created>
  <dcterms:modified xsi:type="dcterms:W3CDTF">2025-01-22T11:14:57Z</dcterms:modified>
</cp:coreProperties>
</file>