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24" r:id="rId4"/>
    <p:sldId id="321" r:id="rId5"/>
    <p:sldId id="323" r:id="rId6"/>
    <p:sldId id="319" r:id="rId7"/>
    <p:sldId id="336" r:id="rId8"/>
    <p:sldId id="275" r:id="rId9"/>
    <p:sldId id="271" r:id="rId10"/>
    <p:sldId id="272" r:id="rId11"/>
    <p:sldId id="317" r:id="rId12"/>
    <p:sldId id="318" r:id="rId13"/>
    <p:sldId id="331" r:id="rId14"/>
    <p:sldId id="278" r:id="rId15"/>
    <p:sldId id="335" r:id="rId16"/>
    <p:sldId id="334" r:id="rId1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DCE4"/>
    <a:srgbClr val="6A8C86"/>
    <a:srgbClr val="D4D5A9"/>
    <a:srgbClr val="E2E6E6"/>
    <a:srgbClr val="E0E8E7"/>
    <a:srgbClr val="CECCD6"/>
    <a:srgbClr val="D5CCD6"/>
    <a:srgbClr val="D1CBD7"/>
    <a:srgbClr val="A69B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21.01.2025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lad.gov.lv/lv/elektroniska-pieteiksanas-sistema" TargetMode="External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d.gov.lv/lv/media/8805/download?attachment" TargetMode="External"/><Relationship Id="rId2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www.lad.gov.lv/lv/media/7337/download?attachment" TargetMode="External"/><Relationship Id="rId4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9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aija.senbruna@gmail.com" TargetMode="External"/><Relationship Id="rId7" Type="http://schemas.openxmlformats.org/officeDocument/2006/relationships/image" Target="../media/image7.png"/><Relationship Id="rId2" Type="http://schemas.openxmlformats.org/officeDocument/2006/relationships/hyperlink" Target="mailto:partneriba@dobelespartneriba.lv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hyperlink" Target="mailto:ineta.vintere@jelgava.lv" TargetMode="External"/><Relationship Id="rId4" Type="http://schemas.openxmlformats.org/officeDocument/2006/relationships/hyperlink" Target="mailto:dace.vilmane@inbox.lv" TargetMode="External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9" Type="http://schemas.openxmlformats.org/officeDocument/2006/relationships/image" Target="NUL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9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882" y="781050"/>
            <a:ext cx="10986247" cy="196459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lv-LV" sz="4400" b="1" dirty="0" smtClean="0">
                <a:latin typeface="+mn-lt"/>
              </a:rPr>
              <a:t>Biedrība </a:t>
            </a:r>
            <a:br>
              <a:rPr lang="lv-LV" sz="4400" b="1" dirty="0" smtClean="0">
                <a:latin typeface="+mn-lt"/>
              </a:rPr>
            </a:br>
            <a:r>
              <a:rPr lang="lv-LV" sz="4400" b="1" dirty="0" smtClean="0">
                <a:latin typeface="+mn-lt"/>
              </a:rPr>
              <a:t>«Dobeles rajona lauku partnerība»</a:t>
            </a:r>
            <a:br>
              <a:rPr lang="lv-LV" sz="4400" b="1" dirty="0" smtClean="0">
                <a:latin typeface="+mn-lt"/>
              </a:rPr>
            </a:br>
            <a:r>
              <a:rPr lang="lv-LV" sz="4400" b="1" dirty="0" smtClean="0">
                <a:latin typeface="+mn-lt"/>
              </a:rPr>
              <a:t> </a:t>
            </a:r>
            <a:endParaRPr lang="lv-LV" sz="44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882" y="2891118"/>
            <a:ext cx="10986247" cy="3590364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r>
              <a:rPr lang="lv-LV" sz="4400" b="1" dirty="0" smtClean="0"/>
              <a:t>Sabiedrības virzīta vietējās attīstības stratēģija 2023.-2027. gadam  </a:t>
            </a:r>
          </a:p>
          <a:p>
            <a:r>
              <a:rPr lang="lv-LV" sz="2000" b="1" dirty="0" smtClean="0"/>
              <a:t>(apstiprināta 11.07.2023.)</a:t>
            </a:r>
          </a:p>
          <a:p>
            <a:endParaRPr lang="lv-LV" sz="2000" b="1" dirty="0" smtClean="0"/>
          </a:p>
          <a:p>
            <a:endParaRPr lang="lv-LV" sz="4400" b="1" dirty="0"/>
          </a:p>
          <a:p>
            <a:endParaRPr lang="lv-LV" sz="2000" dirty="0" smtClean="0"/>
          </a:p>
          <a:p>
            <a:r>
              <a:rPr lang="lv-LV" sz="2000" dirty="0" smtClean="0"/>
              <a:t>Atbalsta Zemkopības </a:t>
            </a:r>
            <a:r>
              <a:rPr lang="lv-LV" sz="2000" dirty="0"/>
              <a:t>ministrija un Lauku atbalsta dienests</a:t>
            </a:r>
            <a:endParaRPr lang="lv-LV" sz="2000" b="1" dirty="0" smtClean="0"/>
          </a:p>
          <a:p>
            <a:endParaRPr lang="lv-LV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939" y="5205388"/>
            <a:ext cx="4668132" cy="7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464" y="112805"/>
            <a:ext cx="11841994" cy="1488982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M1. Vietējās ekonomikas stiprināšana un </a:t>
            </a:r>
            <a:r>
              <a:rPr lang="lv-LV" sz="3600" b="1" dirty="0" smtClean="0"/>
              <a:t>attīstība </a:t>
            </a:r>
            <a:r>
              <a:rPr lang="lv-LV" sz="3600" b="1" dirty="0"/>
              <a:t>– </a:t>
            </a:r>
            <a:r>
              <a:rPr lang="lv-LV" sz="3600" b="1" dirty="0" err="1"/>
              <a:t>m</a:t>
            </a:r>
            <a:r>
              <a:rPr lang="lv-LV" sz="3600" b="1" dirty="0" err="1" smtClean="0"/>
              <a:t>ax</a:t>
            </a:r>
            <a:r>
              <a:rPr lang="lv-LV" sz="3600" b="1" dirty="0" smtClean="0"/>
              <a:t> attiecināmo izmaksu summa 1 projektam un intensitāte %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436" y="1868487"/>
            <a:ext cx="4491317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M1./ </a:t>
            </a:r>
            <a:r>
              <a:rPr lang="lv-LV" b="1" dirty="0" smtClean="0"/>
              <a:t>2.Rīcība</a:t>
            </a:r>
            <a:r>
              <a:rPr lang="lv-LV" b="1" dirty="0"/>
              <a:t>. </a:t>
            </a:r>
            <a:r>
              <a:rPr lang="lv-LV" b="1" dirty="0" smtClean="0"/>
              <a:t>Atbalsts </a:t>
            </a:r>
            <a:r>
              <a:rPr lang="lv-LV" dirty="0" smtClean="0"/>
              <a:t> </a:t>
            </a:r>
            <a:r>
              <a:rPr lang="lv-LV" b="1" dirty="0"/>
              <a:t>konkurētspējīgu tūrisma produktu attīstībai un </a:t>
            </a:r>
            <a:r>
              <a:rPr lang="lv-LV" b="1" dirty="0" smtClean="0"/>
              <a:t>veidošanai</a:t>
            </a:r>
          </a:p>
          <a:p>
            <a:pPr marL="0" indent="0">
              <a:buNone/>
            </a:pPr>
            <a:r>
              <a:rPr lang="lv-LV" sz="2400" b="1" dirty="0" smtClean="0"/>
              <a:t>Maksimālā attiecināmo izmaksu summa (</a:t>
            </a:r>
            <a:r>
              <a:rPr lang="lv-LV" sz="2400" b="1" dirty="0" err="1" smtClean="0"/>
              <a:t>euro</a:t>
            </a:r>
            <a:r>
              <a:rPr lang="lv-LV" sz="2400" b="1" dirty="0" smtClean="0"/>
              <a:t>) vienam projektam:</a:t>
            </a:r>
            <a:endParaRPr lang="lv-LV" sz="2400" b="1" dirty="0"/>
          </a:p>
          <a:p>
            <a:r>
              <a:rPr lang="lv-LV" sz="2400" dirty="0" smtClean="0"/>
              <a:t>Līdz </a:t>
            </a:r>
            <a:r>
              <a:rPr lang="lv-LV" sz="2400" dirty="0"/>
              <a:t>100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būvniecībai;</a:t>
            </a:r>
            <a:endParaRPr lang="lv-LV" sz="2400" dirty="0"/>
          </a:p>
          <a:p>
            <a:r>
              <a:rPr lang="lv-LV" sz="2400" dirty="0" smtClean="0"/>
              <a:t>Līdz </a:t>
            </a:r>
            <a:r>
              <a:rPr lang="lv-LV" sz="2400" dirty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iekārtām;</a:t>
            </a:r>
            <a:endParaRPr lang="lv-LV" sz="2400" dirty="0"/>
          </a:p>
          <a:p>
            <a:r>
              <a:rPr lang="lv-LV" sz="2400" dirty="0" smtClean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 err="1" smtClean="0"/>
              <a:t>starpteritoriālās</a:t>
            </a:r>
            <a:r>
              <a:rPr lang="lv-LV" sz="2400" dirty="0" smtClean="0"/>
              <a:t> vai starpvalstu sadarbības projekti.</a:t>
            </a: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5753" y="1690687"/>
            <a:ext cx="7059705" cy="49252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2600" b="1" dirty="0"/>
              <a:t>Maksimālā </a:t>
            </a:r>
            <a:r>
              <a:rPr lang="lv-LV" sz="2600" b="1" dirty="0" smtClean="0"/>
              <a:t>atbalsta intensitāte (%):</a:t>
            </a:r>
            <a:endParaRPr lang="lv-LV" sz="2600" b="1" dirty="0"/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1) 40</a:t>
            </a:r>
            <a:r>
              <a:rPr lang="lv-LV" sz="2200" b="1" dirty="0">
                <a:solidFill>
                  <a:srgbClr val="FF0000"/>
                </a:solidFill>
              </a:rPr>
              <a:t>% – pamata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2) 65</a:t>
            </a:r>
            <a:r>
              <a:rPr lang="lv-LV" sz="2200" b="1" dirty="0">
                <a:solidFill>
                  <a:srgbClr val="FF0000"/>
                </a:solidFill>
              </a:rPr>
              <a:t>% maksimāla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lv-LV" sz="2200" dirty="0" smtClean="0"/>
              <a:t>          +</a:t>
            </a:r>
            <a:r>
              <a:rPr lang="lv-LV" sz="2200" dirty="0"/>
              <a:t>5% inovācijas </a:t>
            </a:r>
            <a:r>
              <a:rPr lang="lv-LV" sz="2200" dirty="0" smtClean="0"/>
              <a:t>ieviešana,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 +</a:t>
            </a:r>
            <a:r>
              <a:rPr lang="lv-LV" sz="2200" dirty="0"/>
              <a:t>5% projekta investīcijas </a:t>
            </a:r>
            <a:r>
              <a:rPr lang="lv-LV" sz="2200" dirty="0" smtClean="0"/>
              <a:t>tiek ieviestas </a:t>
            </a:r>
            <a:r>
              <a:rPr lang="lv-LV" sz="2200" dirty="0"/>
              <a:t>Ukru, </a:t>
            </a:r>
            <a:r>
              <a:rPr lang="lv-LV" sz="2200" dirty="0" smtClean="0"/>
              <a:t>Īles, Zebrenes,    Lielauces</a:t>
            </a:r>
            <a:r>
              <a:rPr lang="lv-LV" sz="2200" dirty="0"/>
              <a:t>, Bukaišu, Naudītes, Vecauces, Dobeles un </a:t>
            </a:r>
            <a:r>
              <a:rPr lang="lv-LV" sz="2200" dirty="0" smtClean="0"/>
              <a:t>Vītiņu pagastos; 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+25</a:t>
            </a:r>
            <a:r>
              <a:rPr lang="lv-LV" sz="2200" dirty="0"/>
              <a:t>% projekta </a:t>
            </a:r>
            <a:r>
              <a:rPr lang="lv-LV" sz="2200" dirty="0" smtClean="0"/>
              <a:t>investīcijas izglītības</a:t>
            </a:r>
            <a:r>
              <a:rPr lang="lv-LV" sz="2200" dirty="0"/>
              <a:t>, sociālās </a:t>
            </a:r>
            <a:r>
              <a:rPr lang="lv-LV" sz="2200" dirty="0" smtClean="0"/>
              <a:t>un veselības jomā</a:t>
            </a:r>
            <a:r>
              <a:rPr lang="lv-LV" sz="2200" dirty="0"/>
              <a:t>, </a:t>
            </a:r>
            <a:r>
              <a:rPr lang="lv-LV" sz="2200" dirty="0" smtClean="0"/>
              <a:t>kā arī sociālās uzņēmējdarbības projektiem </a:t>
            </a:r>
            <a:r>
              <a:rPr lang="lv-LV" sz="2200" dirty="0"/>
              <a:t>šajās </a:t>
            </a:r>
            <a:r>
              <a:rPr lang="lv-LV" sz="2200" dirty="0" smtClean="0"/>
              <a:t>jomās</a:t>
            </a:r>
            <a:r>
              <a:rPr lang="lv-LV" sz="2200" dirty="0"/>
              <a:t>;</a:t>
            </a:r>
            <a:endParaRPr lang="lv-LV" sz="2200" dirty="0" smtClean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+5</a:t>
            </a:r>
            <a:r>
              <a:rPr lang="lv-LV" sz="2200" dirty="0"/>
              <a:t>% aprites </a:t>
            </a:r>
            <a:r>
              <a:rPr lang="lv-LV" sz="2200" dirty="0" smtClean="0"/>
              <a:t>ekonomikas principu ieviešana;</a:t>
            </a:r>
            <a:endParaRPr lang="lv-LV" sz="2200" dirty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 +  20% energoefektivitāti veicinoši projekti;</a:t>
            </a: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3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smtClean="0">
                <a:solidFill>
                  <a:srgbClr val="FF0000"/>
                </a:solidFill>
              </a:rPr>
              <a:t>darbinieku produktivitātes kāpināšanas projekti.</a:t>
            </a:r>
            <a:endParaRPr lang="lv-LV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v-LV" sz="2200" b="1" dirty="0">
              <a:solidFill>
                <a:srgbClr val="FF0000"/>
              </a:solidFill>
            </a:endParaRPr>
          </a:p>
        </p:txBody>
      </p:sp>
      <p:sp>
        <p:nvSpPr>
          <p:cNvPr id="5" name="Freeform 34"/>
          <p:cNvSpPr/>
          <p:nvPr/>
        </p:nvSpPr>
        <p:spPr>
          <a:xfrm>
            <a:off x="10736998" y="1073839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75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8409"/>
            <a:ext cx="10515600" cy="1121434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Rīcība Nr.1 Atbalsts uzņēmējdarbības uzsākšanai attīstībai, konkurētspēju celšanai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0995"/>
            <a:ext cx="10515600" cy="521898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b="1" dirty="0"/>
              <a:t>Iespējamie risinājumi: 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produktu un pakalpojumu radīšanu, esošo produktu un pakalpojumu </a:t>
            </a:r>
            <a:r>
              <a:rPr lang="lv-LV" sz="2400" dirty="0" smtClean="0"/>
              <a:t>attīstību;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ražošanas uzņēmumu </a:t>
            </a:r>
            <a:r>
              <a:rPr lang="lv-LV" sz="2400" dirty="0" smtClean="0"/>
              <a:t>attīstību; 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Atbalstīt jaunu uzņēmumu veidošanos visās atbalstāmajās </a:t>
            </a:r>
            <a:r>
              <a:rPr lang="lv-LV" sz="2400" dirty="0" smtClean="0"/>
              <a:t>nozarēs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Atbalstīt </a:t>
            </a:r>
            <a:r>
              <a:rPr lang="lv-LV" sz="2400" dirty="0"/>
              <a:t>inovatīvu uzņēmumu, produktu, tehnoloģiju </a:t>
            </a:r>
            <a:r>
              <a:rPr lang="lv-LV" sz="2400" dirty="0" smtClean="0"/>
              <a:t>attīstību, </a:t>
            </a:r>
            <a:r>
              <a:rPr lang="lv-LV" sz="2400" dirty="0" err="1" smtClean="0"/>
              <a:t>digitalizāciju</a:t>
            </a:r>
            <a:r>
              <a:rPr lang="lv-LV" sz="2400" dirty="0" smtClean="0"/>
              <a:t>, robotizāciju, </a:t>
            </a:r>
            <a:r>
              <a:rPr lang="lv-LV" sz="2400" dirty="0"/>
              <a:t>lai nodrošinātu labi </a:t>
            </a:r>
            <a:r>
              <a:rPr lang="lv-LV" sz="2400" dirty="0" smtClean="0"/>
              <a:t>apmaksātu </a:t>
            </a:r>
            <a:r>
              <a:rPr lang="lv-LV" sz="2400" dirty="0"/>
              <a:t>darba vietu veidošanos un konkurētspējas </a:t>
            </a:r>
            <a:r>
              <a:rPr lang="lv-LV" sz="2400" dirty="0" smtClean="0"/>
              <a:t>uzlabošanos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Atbalstīt </a:t>
            </a:r>
            <a:r>
              <a:rPr lang="lv-LV" sz="2400" dirty="0"/>
              <a:t>mājražotāju un individuālo komersantu veidošanos un esošo </a:t>
            </a:r>
            <a:r>
              <a:rPr lang="lv-LV" sz="2400" dirty="0" smtClean="0"/>
              <a:t>attīstību; </a:t>
            </a:r>
            <a:endParaRPr lang="lv-LV" sz="2400" dirty="0"/>
          </a:p>
          <a:p>
            <a:r>
              <a:rPr lang="lv-LV" sz="2400" dirty="0" smtClean="0"/>
              <a:t>Atbalstīt </a:t>
            </a:r>
            <a:r>
              <a:rPr lang="lv-LV" sz="2400" dirty="0"/>
              <a:t>darbinieku </a:t>
            </a:r>
            <a:r>
              <a:rPr lang="lv-LV" sz="2400" dirty="0" smtClean="0"/>
              <a:t>apmācības produktivitātes </a:t>
            </a:r>
            <a:r>
              <a:rPr lang="lv-LV" sz="2400" dirty="0"/>
              <a:t>kāpināšanai, kapacitātes </a:t>
            </a:r>
            <a:r>
              <a:rPr lang="lv-LV" sz="2400" dirty="0" smtClean="0"/>
              <a:t>celšanai; </a:t>
            </a:r>
          </a:p>
          <a:p>
            <a:r>
              <a:rPr lang="lv-LV" sz="2400" dirty="0" smtClean="0"/>
              <a:t>Radīt </a:t>
            </a:r>
            <a:r>
              <a:rPr lang="lv-LV" sz="2400" dirty="0"/>
              <a:t>kvalitatīvu darba apstākļus </a:t>
            </a:r>
            <a:r>
              <a:rPr lang="lv-LV" sz="2400" dirty="0" smtClean="0"/>
              <a:t>darbiniekiem;</a:t>
            </a:r>
          </a:p>
          <a:p>
            <a:r>
              <a:rPr lang="lv-LV" sz="2400" dirty="0" smtClean="0"/>
              <a:t>Atbalstīt </a:t>
            </a:r>
            <a:r>
              <a:rPr lang="lv-LV" sz="2400" dirty="0"/>
              <a:t>jauniešu uzņēmējdarbības </a:t>
            </a:r>
            <a:r>
              <a:rPr lang="lv-LV" sz="2400" dirty="0" smtClean="0"/>
              <a:t>attīstību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Veidot </a:t>
            </a:r>
            <a:r>
              <a:rPr lang="lv-LV" sz="2400" dirty="0"/>
              <a:t>tirdzniecības vietas, interneta veikalus, kopīgas platformas, kur realizēt vietējo </a:t>
            </a:r>
            <a:r>
              <a:rPr lang="lv-LV" sz="2400" dirty="0" smtClean="0"/>
              <a:t>produkciju;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Atbalstīt lauksaimniecības produktu </a:t>
            </a:r>
            <a:r>
              <a:rPr lang="lv-LV" sz="2400" dirty="0" smtClean="0"/>
              <a:t>pārstrādi; </a:t>
            </a:r>
            <a:endParaRPr lang="lv-LV" sz="2400" dirty="0"/>
          </a:p>
          <a:p>
            <a:r>
              <a:rPr lang="lv-LV" sz="2400" dirty="0" smtClean="0"/>
              <a:t>Vietējās </a:t>
            </a:r>
            <a:r>
              <a:rPr lang="lv-LV" sz="2400" dirty="0"/>
              <a:t>produkcijas atpazīstamības </a:t>
            </a:r>
            <a:r>
              <a:rPr lang="lv-LV" sz="2400" dirty="0" smtClean="0"/>
              <a:t>veidošana; </a:t>
            </a:r>
          </a:p>
          <a:p>
            <a:r>
              <a:rPr lang="lv-LV" sz="2400" dirty="0" smtClean="0"/>
              <a:t> </a:t>
            </a:r>
            <a:r>
              <a:rPr lang="lv-LV" sz="2400" dirty="0"/>
              <a:t>Sadzīves pakalpojumu attīstība iedzīvotājiem visā teritorijā, to kvalitātes </a:t>
            </a:r>
            <a:r>
              <a:rPr lang="lv-LV" sz="2400" dirty="0" smtClean="0"/>
              <a:t>celšana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Izglītības</a:t>
            </a:r>
            <a:r>
              <a:rPr lang="lv-LV" sz="2400" dirty="0"/>
              <a:t>, sociālo un veselības pakalpojumu </a:t>
            </a:r>
            <a:r>
              <a:rPr lang="lv-LV" sz="2400" dirty="0" smtClean="0"/>
              <a:t>attīstība;</a:t>
            </a:r>
          </a:p>
          <a:p>
            <a:r>
              <a:rPr lang="lv-LV" sz="2400" dirty="0" smtClean="0"/>
              <a:t>Sociālās </a:t>
            </a:r>
            <a:r>
              <a:rPr lang="lv-LV" sz="2400" dirty="0"/>
              <a:t>uzņēmējdarbības </a:t>
            </a:r>
            <a:r>
              <a:rPr lang="lv-LV" sz="2400" dirty="0" smtClean="0"/>
              <a:t>attīstība</a:t>
            </a:r>
            <a:r>
              <a:rPr lang="lv-LV" sz="2400" dirty="0"/>
              <a:t>;</a:t>
            </a:r>
            <a:endParaRPr lang="lv-LV" sz="2400" dirty="0" smtClean="0"/>
          </a:p>
          <a:p>
            <a:r>
              <a:rPr lang="lv-LV" sz="2400" dirty="0" smtClean="0"/>
              <a:t> </a:t>
            </a:r>
            <a:r>
              <a:rPr lang="lv-LV" sz="2400" dirty="0"/>
              <a:t>Aprites ekonomikas principu </a:t>
            </a:r>
            <a:r>
              <a:rPr lang="lv-LV" sz="2400" dirty="0" smtClean="0"/>
              <a:t>ieviešana </a:t>
            </a:r>
            <a:r>
              <a:rPr lang="lv-LV" sz="2400" dirty="0"/>
              <a:t>ražošanā un pakalpojumu </a:t>
            </a:r>
            <a:r>
              <a:rPr lang="lv-LV" sz="2400" dirty="0" smtClean="0"/>
              <a:t>sniegšanā.</a:t>
            </a:r>
            <a:endParaRPr lang="lv-LV" sz="2400" dirty="0"/>
          </a:p>
        </p:txBody>
      </p:sp>
      <p:sp>
        <p:nvSpPr>
          <p:cNvPr id="4" name="Freeform 34"/>
          <p:cNvSpPr/>
          <p:nvPr/>
        </p:nvSpPr>
        <p:spPr>
          <a:xfrm>
            <a:off x="9388984" y="4281497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10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/>
              <a:t>2.Rīcība. Atbalsts konkurētspējīgu tūrisma produktu attīstībai un veidošanai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b="1" dirty="0"/>
              <a:t>Iespējamie risinājumi: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jaunu tūrisma produktu un pakalpojumu veidošanos, esošo kvalitātes </a:t>
            </a:r>
            <a:r>
              <a:rPr lang="lv-LV" dirty="0" smtClean="0"/>
              <a:t>celšanu; 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jaunu un uzlabot esošo naktsmītņu </a:t>
            </a:r>
            <a:r>
              <a:rPr lang="lv-LV" dirty="0" smtClean="0"/>
              <a:t>kvalitāti;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Tūrisma pakalpojumu </a:t>
            </a:r>
            <a:r>
              <a:rPr lang="lv-LV" dirty="0"/>
              <a:t>dažādošana un inovāciju ieviešana produktu konkurētspējas </a:t>
            </a:r>
            <a:r>
              <a:rPr lang="lv-LV" dirty="0" smtClean="0"/>
              <a:t>celšanai; 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Uzlabot </a:t>
            </a:r>
            <a:r>
              <a:rPr lang="lv-LV" dirty="0"/>
              <a:t>tūrisma objektu un naktsmītņu </a:t>
            </a:r>
            <a:r>
              <a:rPr lang="lv-LV" dirty="0" smtClean="0"/>
              <a:t>energoefektivitāti;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Aprites </a:t>
            </a:r>
            <a:r>
              <a:rPr lang="lv-LV" dirty="0"/>
              <a:t>ekonomikas principu </a:t>
            </a:r>
            <a:r>
              <a:rPr lang="lv-LV" dirty="0" smtClean="0"/>
              <a:t>ieviešana </a:t>
            </a:r>
            <a:r>
              <a:rPr lang="lv-LV" dirty="0"/>
              <a:t>tūrisma pakalpojumu </a:t>
            </a:r>
            <a:r>
              <a:rPr lang="lv-LV" dirty="0" smtClean="0"/>
              <a:t>sniegšanā;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Sekmēt </a:t>
            </a:r>
            <a:r>
              <a:rPr lang="lv-LV" dirty="0"/>
              <a:t>uzņēmumu savstarpējo sadarbību kopīgu pakalpojumu </a:t>
            </a:r>
            <a:r>
              <a:rPr lang="lv-LV" dirty="0" smtClean="0"/>
              <a:t>sniegšanai;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Atbalstīt </a:t>
            </a:r>
            <a:r>
              <a:rPr lang="lv-LV" dirty="0"/>
              <a:t>mārketinga pasākumus tūrisma produktu </a:t>
            </a:r>
            <a:r>
              <a:rPr lang="lv-LV" dirty="0" smtClean="0"/>
              <a:t>popularizēšanai;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smtClean="0"/>
              <a:t>Kvalitatīvas </a:t>
            </a:r>
            <a:r>
              <a:rPr lang="lv-LV" dirty="0"/>
              <a:t>darba vides </a:t>
            </a:r>
            <a:r>
              <a:rPr lang="lv-LV" dirty="0" smtClean="0"/>
              <a:t>radīšana </a:t>
            </a:r>
            <a:r>
              <a:rPr lang="lv-LV" dirty="0"/>
              <a:t>un darbinieku kapacitātes </a:t>
            </a:r>
            <a:r>
              <a:rPr lang="lv-LV" dirty="0" smtClean="0"/>
              <a:t>celšana. </a:t>
            </a: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10227184" y="1690688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391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722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r>
              <a:rPr lang="lv-LV" b="1" dirty="0"/>
              <a:t>Projektu vērtēšana un lēmuma pieņemšana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31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64347" y="2544773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07.02.-07.03.2025.</a:t>
            </a:r>
            <a:endParaRPr lang="lv-LV" dirty="0" smtClean="0"/>
          </a:p>
          <a:p>
            <a:pPr algn="ctr"/>
            <a:r>
              <a:rPr lang="lv-LV" dirty="0" smtClean="0"/>
              <a:t>Pretendenti iesniedz  projektus EPS</a:t>
            </a:r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356118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07.03.-07.04.2025.</a:t>
            </a:r>
            <a:endParaRPr lang="lv-LV" dirty="0" smtClean="0"/>
          </a:p>
          <a:p>
            <a:pPr algn="ctr"/>
            <a:r>
              <a:rPr lang="lv-LV" dirty="0" smtClean="0"/>
              <a:t>VRG vērtē projektus  </a:t>
            </a:r>
            <a:endParaRPr lang="lv-LV" dirty="0"/>
          </a:p>
        </p:txBody>
      </p:sp>
      <p:sp>
        <p:nvSpPr>
          <p:cNvPr id="6" name="Rectangle 5"/>
          <p:cNvSpPr/>
          <p:nvPr/>
        </p:nvSpPr>
        <p:spPr>
          <a:xfrm>
            <a:off x="6184783" y="2569054"/>
            <a:ext cx="2464280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07.04.-21.04.2025.</a:t>
            </a:r>
            <a:endParaRPr lang="lv-LV" dirty="0" smtClean="0"/>
          </a:p>
          <a:p>
            <a:pPr algn="ctr"/>
            <a:r>
              <a:rPr lang="lv-LV" dirty="0" smtClean="0"/>
              <a:t>VRG iesniedz dokumentus EPS </a:t>
            </a:r>
            <a:endParaRPr lang="lv-LV" dirty="0"/>
          </a:p>
        </p:txBody>
      </p:sp>
      <p:sp>
        <p:nvSpPr>
          <p:cNvPr id="7" name="Rectangle 6"/>
          <p:cNvSpPr/>
          <p:nvPr/>
        </p:nvSpPr>
        <p:spPr>
          <a:xfrm>
            <a:off x="9038678" y="2556946"/>
            <a:ext cx="2250057" cy="914400"/>
          </a:xfrm>
          <a:prstGeom prst="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No </a:t>
            </a:r>
            <a:r>
              <a:rPr lang="lv-LV" dirty="0" smtClean="0"/>
              <a:t>21</a:t>
            </a:r>
            <a:r>
              <a:rPr lang="lv-LV" dirty="0" smtClean="0"/>
              <a:t>.04.2025.  </a:t>
            </a:r>
            <a:r>
              <a:rPr lang="lv-LV" dirty="0" smtClean="0"/>
              <a:t>….        (3-5 mēnešus) </a:t>
            </a:r>
            <a:endParaRPr lang="lv-LV" dirty="0"/>
          </a:p>
          <a:p>
            <a:pPr algn="ctr"/>
            <a:r>
              <a:rPr lang="lv-LV" dirty="0" smtClean="0"/>
              <a:t>LAD vērtē projektus </a:t>
            </a:r>
          </a:p>
        </p:txBody>
      </p:sp>
      <p:sp>
        <p:nvSpPr>
          <p:cNvPr id="9" name="Right Arrow 8"/>
          <p:cNvSpPr/>
          <p:nvPr/>
        </p:nvSpPr>
        <p:spPr>
          <a:xfrm>
            <a:off x="3024509" y="2786262"/>
            <a:ext cx="630944" cy="43142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342" y="2824366"/>
            <a:ext cx="652329" cy="4694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9507" y="2810543"/>
            <a:ext cx="652329" cy="46943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3851414" y="3679962"/>
            <a:ext cx="4107675" cy="2462953"/>
          </a:xfrm>
          <a:prstGeom prst="ellipse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 smtClean="0"/>
              <a:t>LAD lēmums </a:t>
            </a:r>
          </a:p>
          <a:p>
            <a:pPr algn="ctr"/>
            <a:r>
              <a:rPr lang="lv-LV" sz="2400" dirty="0" smtClean="0"/>
              <a:t>par projekta apstiprināšanu</a:t>
            </a:r>
            <a:endParaRPr lang="lv-LV" sz="2400" dirty="0"/>
          </a:p>
        </p:txBody>
      </p:sp>
      <p:sp>
        <p:nvSpPr>
          <p:cNvPr id="26" name="Right Arrow 25"/>
          <p:cNvSpPr/>
          <p:nvPr/>
        </p:nvSpPr>
        <p:spPr>
          <a:xfrm flipH="1">
            <a:off x="7663599" y="3985387"/>
            <a:ext cx="2424144" cy="926052"/>
          </a:xfrm>
          <a:prstGeom prst="rightArrow">
            <a:avLst/>
          </a:prstGeom>
          <a:solidFill>
            <a:schemeClr val="bg1"/>
          </a:solidFill>
          <a:scene3d>
            <a:camera prst="orthographicFront">
              <a:rot lat="0" lon="0" rev="18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Freeform 34"/>
          <p:cNvSpPr/>
          <p:nvPr/>
        </p:nvSpPr>
        <p:spPr>
          <a:xfrm>
            <a:off x="962914" y="4017788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0088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51" y="365125"/>
            <a:ext cx="11517549" cy="1325563"/>
          </a:xfr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Svarīgi!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20875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Projektu </a:t>
            </a:r>
            <a:r>
              <a:rPr lang="lv-LV" dirty="0"/>
              <a:t>iesniegumi jāiesniedz, </a:t>
            </a:r>
            <a:r>
              <a:rPr lang="lv-LV" u="sng" dirty="0"/>
              <a:t>tikai</a:t>
            </a:r>
            <a:r>
              <a:rPr lang="lv-LV" dirty="0"/>
              <a:t> izmantojot </a:t>
            </a:r>
            <a:r>
              <a:rPr lang="lv-LV" u="sng" dirty="0">
                <a:hlinkClick r:id="rId2" tooltip="LAD elektroniskās pieteikšanās sistēmu."/>
              </a:rPr>
              <a:t>LAD elektroniskās pieteikšanās </a:t>
            </a:r>
            <a:r>
              <a:rPr lang="lv-LV" u="sng" dirty="0" smtClean="0">
                <a:hlinkClick r:id="rId2" tooltip="LAD elektroniskās pieteikšanās sistēmu."/>
              </a:rPr>
              <a:t>sistēmu </a:t>
            </a:r>
            <a:r>
              <a:rPr lang="lv-LV" u="sng" dirty="0">
                <a:hlinkClick r:id="rId2" tooltip="LAD elektroniskās pieteikšanās sistēmu."/>
              </a:rPr>
              <a:t>(EPS</a:t>
            </a:r>
            <a:r>
              <a:rPr lang="lv-LV" u="sng" dirty="0" smtClean="0">
                <a:hlinkClick r:id="rId2" tooltip="LAD elektroniskās pieteikšanās sistēmu."/>
              </a:rPr>
              <a:t>).</a:t>
            </a:r>
            <a:endParaRPr lang="lv-LV" u="sng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Projektu īstenošanu var uzsākt no datuma, kad VRG iesniegs dokumentus LAD (</a:t>
            </a:r>
            <a:r>
              <a:rPr lang="lv-LV" dirty="0" smtClean="0"/>
              <a:t>07.04.-21.04.2025.) </a:t>
            </a:r>
            <a:r>
              <a:rPr lang="lv-LV" dirty="0" smtClean="0"/>
              <a:t>Ja projekts netiek apstiprināts LAD, pretendents to īsteno par </a:t>
            </a:r>
            <a:r>
              <a:rPr lang="lv-LV" b="1" dirty="0" smtClean="0"/>
              <a:t>savu finansējumu</a:t>
            </a:r>
            <a:r>
              <a:rPr lang="lv-LV" dirty="0" smtClean="0"/>
              <a:t>. </a:t>
            </a:r>
          </a:p>
          <a:p>
            <a:pPr marL="0" indent="0">
              <a:buNone/>
            </a:pPr>
            <a:endParaRPr lang="lv-LV" u="sng" dirty="0"/>
          </a:p>
          <a:p>
            <a:pPr marL="0" indent="0">
              <a:buNone/>
            </a:pPr>
            <a:r>
              <a:rPr lang="lv-LV" dirty="0" smtClean="0"/>
              <a:t>Projekta </a:t>
            </a:r>
            <a:r>
              <a:rPr lang="lv-LV" dirty="0"/>
              <a:t>īstenošanas termiņi:</a:t>
            </a:r>
          </a:p>
          <a:p>
            <a:r>
              <a:rPr lang="lv-LV" dirty="0"/>
              <a:t>Ja tiek veikta būvniecība –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/>
              <a:t>ja projektu īsteno aktivitātē ”Kopienu spēcinošas un vietas attīstību sekmējošas iniciatīvas” un projektā paredzēta attiecināmo izmaksu pozīcija “Ar projektu saistītā personāla atalgojuma darbības nodrošināšanas izmaksas”, kas nepārsniedz 15% no projekta kopējās attiecināmo izmaksu summas- </a:t>
            </a:r>
            <a:r>
              <a:rPr lang="lv-LV" b="1" dirty="0"/>
              <a:t>divi gadi </a:t>
            </a:r>
            <a:r>
              <a:rPr lang="lv-LV" dirty="0"/>
              <a:t>no Dienesta lēmuma pieņemšanas par projekta iesnieguma apstiprināšanu</a:t>
            </a:r>
            <a:r>
              <a:rPr lang="lv-LV" dirty="0" smtClean="0"/>
              <a:t>;</a:t>
            </a:r>
          </a:p>
          <a:p>
            <a:r>
              <a:rPr lang="lv-LV" dirty="0"/>
              <a:t>Fiksētas summas maksājums ar budžeta projekta aprēķina metodi “Lauku biļete</a:t>
            </a:r>
            <a:r>
              <a:rPr lang="lv-LV" dirty="0" smtClean="0"/>
              <a:t>” – </a:t>
            </a:r>
            <a:r>
              <a:rPr lang="lv-LV" b="1" dirty="0" smtClean="0"/>
              <a:t>līdz 3 gadiem  </a:t>
            </a:r>
            <a:r>
              <a:rPr lang="lv-LV" dirty="0"/>
              <a:t>no Dienesta lēmuma pieņemšanas par projekta iesnieguma apstiprināšanu;</a:t>
            </a:r>
          </a:p>
          <a:p>
            <a:r>
              <a:rPr lang="lv-LV" dirty="0" smtClean="0"/>
              <a:t>Pārējiem </a:t>
            </a:r>
            <a:r>
              <a:rPr lang="lv-LV" dirty="0"/>
              <a:t>projektiem projektu īstenošanas termiņš ir </a:t>
            </a:r>
            <a:r>
              <a:rPr lang="lv-LV" b="1" dirty="0"/>
              <a:t>viens gads </a:t>
            </a:r>
            <a:r>
              <a:rPr lang="lv-LV" dirty="0"/>
              <a:t>no Dienesta lēmuma pieņemšanas par projekta iesnieguma apstiprināšanu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0" y="-263743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50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Normatīvie akti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lv-LV" dirty="0">
                <a:hlinkClick r:id="rId2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</a:t>
            </a:r>
            <a:r>
              <a:rPr lang="lv-LV" dirty="0" smtClean="0">
                <a:hlinkClick r:id="rId2" tooltip="MK noteikumi Nr.580"/>
              </a:rPr>
              <a:t>"«</a:t>
            </a:r>
            <a:endParaRPr lang="lv-LV" dirty="0" smtClean="0"/>
          </a:p>
          <a:p>
            <a:r>
              <a:rPr lang="lv-LV" dirty="0">
                <a:hlinkClick r:id="rId3" tooltip="precizejums_mk580_21.punkts.pdf"/>
              </a:rPr>
              <a:t>Precizējums attiecībā uz MK Noteikumu Nr.580 21.punkta redakciju</a:t>
            </a:r>
            <a:r>
              <a:rPr lang="lv-LV" dirty="0"/>
              <a:t> </a:t>
            </a:r>
          </a:p>
          <a:p>
            <a:r>
              <a:rPr lang="lv-LV" dirty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</a:t>
            </a:r>
            <a:r>
              <a:rPr lang="lv-LV" dirty="0" smtClean="0">
                <a:hlinkClick r:id="rId4" tooltip="MK noteikumi Nr.113 &quot;Valsts un Eiropas Savienības atbalsta piešķiršanas, administrēšanas un uzraudzības vispārējā kārtība lauku un zivsaimniecības attīstībai&quot;"/>
              </a:rPr>
              <a:t>attīstībai«</a:t>
            </a:r>
            <a:endParaRPr lang="lv-LV" dirty="0" smtClean="0"/>
          </a:p>
          <a:p>
            <a:r>
              <a:rPr lang="lv-LV" dirty="0" smtClean="0">
                <a:hlinkClick r:id="rId5" tooltip="metodika_lauku-bilete.pdf"/>
              </a:rPr>
              <a:t>Metodika </a:t>
            </a:r>
            <a:r>
              <a:rPr lang="lv-LV" dirty="0">
                <a:hlinkClick r:id="rId5" tooltip="metodika_lauku-bilete.pdf"/>
              </a:rPr>
              <a:t>“Fiksētas summas maksājums ar budžeta projekta aprēķina metodi “Lauku biļete” un to piemērošana Kopējās lauksaimniecības politikas stratēģiskā plānā 2023.-2027.gadam”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391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 smtClean="0"/>
              <a:t>Biedrības kontaktinformācija</a:t>
            </a:r>
            <a:r>
              <a:rPr lang="lv-LV" dirty="0" smtClean="0"/>
              <a:t>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algn="ctr"/>
            <a:r>
              <a:rPr lang="nn-NO" dirty="0"/>
              <a:t>Epasts: </a:t>
            </a:r>
            <a:r>
              <a:rPr lang="nn-NO" dirty="0">
                <a:hlinkClick r:id="rId2"/>
              </a:rPr>
              <a:t>partneriba@dobelespartneriba.lv</a:t>
            </a:r>
            <a:endParaRPr lang="nn-NO" dirty="0"/>
          </a:p>
          <a:p>
            <a:pPr algn="ctr"/>
            <a:r>
              <a:rPr lang="lv-LV" dirty="0" smtClean="0"/>
              <a:t>Adrese: </a:t>
            </a:r>
            <a:r>
              <a:rPr lang="nn-NO" dirty="0" smtClean="0"/>
              <a:t>Uzvaras </a:t>
            </a:r>
            <a:r>
              <a:rPr lang="nn-NO" dirty="0"/>
              <a:t>iela </a:t>
            </a:r>
            <a:r>
              <a:rPr lang="nn-NO" dirty="0" smtClean="0"/>
              <a:t>2,</a:t>
            </a:r>
            <a:r>
              <a:rPr lang="lv-LV" dirty="0" smtClean="0"/>
              <a:t> </a:t>
            </a:r>
            <a:r>
              <a:rPr lang="nn-NO" dirty="0" smtClean="0"/>
              <a:t>Dobele</a:t>
            </a:r>
            <a:r>
              <a:rPr lang="lv-LV" dirty="0" smtClean="0"/>
              <a:t> </a:t>
            </a:r>
            <a:r>
              <a:rPr lang="nn-NO" dirty="0" smtClean="0"/>
              <a:t>LV-3701</a:t>
            </a:r>
            <a:endParaRPr lang="nn-NO" dirty="0"/>
          </a:p>
          <a:p>
            <a:pPr marL="0" indent="0" algn="ctr">
              <a:buNone/>
            </a:pPr>
            <a:r>
              <a:rPr lang="lv-LV" dirty="0" smtClean="0"/>
              <a:t>      </a:t>
            </a:r>
            <a:r>
              <a:rPr lang="nn-NO" dirty="0" smtClean="0"/>
              <a:t>Aija </a:t>
            </a:r>
            <a:r>
              <a:rPr lang="nn-NO" dirty="0"/>
              <a:t>Šenbrūna 29812300, </a:t>
            </a:r>
            <a:r>
              <a:rPr lang="nn-NO" dirty="0" smtClean="0">
                <a:hlinkClick r:id="rId3"/>
              </a:rPr>
              <a:t>aija.senbruna@gmail.com</a:t>
            </a:r>
            <a:endParaRPr lang="lv-LV" dirty="0" smtClean="0"/>
          </a:p>
          <a:p>
            <a:pPr marL="0" indent="0" algn="ctr">
              <a:buNone/>
            </a:pPr>
            <a:r>
              <a:rPr lang="nn-NO" dirty="0" smtClean="0"/>
              <a:t>Dace Vilmane 29187113, </a:t>
            </a:r>
            <a:r>
              <a:rPr lang="nn-NO" dirty="0" smtClean="0">
                <a:hlinkClick r:id="rId4"/>
              </a:rPr>
              <a:t>dace.vilmane@inbox.lv</a:t>
            </a:r>
            <a:r>
              <a:rPr lang="nn-NO" dirty="0" smtClean="0"/>
              <a:t/>
            </a:r>
            <a:br>
              <a:rPr lang="nn-NO" dirty="0" smtClean="0"/>
            </a:br>
            <a:r>
              <a:rPr lang="lv-LV" dirty="0" smtClean="0"/>
              <a:t>  </a:t>
            </a:r>
            <a:r>
              <a:rPr lang="nn-NO" dirty="0" smtClean="0"/>
              <a:t>Ineta Vintere, 22026755, </a:t>
            </a:r>
            <a:r>
              <a:rPr lang="nn-NO" dirty="0" smtClean="0">
                <a:hlinkClick r:id="rId5"/>
              </a:rPr>
              <a:t>ineta.vintere@jelgava.lv</a:t>
            </a:r>
            <a:r>
              <a:rPr lang="nn-NO" dirty="0" smtClean="0"/>
              <a:t> </a:t>
            </a:r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 smtClean="0"/>
          </a:p>
          <a:p>
            <a:pPr marL="0" indent="0" algn="ctr">
              <a:buNone/>
            </a:pPr>
            <a:r>
              <a:rPr lang="lv-LV" sz="1800" dirty="0" smtClean="0"/>
              <a:t>Atbalsta </a:t>
            </a:r>
            <a:r>
              <a:rPr lang="lv-LV" sz="1800" dirty="0"/>
              <a:t>Zemkopības ministrija un Lauku atbalsta dienests</a:t>
            </a:r>
            <a:endParaRPr lang="lv-LV" sz="1800" b="1" dirty="0"/>
          </a:p>
          <a:p>
            <a:pPr algn="ctr"/>
            <a:endParaRPr lang="lv-LV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1029" y="4881629"/>
            <a:ext cx="4669941" cy="719390"/>
          </a:xfrm>
          <a:prstGeom prst="rect">
            <a:avLst/>
          </a:prstGeom>
        </p:spPr>
      </p:pic>
      <p:sp>
        <p:nvSpPr>
          <p:cNvPr id="5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9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762"/>
            <a:ext cx="11430000" cy="6848475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3300796" y="5156462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1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651" y="365125"/>
            <a:ext cx="11498094" cy="1325563"/>
          </a:xfrm>
          <a:gradFill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/>
              <a:t>Biedrības «Dobeles rajona lauku partnerība»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lv-LV" sz="2000" dirty="0" smtClean="0"/>
          </a:p>
          <a:p>
            <a:r>
              <a:rPr lang="lv-LV" sz="2000" dirty="0" smtClean="0"/>
              <a:t>dibināta 2005.gadā; </a:t>
            </a:r>
          </a:p>
          <a:p>
            <a:r>
              <a:rPr lang="lv-LV" sz="2000" dirty="0"/>
              <a:t>d</a:t>
            </a:r>
            <a:r>
              <a:rPr lang="lv-LV" sz="2000" dirty="0" smtClean="0"/>
              <a:t>arbības teritorija</a:t>
            </a:r>
            <a:r>
              <a:rPr lang="lv-LV" sz="2000" dirty="0"/>
              <a:t> </a:t>
            </a:r>
            <a:r>
              <a:rPr lang="lv-LV" sz="2000" dirty="0" smtClean="0"/>
              <a:t>– </a:t>
            </a:r>
            <a:r>
              <a:rPr lang="lv-LV" sz="2000" dirty="0"/>
              <a:t>D</a:t>
            </a:r>
            <a:r>
              <a:rPr lang="lv-LV" sz="2000" dirty="0" smtClean="0"/>
              <a:t>obeles novads; </a:t>
            </a:r>
          </a:p>
          <a:p>
            <a:r>
              <a:rPr lang="lv-LV" sz="2000" dirty="0"/>
              <a:t>augstākā lēmējinstitūcija ir </a:t>
            </a:r>
            <a:r>
              <a:rPr lang="lv-LV" sz="2000" b="1" dirty="0"/>
              <a:t>Biedru </a:t>
            </a:r>
            <a:r>
              <a:rPr lang="lv-LV" sz="2000" b="1" dirty="0" smtClean="0"/>
              <a:t>sapulce; </a:t>
            </a:r>
            <a:endParaRPr lang="lv-LV" sz="2000" dirty="0" smtClean="0"/>
          </a:p>
          <a:p>
            <a:r>
              <a:rPr lang="lv-LV" sz="2000" dirty="0"/>
              <a:t>b</a:t>
            </a:r>
            <a:r>
              <a:rPr lang="lv-LV" sz="2000" dirty="0" smtClean="0"/>
              <a:t>iedrībā darbojas </a:t>
            </a:r>
            <a:r>
              <a:rPr lang="lv-LV" sz="2000" b="1" dirty="0"/>
              <a:t>87 biedri</a:t>
            </a:r>
            <a:r>
              <a:rPr lang="lv-LV" sz="2000" dirty="0"/>
              <a:t>, izveidota </a:t>
            </a:r>
            <a:r>
              <a:rPr lang="lv-LV" sz="2000" b="1" dirty="0"/>
              <a:t>Padome</a:t>
            </a:r>
            <a:r>
              <a:rPr lang="lv-LV" sz="2000" dirty="0"/>
              <a:t> </a:t>
            </a:r>
            <a:r>
              <a:rPr lang="lv-LV" sz="2000" dirty="0" smtClean="0"/>
              <a:t>9 cilvēku </a:t>
            </a:r>
            <a:r>
              <a:rPr lang="lv-LV" sz="2000" dirty="0"/>
              <a:t>sastāvā, kas nodrošina LEADER pieeju – 3 pašvaldību pārstāvji, 3 </a:t>
            </a:r>
            <a:r>
              <a:rPr lang="lv-LV" sz="2000" dirty="0" smtClean="0"/>
              <a:t>sabiedrības pārstāvji</a:t>
            </a:r>
            <a:r>
              <a:rPr lang="lv-LV" sz="2000" dirty="0"/>
              <a:t>, tai skaitā lauku sieviešu pārstāvis un jauniešu </a:t>
            </a:r>
            <a:r>
              <a:rPr lang="lv-LV" sz="2000" dirty="0" smtClean="0"/>
              <a:t>pārstāvis</a:t>
            </a:r>
            <a:r>
              <a:rPr lang="lv-LV" sz="2000" dirty="0"/>
              <a:t>, 3 </a:t>
            </a:r>
            <a:r>
              <a:rPr lang="lv-LV" sz="2000" dirty="0" smtClean="0"/>
              <a:t>uzņēmēji;</a:t>
            </a:r>
          </a:p>
          <a:p>
            <a:r>
              <a:rPr lang="lv-LV" sz="2000" dirty="0"/>
              <a:t>b</a:t>
            </a:r>
            <a:r>
              <a:rPr lang="lv-LV" sz="2000" dirty="0" smtClean="0"/>
              <a:t>iedrības darbību nodrošina </a:t>
            </a:r>
            <a:r>
              <a:rPr lang="lv-LV" sz="2000" b="1" dirty="0" smtClean="0"/>
              <a:t>Izpildinstitūcija</a:t>
            </a:r>
            <a:r>
              <a:rPr lang="lv-LV" sz="2000" dirty="0" smtClean="0"/>
              <a:t> – finanšu vadītājs, koordinators un koordinatora palīgs.  </a:t>
            </a:r>
            <a:endParaRPr lang="lv-LV" sz="2000" dirty="0"/>
          </a:p>
        </p:txBody>
      </p:sp>
      <p:sp>
        <p:nvSpPr>
          <p:cNvPr id="7" name="Rounded Rectangle 6"/>
          <p:cNvSpPr/>
          <p:nvPr/>
        </p:nvSpPr>
        <p:spPr>
          <a:xfrm>
            <a:off x="7715251" y="1958182"/>
            <a:ext cx="2790824" cy="524563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Biedru sapulce </a:t>
            </a:r>
            <a:endParaRPr lang="lv-LV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876142" y="2388287"/>
            <a:ext cx="521472" cy="43847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715251" y="2607522"/>
            <a:ext cx="2790824" cy="529430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Padome </a:t>
            </a:r>
            <a:endParaRPr lang="lv-LV" dirty="0"/>
          </a:p>
        </p:txBody>
      </p:sp>
      <p:sp>
        <p:nvSpPr>
          <p:cNvPr id="11" name="Rounded Rectangle 10"/>
          <p:cNvSpPr/>
          <p:nvPr/>
        </p:nvSpPr>
        <p:spPr>
          <a:xfrm>
            <a:off x="7715251" y="3267022"/>
            <a:ext cx="2790824" cy="582505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/>
              <a:t>I</a:t>
            </a:r>
            <a:r>
              <a:rPr lang="lv-LV" dirty="0" smtClean="0"/>
              <a:t>zpildinstitūcija </a:t>
            </a:r>
            <a:endParaRPr lang="lv-LV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524625" y="4219575"/>
            <a:ext cx="1262613" cy="920407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lv-LV" sz="1400" dirty="0" smtClean="0"/>
              <a:t>Partnerības vietējā iniciatīvas grupas (VIG</a:t>
            </a:r>
            <a:r>
              <a:rPr lang="lv-LV" sz="1200" dirty="0" smtClean="0"/>
              <a:t>)  </a:t>
            </a:r>
            <a:endParaRPr lang="lv-LV" sz="1200" dirty="0"/>
          </a:p>
        </p:txBody>
      </p:sp>
      <p:sp>
        <p:nvSpPr>
          <p:cNvPr id="14" name="Content Placeholder 11"/>
          <p:cNvSpPr txBox="1">
            <a:spLocks/>
          </p:cNvSpPr>
          <p:nvPr/>
        </p:nvSpPr>
        <p:spPr>
          <a:xfrm>
            <a:off x="9136878" y="4219575"/>
            <a:ext cx="1150121" cy="923581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Sociālie un ekonomiskie partneri</a:t>
            </a:r>
            <a:endParaRPr lang="lv-LV" sz="1400" dirty="0"/>
          </a:p>
        </p:txBody>
      </p:sp>
      <p:sp>
        <p:nvSpPr>
          <p:cNvPr id="15" name="Content Placeholder 11"/>
          <p:cNvSpPr txBox="1">
            <a:spLocks/>
          </p:cNvSpPr>
          <p:nvPr/>
        </p:nvSpPr>
        <p:spPr>
          <a:xfrm>
            <a:off x="10374577" y="4219575"/>
            <a:ext cx="1262062" cy="923132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Partnerības teritorijas iedzīvotāji</a:t>
            </a:r>
            <a:endParaRPr lang="lv-LV" sz="1400" dirty="0"/>
          </a:p>
        </p:txBody>
      </p:sp>
      <p:sp>
        <p:nvSpPr>
          <p:cNvPr id="16" name="Content Placeholder 11"/>
          <p:cNvSpPr txBox="1">
            <a:spLocks/>
          </p:cNvSpPr>
          <p:nvPr/>
        </p:nvSpPr>
        <p:spPr>
          <a:xfrm>
            <a:off x="7864641" y="4219575"/>
            <a:ext cx="1202554" cy="920407"/>
          </a:xfrm>
          <a:prstGeom prst="roundRect">
            <a:avLst/>
          </a:prstGeom>
          <a:solidFill>
            <a:srgbClr val="6A8C8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1400" dirty="0" smtClean="0"/>
              <a:t>Valsts institūcijas </a:t>
            </a:r>
            <a:endParaRPr lang="lv-LV" sz="1400" dirty="0"/>
          </a:p>
        </p:txBody>
      </p:sp>
      <p:sp>
        <p:nvSpPr>
          <p:cNvPr id="18" name="Down Arrow 17"/>
          <p:cNvSpPr/>
          <p:nvPr/>
        </p:nvSpPr>
        <p:spPr>
          <a:xfrm>
            <a:off x="8869020" y="2375905"/>
            <a:ext cx="451876" cy="37555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2057" y="3805517"/>
            <a:ext cx="487722" cy="39017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020" y="3061773"/>
            <a:ext cx="487722" cy="39017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077" y="3805517"/>
            <a:ext cx="487722" cy="39017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4314" y="3839462"/>
            <a:ext cx="487722" cy="390178"/>
          </a:xfrm>
          <a:prstGeom prst="rect">
            <a:avLst/>
          </a:prstGeom>
          <a:scene3d>
            <a:camera prst="orthographicFront">
              <a:rot lat="0" lon="0" rev="2100000"/>
            </a:camera>
            <a:lightRig rig="threePt" dir="t"/>
          </a:scene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825" y="3883500"/>
            <a:ext cx="420093" cy="336075"/>
          </a:xfrm>
          <a:prstGeom prst="rect">
            <a:avLst/>
          </a:prstGeom>
          <a:scene3d>
            <a:camera prst="orthographicFront">
              <a:rot lat="0" lon="0" rev="19199999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6152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14009"/>
            <a:ext cx="11601450" cy="1524304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lv-LV" b="1" dirty="0"/>
              <a:t>Biedrības </a:t>
            </a:r>
            <a:r>
              <a:rPr lang="lv-LV" b="1" dirty="0" smtClean="0"/>
              <a:t>«Dobeles </a:t>
            </a:r>
            <a:r>
              <a:rPr lang="lv-LV" b="1" dirty="0"/>
              <a:t>rajona lauku partnerība</a:t>
            </a:r>
            <a:r>
              <a:rPr lang="lv-LV" b="1" dirty="0" smtClean="0"/>
              <a:t>» Padome 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lv-LV" b="1" dirty="0"/>
              <a:t>3</a:t>
            </a:r>
            <a:r>
              <a:rPr lang="lv-LV" dirty="0"/>
              <a:t> </a:t>
            </a:r>
            <a:r>
              <a:rPr lang="lv-LV" b="1" dirty="0"/>
              <a:t>pašvaldību pārstāvji:</a:t>
            </a:r>
          </a:p>
          <a:p>
            <a:r>
              <a:rPr lang="lv-LV" dirty="0"/>
              <a:t>Edgars Laimiņš – Dobeles novada domes priekšsēdētāja vietnieks, Dobeles partnerības padomes priekšsēdētājs</a:t>
            </a:r>
          </a:p>
          <a:p>
            <a:r>
              <a:rPr lang="lv-LV" dirty="0"/>
              <a:t>Indra </a:t>
            </a:r>
            <a:r>
              <a:rPr lang="lv-LV" dirty="0" err="1"/>
              <a:t>Špela</a:t>
            </a:r>
            <a:r>
              <a:rPr lang="lv-LV" dirty="0"/>
              <a:t> – Dobeles novada domes </a:t>
            </a:r>
            <a:r>
              <a:rPr lang="lv-LV" dirty="0" err="1" smtClean="0"/>
              <a:t>detuptāte</a:t>
            </a:r>
            <a:endParaRPr lang="lv-LV" dirty="0"/>
          </a:p>
          <a:p>
            <a:r>
              <a:rPr lang="lv-LV" dirty="0"/>
              <a:t>Linda Mierlauka </a:t>
            </a:r>
            <a:r>
              <a:rPr lang="lv-LV" dirty="0"/>
              <a:t>– </a:t>
            </a:r>
            <a:r>
              <a:rPr lang="lv-LV" dirty="0" smtClean="0"/>
              <a:t>Dobeles </a:t>
            </a:r>
            <a:r>
              <a:rPr lang="lv-LV" dirty="0"/>
              <a:t>novada pašvaldības Būvvaldes vadītāja vietniece</a:t>
            </a:r>
          </a:p>
          <a:p>
            <a:pPr marL="0" indent="0">
              <a:buNone/>
            </a:pPr>
            <a:r>
              <a:rPr lang="lv-LV" b="1" dirty="0"/>
              <a:t>3 uzņēmēji:</a:t>
            </a:r>
          </a:p>
          <a:p>
            <a:r>
              <a:rPr lang="lv-LV" dirty="0"/>
              <a:t>Zaiga </a:t>
            </a:r>
            <a:r>
              <a:rPr lang="lv-LV" dirty="0" err="1"/>
              <a:t>Vismane</a:t>
            </a:r>
            <a:r>
              <a:rPr lang="lv-LV" dirty="0"/>
              <a:t> – IK “Zaigas nami”</a:t>
            </a:r>
          </a:p>
          <a:p>
            <a:r>
              <a:rPr lang="lv-LV" dirty="0"/>
              <a:t>Arvīds </a:t>
            </a:r>
            <a:r>
              <a:rPr lang="lv-LV" dirty="0" err="1"/>
              <a:t>Borherts-Smiļģis</a:t>
            </a:r>
            <a:r>
              <a:rPr lang="lv-LV" dirty="0"/>
              <a:t> – SIA “BS </a:t>
            </a:r>
            <a:r>
              <a:rPr lang="lv-LV" dirty="0" err="1"/>
              <a:t>Bicycles</a:t>
            </a:r>
            <a:r>
              <a:rPr lang="lv-LV" dirty="0"/>
              <a:t>”</a:t>
            </a:r>
          </a:p>
          <a:p>
            <a:r>
              <a:rPr lang="lv-LV" dirty="0"/>
              <a:t>Sarmīte Vilsone – ZS “Vilsoni”</a:t>
            </a:r>
          </a:p>
          <a:p>
            <a:pPr marL="0" indent="0">
              <a:buNone/>
            </a:pPr>
            <a:r>
              <a:rPr lang="lv-LV" b="1" dirty="0"/>
              <a:t>3 sabiedrības pārstāvji:</a:t>
            </a:r>
          </a:p>
          <a:p>
            <a:r>
              <a:rPr lang="lv-LV" dirty="0"/>
              <a:t>Edīte </a:t>
            </a:r>
            <a:r>
              <a:rPr lang="lv-LV" dirty="0" err="1"/>
              <a:t>Bēvalde</a:t>
            </a:r>
            <a:r>
              <a:rPr lang="lv-LV" dirty="0"/>
              <a:t> – Biedrība “Liepas” (lauku sieviešu </a:t>
            </a:r>
            <a:r>
              <a:rPr lang="lv-LV" dirty="0" smtClean="0"/>
              <a:t>pārstāve)</a:t>
            </a:r>
            <a:endParaRPr lang="lv-LV" dirty="0"/>
          </a:p>
          <a:p>
            <a:r>
              <a:rPr lang="lv-LV" dirty="0"/>
              <a:t>Roberts Sīlis – Biedrība “Saspraude” (jauniešu pārstāvis)</a:t>
            </a:r>
          </a:p>
          <a:p>
            <a:r>
              <a:rPr lang="lv-LV" dirty="0"/>
              <a:t>Sandris Laizāns – Biedrība “Tērvetes mājražotāji un amatnieki”</a:t>
            </a:r>
          </a:p>
          <a:p>
            <a:endParaRPr lang="lv-LV" b="1" dirty="0"/>
          </a:p>
        </p:txBody>
      </p:sp>
      <p:sp>
        <p:nvSpPr>
          <p:cNvPr id="5" name="Freeform 34"/>
          <p:cNvSpPr/>
          <p:nvPr/>
        </p:nvSpPr>
        <p:spPr>
          <a:xfrm>
            <a:off x="10112884" y="4673382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86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91250" y="882650"/>
            <a:ext cx="6857999" cy="5146173"/>
          </a:xfrm>
          <a:prstGeom prst="rect">
            <a:avLst/>
          </a:prstGeom>
          <a:scene3d>
            <a:camera prst="orthographicFront">
              <a:rot lat="0" lon="0" rev="16200000"/>
            </a:camera>
            <a:lightRig rig="threePt" dir="t"/>
          </a:scene3d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263611" y="238125"/>
            <a:ext cx="6448684" cy="644525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4800" b="1" dirty="0" smtClean="0">
                <a:latin typeface="+mj-lt"/>
              </a:rPr>
              <a:t>Stratēģiskie mērķi, rīcības</a:t>
            </a:r>
          </a:p>
          <a:p>
            <a:endParaRPr lang="lv-LV" dirty="0"/>
          </a:p>
          <a:p>
            <a:endParaRPr lang="lv-LV" dirty="0" smtClean="0"/>
          </a:p>
          <a:p>
            <a:pPr marL="0" indent="0">
              <a:buNone/>
            </a:pPr>
            <a:endParaRPr lang="lv-LV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743265"/>
              </p:ext>
            </p:extLst>
          </p:nvPr>
        </p:nvGraphicFramePr>
        <p:xfrm>
          <a:off x="263611" y="900327"/>
          <a:ext cx="6448684" cy="5921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9549"/>
                <a:gridCol w="3830357"/>
                <a:gridCol w="1808778"/>
              </a:tblGrid>
              <a:tr h="1180837">
                <a:tc>
                  <a:txBody>
                    <a:bodyPr/>
                    <a:lstStyle/>
                    <a:p>
                      <a:r>
                        <a:rPr lang="lv-LV" dirty="0" err="1" smtClean="0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.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err="1" smtClean="0">
                          <a:solidFill>
                            <a:schemeClr val="bg1"/>
                          </a:solidFill>
                        </a:rPr>
                        <a:t>Mēŗķis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EKFLA</a:t>
                      </a:r>
                    </a:p>
                    <a:p>
                      <a:r>
                        <a:rPr lang="lv-LV" dirty="0" smtClean="0">
                          <a:solidFill>
                            <a:schemeClr val="bg1"/>
                          </a:solidFill>
                        </a:rPr>
                        <a:t>Atbalsts</a:t>
                      </a:r>
                      <a:r>
                        <a:rPr lang="lv-LV" baseline="0" dirty="0" smtClean="0">
                          <a:solidFill>
                            <a:schemeClr val="bg1"/>
                          </a:solidFill>
                        </a:rPr>
                        <a:t> apmērs % pret kopējo atbalstu </a:t>
                      </a:r>
                      <a:endParaRPr lang="lv-LV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</a:tr>
              <a:tr h="2028617">
                <a:tc>
                  <a:txBody>
                    <a:bodyPr/>
                    <a:lstStyle/>
                    <a:p>
                      <a:r>
                        <a:rPr lang="lv-LV" dirty="0" smtClean="0"/>
                        <a:t>M1</a:t>
                      </a:r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M1. Vietējās ekonomikas stiprināšana un</a:t>
                      </a:r>
                    </a:p>
                    <a:p>
                      <a:r>
                        <a:rPr lang="lv-LV" sz="1600" b="1" dirty="0" smtClean="0"/>
                        <a:t>Attīstība:</a:t>
                      </a:r>
                    </a:p>
                    <a:p>
                      <a:r>
                        <a:rPr lang="lv-LV" sz="1600" dirty="0" smtClean="0"/>
                        <a:t>1.Rīcība. Atbalsts uzņēmējdarbības uzsākšanai,</a:t>
                      </a:r>
                      <a:r>
                        <a:rPr lang="lv-LV" sz="1600" baseline="0" dirty="0" smtClean="0"/>
                        <a:t> </a:t>
                      </a:r>
                      <a:r>
                        <a:rPr lang="lv-LV" sz="1600" dirty="0" smtClean="0"/>
                        <a:t>attīstībai, konkurētspēju celšanai. 1.1. Lauku biļete.</a:t>
                      </a:r>
                    </a:p>
                    <a:p>
                      <a:r>
                        <a:rPr lang="lv-LV" sz="1600" dirty="0" smtClean="0"/>
                        <a:t>2.Rīcība. Atbalsts konkurētspējīgu tūrisma</a:t>
                      </a:r>
                    </a:p>
                    <a:p>
                      <a:r>
                        <a:rPr lang="lv-LV" sz="1600" dirty="0" smtClean="0"/>
                        <a:t>produktu attīstībai un veidošanai.</a:t>
                      </a:r>
                      <a:endParaRPr lang="lv-LV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52</a:t>
                      </a:r>
                      <a:endParaRPr lang="lv-LV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04110">
                <a:tc>
                  <a:txBody>
                    <a:bodyPr/>
                    <a:lstStyle/>
                    <a:p>
                      <a:r>
                        <a:rPr lang="lv-LV" dirty="0" smtClean="0"/>
                        <a:t>M2</a:t>
                      </a:r>
                      <a:endParaRPr lang="lv-LV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sz="1600" b="1" dirty="0" smtClean="0"/>
                        <a:t>M2. Kvalitatīvas dzīves vides un aktivitāšu</a:t>
                      </a:r>
                    </a:p>
                    <a:p>
                      <a:r>
                        <a:rPr lang="lv-LV" sz="1600" b="1" dirty="0" smtClean="0"/>
                        <a:t>Nodrošināšana:</a:t>
                      </a:r>
                    </a:p>
                    <a:p>
                      <a:r>
                        <a:rPr lang="lv-LV" sz="1600" dirty="0" smtClean="0"/>
                        <a:t>3.Rīcība. Publiskās </a:t>
                      </a:r>
                      <a:r>
                        <a:rPr lang="lv-LV" sz="1600" dirty="0" err="1" smtClean="0"/>
                        <a:t>ārtelpas</a:t>
                      </a:r>
                      <a:r>
                        <a:rPr lang="lv-LV" sz="1600" dirty="0" smtClean="0"/>
                        <a:t>, infrastruktūras</a:t>
                      </a:r>
                    </a:p>
                    <a:p>
                      <a:r>
                        <a:rPr lang="lv-LV" sz="1600" dirty="0" smtClean="0"/>
                        <a:t>attīstība un pieejamības uzlabošana, dabas,</a:t>
                      </a:r>
                    </a:p>
                    <a:p>
                      <a:r>
                        <a:rPr lang="lv-LV" sz="1600" dirty="0" smtClean="0"/>
                        <a:t>kultūrvēsturisko objektu attīstība;</a:t>
                      </a:r>
                    </a:p>
                    <a:p>
                      <a:r>
                        <a:rPr lang="lv-LV" sz="1600" dirty="0" smtClean="0"/>
                        <a:t>4.Rīcība. Atbalsts sabiedrisko aktivitāšu</a:t>
                      </a:r>
                    </a:p>
                    <a:p>
                      <a:r>
                        <a:rPr lang="lv-LV" sz="1600" dirty="0" smtClean="0"/>
                        <a:t>dažādošanai teritorijas iedzīvotājiem, kopienu</a:t>
                      </a:r>
                      <a:r>
                        <a:rPr lang="lv-LV" sz="1600" baseline="0" dirty="0" smtClean="0"/>
                        <a:t> </a:t>
                      </a:r>
                      <a:r>
                        <a:rPr lang="lv-LV" sz="1600" dirty="0" smtClean="0"/>
                        <a:t>iniciatīvas. 4.1. Jauniešu iniciatīvas projekti.</a:t>
                      </a:r>
                      <a:endParaRPr lang="lv-LV" sz="16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48</a:t>
                      </a:r>
                      <a:endParaRPr lang="lv-LV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Freeform 34"/>
          <p:cNvSpPr/>
          <p:nvPr/>
        </p:nvSpPr>
        <p:spPr>
          <a:xfrm>
            <a:off x="9785912" y="5198842"/>
            <a:ext cx="2472309" cy="2743200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9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740" y="365125"/>
            <a:ext cx="11556460" cy="1325563"/>
          </a:xfrm>
          <a:gradFill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lv-LV" b="1" dirty="0" smtClean="0"/>
              <a:t>Finansējuma </a:t>
            </a:r>
            <a:r>
              <a:rPr lang="lv-LV" b="1" dirty="0"/>
              <a:t>sadales </a:t>
            </a:r>
            <a:r>
              <a:rPr lang="lv-LV" b="1" dirty="0" smtClean="0"/>
              <a:t>plāns 2023-2027</a:t>
            </a:r>
            <a:endParaRPr lang="lv-LV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53693"/>
              </p:ext>
            </p:extLst>
          </p:nvPr>
        </p:nvGraphicFramePr>
        <p:xfrm>
          <a:off x="1052332" y="1876425"/>
          <a:ext cx="10087335" cy="376618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832606"/>
                <a:gridCol w="3178926"/>
                <a:gridCol w="3050903"/>
                <a:gridCol w="3024900"/>
              </a:tblGrid>
              <a:tr h="1017603"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err="1" smtClean="0">
                          <a:solidFill>
                            <a:schemeClr val="bg1"/>
                          </a:solidFill>
                        </a:rPr>
                        <a:t>Nr.p.k</a:t>
                      </a:r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.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Mērķis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Atbalsta apmērs (% pret kopējo atbalstu Stratēģiskā plāna intervencē)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lv-LV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Atbalsta apmērs (</a:t>
                      </a:r>
                      <a:r>
                        <a:rPr lang="lv-LV" b="1" dirty="0" err="1" smtClean="0">
                          <a:solidFill>
                            <a:schemeClr val="bg1"/>
                          </a:solidFill>
                        </a:rPr>
                        <a:t>euro</a:t>
                      </a:r>
                      <a:r>
                        <a:rPr lang="lv-LV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lv-LV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6A8C86"/>
                    </a:solidFill>
                  </a:tcPr>
                </a:tc>
              </a:tr>
              <a:tr h="815135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1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M1. Vietējās ekonomikas stiprināšana un attīstība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52%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 smtClean="0"/>
                        <a:t>605 797,52</a:t>
                      </a:r>
                    </a:p>
                    <a:p>
                      <a:pPr algn="ctr"/>
                      <a:endParaRPr lang="lv-LV" b="1" dirty="0"/>
                    </a:p>
                  </a:txBody>
                  <a:tcPr/>
                </a:tc>
              </a:tr>
              <a:tr h="712322"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2</a:t>
                      </a:r>
                    </a:p>
                    <a:p>
                      <a:pPr algn="ctr"/>
                      <a:endParaRPr lang="lv-LV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M2. Kvalitatīvas dzīves vides un aktivitāšu nodrošināšana.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48%</a:t>
                      </a:r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 smtClean="0"/>
                        <a:t>559 197,72 </a:t>
                      </a:r>
                      <a:endParaRPr lang="lv-LV" b="1" dirty="0"/>
                    </a:p>
                  </a:txBody>
                  <a:tcPr/>
                </a:tc>
              </a:tr>
              <a:tr h="1221124">
                <a:tc>
                  <a:txBody>
                    <a:bodyPr/>
                    <a:lstStyle/>
                    <a:p>
                      <a:pPr algn="ctr"/>
                      <a:endParaRPr lang="lv-LV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Kopā</a:t>
                      </a:r>
                      <a:endParaRPr lang="lv-LV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100%</a:t>
                      </a:r>
                      <a:endParaRPr lang="lv-LV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b="1" dirty="0" smtClean="0"/>
                        <a:t> 1 164 995,24*</a:t>
                      </a:r>
                    </a:p>
                    <a:p>
                      <a:pPr algn="ctr"/>
                      <a:r>
                        <a:rPr lang="lv-LV" b="1" dirty="0" smtClean="0"/>
                        <a:t>* </a:t>
                      </a:r>
                      <a:r>
                        <a:rPr lang="lv-LV" sz="1400" b="1" dirty="0" smtClean="0"/>
                        <a:t>t.sk 61 511,75 </a:t>
                      </a:r>
                      <a:r>
                        <a:rPr lang="lv-LV" sz="1400" b="1" dirty="0" err="1" smtClean="0"/>
                        <a:t>euro</a:t>
                      </a:r>
                      <a:r>
                        <a:rPr lang="lv-LV" sz="1400" b="1" dirty="0" smtClean="0"/>
                        <a:t> (11%) </a:t>
                      </a:r>
                      <a:r>
                        <a:rPr lang="lv-LV" sz="1400" b="1" dirty="0" err="1" smtClean="0"/>
                        <a:t>starpteritoriālo</a:t>
                      </a:r>
                      <a:r>
                        <a:rPr lang="lv-LV" sz="1400" b="1" dirty="0" smtClean="0"/>
                        <a:t> un starpvalstu sadarbības  projektu īstenošanai</a:t>
                      </a:r>
                      <a:endParaRPr lang="lv-LV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Freeform 34"/>
          <p:cNvSpPr/>
          <p:nvPr/>
        </p:nvSpPr>
        <p:spPr>
          <a:xfrm>
            <a:off x="0" y="0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634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37" y="193955"/>
            <a:ext cx="11439726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1</a:t>
            </a:r>
            <a:r>
              <a:rPr lang="lv-LV" b="1" dirty="0" smtClean="0"/>
              <a:t>. </a:t>
            </a:r>
            <a:r>
              <a:rPr lang="lv-LV" b="1" dirty="0"/>
              <a:t>kārtas </a:t>
            </a:r>
            <a:r>
              <a:rPr lang="lv-LV" b="1" dirty="0" smtClean="0"/>
              <a:t>(09.08.2024.-09.09.2024.)rezultāti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9518"/>
            <a:ext cx="10515600" cy="4657445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r>
              <a:rPr lang="lv-LV" dirty="0" smtClean="0"/>
              <a:t>Rīcībā </a:t>
            </a:r>
            <a:r>
              <a:rPr lang="lv-LV" dirty="0"/>
              <a:t>R1 </a:t>
            </a:r>
            <a:r>
              <a:rPr lang="lv-LV" dirty="0" smtClean="0"/>
              <a:t>un rīcībā R2 kopējais </a:t>
            </a:r>
            <a:r>
              <a:rPr lang="lv-LV" dirty="0"/>
              <a:t>plānotais publiskais finansējums </a:t>
            </a:r>
            <a:r>
              <a:rPr lang="lv-LV" dirty="0" smtClean="0"/>
              <a:t>1.kārtā </a:t>
            </a:r>
            <a:r>
              <a:rPr lang="lv-LV" dirty="0"/>
              <a:t>bija 300 000,00 </a:t>
            </a:r>
            <a:r>
              <a:rPr lang="lv-LV" dirty="0" err="1" smtClean="0"/>
              <a:t>euro</a:t>
            </a:r>
            <a:r>
              <a:rPr lang="lv-LV" dirty="0" smtClean="0"/>
              <a:t>;</a:t>
            </a:r>
          </a:p>
          <a:p>
            <a:r>
              <a:rPr lang="lv-LV" dirty="0" smtClean="0"/>
              <a:t>Tika saņemti 3 projektu iesniegumi  R1;</a:t>
            </a:r>
          </a:p>
          <a:p>
            <a:r>
              <a:rPr lang="lv-LV" dirty="0" smtClean="0"/>
              <a:t>Vērtēšanas </a:t>
            </a:r>
            <a:r>
              <a:rPr lang="lv-LV" dirty="0"/>
              <a:t>komisija ir izvērtējusi rīcībā R1 saņemtos 3 projekta iesniegumus par pieprasīto publisko finansējumu 89 970,50 </a:t>
            </a:r>
            <a:r>
              <a:rPr lang="lv-LV" dirty="0" err="1"/>
              <a:t>euro</a:t>
            </a:r>
            <a:r>
              <a:rPr lang="lv-LV" dirty="0"/>
              <a:t> </a:t>
            </a:r>
            <a:r>
              <a:rPr lang="lv-LV" dirty="0" smtClean="0"/>
              <a:t>apmērā; </a:t>
            </a:r>
          </a:p>
          <a:p>
            <a:r>
              <a:rPr lang="lv-LV" dirty="0" smtClean="0"/>
              <a:t>Visi </a:t>
            </a:r>
            <a:r>
              <a:rPr lang="lv-LV" dirty="0"/>
              <a:t>iesniegtie projektu iesniegumi ir atzīti kā atbilstoši stratēģijai un novērtēti ar atbalstīšanai nepieciešamo punktu skaitu.</a:t>
            </a:r>
            <a:endParaRPr lang="lv-LV" dirty="0" smtClean="0"/>
          </a:p>
          <a:p>
            <a:pPr marL="0" indent="0">
              <a:buNone/>
            </a:pPr>
            <a:endParaRPr lang="lv-LV" b="1" dirty="0" smtClean="0"/>
          </a:p>
        </p:txBody>
      </p:sp>
      <p:sp>
        <p:nvSpPr>
          <p:cNvPr id="6" name="Freeform 34"/>
          <p:cNvSpPr/>
          <p:nvPr/>
        </p:nvSpPr>
        <p:spPr>
          <a:xfrm>
            <a:off x="-144208" y="427209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622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137" y="193955"/>
            <a:ext cx="11439726" cy="1325563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lv-LV" b="1" dirty="0"/>
              <a:t>2</a:t>
            </a:r>
            <a:r>
              <a:rPr lang="lv-LV" b="1" dirty="0" smtClean="0"/>
              <a:t>. </a:t>
            </a:r>
            <a:r>
              <a:rPr lang="lv-LV" b="1" dirty="0"/>
              <a:t>kārtas </a:t>
            </a:r>
            <a:r>
              <a:rPr lang="lv-LV" b="1" dirty="0" smtClean="0"/>
              <a:t>(07.02.2025.-07.03.2025.) finansējums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9518"/>
            <a:ext cx="10515600" cy="4657445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 smtClean="0"/>
              <a:t>M1</a:t>
            </a:r>
            <a:r>
              <a:rPr lang="lv-LV" dirty="0"/>
              <a:t>./ 1.Rīcība. Atbalsts uzņēmējdarbības </a:t>
            </a:r>
            <a:r>
              <a:rPr lang="lv-LV" dirty="0" smtClean="0"/>
              <a:t>uzsākšanai, </a:t>
            </a:r>
            <a:r>
              <a:rPr lang="lv-LV" dirty="0"/>
              <a:t>attīstībai, konkurētspējas </a:t>
            </a:r>
            <a:r>
              <a:rPr lang="lv-LV" dirty="0" smtClean="0"/>
              <a:t>celšanai - </a:t>
            </a:r>
            <a:r>
              <a:rPr lang="lv-LV" dirty="0"/>
              <a:t>200 </a:t>
            </a:r>
            <a:r>
              <a:rPr lang="lv-LV" dirty="0" smtClean="0"/>
              <a:t>000,00 </a:t>
            </a:r>
            <a:r>
              <a:rPr lang="lv-LV" dirty="0" err="1" smtClean="0"/>
              <a:t>euro</a:t>
            </a:r>
            <a:r>
              <a:rPr lang="lv-LV" dirty="0" smtClean="0"/>
              <a:t>. 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M1./ 2.Rīcība. Atbalsts  konkurētspējīgu tūrisma produktu attīstībai un </a:t>
            </a:r>
            <a:r>
              <a:rPr lang="lv-LV" dirty="0" smtClean="0"/>
              <a:t>veidošanai - </a:t>
            </a:r>
            <a:r>
              <a:rPr lang="lv-LV" dirty="0"/>
              <a:t>100 </a:t>
            </a:r>
            <a:r>
              <a:rPr lang="lv-LV" dirty="0" smtClean="0"/>
              <a:t>000,00 </a:t>
            </a:r>
            <a:r>
              <a:rPr lang="lv-LV" dirty="0" err="1" smtClean="0"/>
              <a:t>euro</a:t>
            </a:r>
            <a:r>
              <a:rPr lang="lv-LV" dirty="0" smtClean="0"/>
              <a:t>. </a:t>
            </a:r>
          </a:p>
          <a:p>
            <a:pPr marL="0" indent="0">
              <a:buNone/>
            </a:pPr>
            <a:endParaRPr lang="lv-LV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67123"/>
            <a:ext cx="3524250" cy="23512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Freeform 34"/>
          <p:cNvSpPr/>
          <p:nvPr/>
        </p:nvSpPr>
        <p:spPr>
          <a:xfrm>
            <a:off x="10371392" y="1391107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3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DC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374" y="201707"/>
            <a:ext cx="11614826" cy="1488982"/>
          </a:xfrm>
          <a:gradFill flip="none" rotWithShape="1">
            <a:gsLst>
              <a:gs pos="15022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Autofit/>
          </a:bodyPr>
          <a:lstStyle/>
          <a:p>
            <a:pPr algn="ctr"/>
            <a:r>
              <a:rPr lang="lv-LV" sz="3600" b="1" dirty="0"/>
              <a:t>M1. Vietējās ekonomikas stiprināšana un </a:t>
            </a:r>
            <a:r>
              <a:rPr lang="lv-LV" sz="3600" b="1" dirty="0" smtClean="0"/>
              <a:t>attīstība </a:t>
            </a:r>
            <a:r>
              <a:rPr lang="lv-LV" sz="3600" b="1" dirty="0"/>
              <a:t>– </a:t>
            </a:r>
            <a:r>
              <a:rPr lang="lv-LV" sz="3600" b="1" dirty="0" err="1"/>
              <a:t>m</a:t>
            </a:r>
            <a:r>
              <a:rPr lang="lv-LV" sz="3600" b="1" dirty="0" err="1" smtClean="0"/>
              <a:t>ax</a:t>
            </a:r>
            <a:r>
              <a:rPr lang="lv-LV" sz="3600" b="1" dirty="0" smtClean="0"/>
              <a:t> attiecināmo izmaksu summa 1 projektam un intensitāte %</a:t>
            </a:r>
            <a:endParaRPr lang="lv-LV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437" y="1825624"/>
            <a:ext cx="4066613" cy="4651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b="1" dirty="0"/>
              <a:t>M1./ 1.Rīcība. </a:t>
            </a:r>
            <a:r>
              <a:rPr lang="lv-LV" b="1" dirty="0" smtClean="0"/>
              <a:t>Atbalsts uzņēmējdarbības uzsākšanai, attīstībai, konkurētspējas celšanai</a:t>
            </a:r>
          </a:p>
          <a:p>
            <a:pPr marL="0" indent="0">
              <a:buNone/>
            </a:pPr>
            <a:r>
              <a:rPr lang="lv-LV" sz="2400" b="1" dirty="0" smtClean="0"/>
              <a:t>Maksimālā attiecināmo </a:t>
            </a:r>
            <a:r>
              <a:rPr lang="lv-LV" sz="2400" b="1" dirty="0"/>
              <a:t>izmaksu summa (</a:t>
            </a:r>
            <a:r>
              <a:rPr lang="lv-LV" sz="2400" b="1" dirty="0" err="1"/>
              <a:t>euro</a:t>
            </a:r>
            <a:r>
              <a:rPr lang="lv-LV" sz="2400" b="1" dirty="0"/>
              <a:t>) vienam projektam</a:t>
            </a:r>
            <a:r>
              <a:rPr lang="lv-LV" sz="2400" b="1" dirty="0" smtClean="0"/>
              <a:t>:</a:t>
            </a:r>
            <a:endParaRPr lang="lv-LV" sz="2400" b="1" dirty="0"/>
          </a:p>
          <a:p>
            <a:r>
              <a:rPr lang="lv-LV" sz="2400" dirty="0" smtClean="0"/>
              <a:t>Līdz </a:t>
            </a:r>
            <a:r>
              <a:rPr lang="lv-LV" sz="2400" dirty="0"/>
              <a:t>100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būvniecībai;</a:t>
            </a:r>
            <a:endParaRPr lang="lv-LV" sz="2400" dirty="0"/>
          </a:p>
          <a:p>
            <a:r>
              <a:rPr lang="lv-LV" sz="2400" dirty="0" smtClean="0"/>
              <a:t>Līdz </a:t>
            </a:r>
            <a:r>
              <a:rPr lang="lv-LV" sz="2400" dirty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iekārtām;</a:t>
            </a:r>
            <a:endParaRPr lang="lv-LV" sz="2400" dirty="0"/>
          </a:p>
          <a:p>
            <a:r>
              <a:rPr lang="lv-LV" sz="2400" dirty="0"/>
              <a:t>Līdz 15 </a:t>
            </a:r>
            <a:r>
              <a:rPr lang="lv-LV" sz="2400" dirty="0" smtClean="0"/>
              <a:t>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/>
              <a:t>“</a:t>
            </a:r>
            <a:r>
              <a:rPr lang="lv-LV" sz="2400" dirty="0" smtClean="0"/>
              <a:t>Lauku biļete</a:t>
            </a:r>
            <a:r>
              <a:rPr lang="lv-LV" sz="2400" dirty="0"/>
              <a:t>” </a:t>
            </a:r>
            <a:r>
              <a:rPr lang="lv-LV" sz="2400" dirty="0" smtClean="0"/>
              <a:t>projektiem;</a:t>
            </a:r>
            <a:endParaRPr lang="lv-LV" sz="2400" dirty="0"/>
          </a:p>
          <a:p>
            <a:r>
              <a:rPr lang="lv-LV" sz="2400" dirty="0"/>
              <a:t>Līdz 8 000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mācībām darbinieku produktivitātes kāpināšanai;</a:t>
            </a:r>
          </a:p>
          <a:p>
            <a:r>
              <a:rPr lang="lv-LV" sz="2400" dirty="0" smtClean="0"/>
              <a:t>50 000 </a:t>
            </a:r>
            <a:r>
              <a:rPr lang="lv-LV" sz="2400" dirty="0" err="1" smtClean="0"/>
              <a:t>euro</a:t>
            </a:r>
            <a:r>
              <a:rPr lang="lv-LV" sz="2400" dirty="0" smtClean="0"/>
              <a:t> </a:t>
            </a:r>
            <a:r>
              <a:rPr lang="lv-LV" sz="2400" dirty="0" err="1" smtClean="0"/>
              <a:t>starpteritoriālās</a:t>
            </a:r>
            <a:r>
              <a:rPr lang="lv-LV" sz="2400" dirty="0" smtClean="0"/>
              <a:t> vai starpvalstu sadarbības projekti.</a:t>
            </a:r>
          </a:p>
          <a:p>
            <a:pPr marL="0" indent="0">
              <a:buNone/>
            </a:pPr>
            <a:endParaRPr lang="lv-LV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7386" y="1524000"/>
            <a:ext cx="6524064" cy="508242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2600" b="1" dirty="0"/>
              <a:t>Maksimālā </a:t>
            </a:r>
            <a:r>
              <a:rPr lang="lv-LV" sz="2600" b="1" dirty="0" smtClean="0"/>
              <a:t>atbalsta intensitāte (%):</a:t>
            </a:r>
            <a:endParaRPr lang="lv-LV" sz="2600" b="1" dirty="0"/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1) 40</a:t>
            </a:r>
            <a:r>
              <a:rPr lang="lv-LV" sz="2200" b="1" dirty="0">
                <a:solidFill>
                  <a:srgbClr val="FF0000"/>
                </a:solidFill>
              </a:rPr>
              <a:t>% – pamata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;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FF0000"/>
                </a:solidFill>
              </a:rPr>
              <a:t>2) 65</a:t>
            </a:r>
            <a:r>
              <a:rPr lang="lv-LV" sz="2200" b="1" dirty="0">
                <a:solidFill>
                  <a:srgbClr val="FF0000"/>
                </a:solidFill>
              </a:rPr>
              <a:t>% maksimāla </a:t>
            </a:r>
            <a:r>
              <a:rPr lang="lv-LV" sz="2200" b="1" dirty="0" smtClean="0">
                <a:solidFill>
                  <a:srgbClr val="FF0000"/>
                </a:solidFill>
              </a:rPr>
              <a:t>atbalsta intensitāte</a:t>
            </a:r>
            <a:r>
              <a:rPr lang="lv-LV" sz="2200" b="1" dirty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5% inovācijas </a:t>
            </a:r>
            <a:r>
              <a:rPr lang="lv-LV" sz="2200" dirty="0" smtClean="0"/>
              <a:t>ieviešana,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15% attīstīta </a:t>
            </a:r>
            <a:r>
              <a:rPr lang="lv-LV" sz="2200" dirty="0" smtClean="0"/>
              <a:t>ražošana,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15 % </a:t>
            </a:r>
            <a:r>
              <a:rPr lang="lv-LV" sz="2200" dirty="0" smtClean="0"/>
              <a:t>energoefektivitāti veicinoši projekti,</a:t>
            </a:r>
            <a:endParaRPr lang="lv-LV" sz="2200" dirty="0"/>
          </a:p>
          <a:p>
            <a:pPr marL="0" indent="0">
              <a:buNone/>
            </a:pPr>
            <a:r>
              <a:rPr lang="lv-LV" sz="2200" dirty="0" smtClean="0"/>
              <a:t>         +</a:t>
            </a:r>
            <a:r>
              <a:rPr lang="lv-LV" sz="2200" dirty="0"/>
              <a:t>5% projekta investīcijas </a:t>
            </a:r>
            <a:r>
              <a:rPr lang="lv-LV" sz="2200" dirty="0" smtClean="0"/>
              <a:t>tiek ieviestas </a:t>
            </a:r>
            <a:r>
              <a:rPr lang="lv-LV" sz="2200" dirty="0"/>
              <a:t>Ukru, </a:t>
            </a:r>
            <a:r>
              <a:rPr lang="lv-LV" sz="2200" dirty="0" smtClean="0"/>
              <a:t>Īles, Zebrenes,    Lielauces</a:t>
            </a:r>
            <a:r>
              <a:rPr lang="lv-LV" sz="2200" dirty="0"/>
              <a:t>, Bukaišu, Naudītes, Vecauces, Dobeles un </a:t>
            </a:r>
            <a:r>
              <a:rPr lang="lv-LV" sz="2200" dirty="0" smtClean="0"/>
              <a:t>Vītiņu pagastos. </a:t>
            </a:r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+25</a:t>
            </a:r>
            <a:r>
              <a:rPr lang="lv-LV" sz="2200" dirty="0"/>
              <a:t>% projekta </a:t>
            </a:r>
            <a:r>
              <a:rPr lang="lv-LV" sz="2200" dirty="0" smtClean="0"/>
              <a:t>investīcijas izglītības</a:t>
            </a:r>
            <a:r>
              <a:rPr lang="lv-LV" sz="2200" dirty="0"/>
              <a:t>, sociālās </a:t>
            </a:r>
            <a:r>
              <a:rPr lang="lv-LV" sz="2200" dirty="0" smtClean="0"/>
              <a:t>un veselības jomā</a:t>
            </a:r>
            <a:r>
              <a:rPr lang="lv-LV" sz="2200" dirty="0"/>
              <a:t>, </a:t>
            </a:r>
            <a:r>
              <a:rPr lang="lv-LV" sz="2200" dirty="0" smtClean="0"/>
              <a:t>kā arī sociālās uzņēmējdarbības projektiem </a:t>
            </a:r>
            <a:r>
              <a:rPr lang="lv-LV" sz="2200" dirty="0"/>
              <a:t>šajās </a:t>
            </a:r>
            <a:r>
              <a:rPr lang="lv-LV" sz="2200" dirty="0" smtClean="0"/>
              <a:t>jomās</a:t>
            </a:r>
            <a:r>
              <a:rPr lang="lv-LV" sz="2200" dirty="0"/>
              <a:t>;</a:t>
            </a:r>
            <a:endParaRPr lang="lv-LV" sz="2200" dirty="0" smtClean="0"/>
          </a:p>
          <a:p>
            <a:pPr marL="0" indent="0">
              <a:buNone/>
            </a:pPr>
            <a:r>
              <a:rPr lang="lv-LV" sz="2200" dirty="0"/>
              <a:t> </a:t>
            </a:r>
            <a:r>
              <a:rPr lang="lv-LV" sz="2200" dirty="0" smtClean="0"/>
              <a:t>        +5</a:t>
            </a:r>
            <a:r>
              <a:rPr lang="lv-LV" sz="2200" dirty="0"/>
              <a:t>% aprites </a:t>
            </a:r>
            <a:r>
              <a:rPr lang="lv-LV" sz="2200" dirty="0" smtClean="0"/>
              <a:t>ekonomikas principu ieviešana;</a:t>
            </a:r>
            <a:endParaRPr lang="lv-LV" sz="2200" dirty="0"/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3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Lauku </a:t>
            </a:r>
            <a:r>
              <a:rPr lang="lv-LV" sz="2200" b="1" dirty="0" smtClean="0">
                <a:solidFill>
                  <a:srgbClr val="FF0000"/>
                </a:solidFill>
              </a:rPr>
              <a:t>biļetes projektiem;</a:t>
            </a: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4</a:t>
            </a:r>
            <a:r>
              <a:rPr lang="lv-LV" sz="2200" b="1" dirty="0" smtClean="0">
                <a:solidFill>
                  <a:srgbClr val="FF0000"/>
                </a:solidFill>
              </a:rPr>
              <a:t>) 65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smtClean="0">
                <a:solidFill>
                  <a:srgbClr val="FF0000"/>
                </a:solidFill>
              </a:rPr>
              <a:t>darbinieku produktivitātes kāpināšanas projekti;</a:t>
            </a:r>
            <a:endParaRPr lang="lv-LV" sz="2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lv-LV" sz="2200" b="1" dirty="0">
                <a:solidFill>
                  <a:srgbClr val="FF0000"/>
                </a:solidFill>
              </a:rPr>
              <a:t>5</a:t>
            </a:r>
            <a:r>
              <a:rPr lang="lv-LV" sz="2200" b="1" dirty="0" smtClean="0">
                <a:solidFill>
                  <a:srgbClr val="FF0000"/>
                </a:solidFill>
              </a:rPr>
              <a:t>) 100</a:t>
            </a:r>
            <a:r>
              <a:rPr lang="lv-LV" sz="2200" b="1" dirty="0">
                <a:solidFill>
                  <a:srgbClr val="FF0000"/>
                </a:solidFill>
              </a:rPr>
              <a:t>% </a:t>
            </a:r>
            <a:r>
              <a:rPr lang="lv-LV" sz="2200" b="1" dirty="0" err="1">
                <a:solidFill>
                  <a:srgbClr val="FF0000"/>
                </a:solidFill>
              </a:rPr>
              <a:t>starpteritoriāliem</a:t>
            </a:r>
            <a:r>
              <a:rPr lang="lv-LV" sz="2200" b="1" dirty="0">
                <a:solidFill>
                  <a:srgbClr val="FF0000"/>
                </a:solidFill>
              </a:rPr>
              <a:t> </a:t>
            </a:r>
            <a:r>
              <a:rPr lang="lv-LV" sz="2200" b="1" dirty="0" smtClean="0">
                <a:solidFill>
                  <a:srgbClr val="FF0000"/>
                </a:solidFill>
              </a:rPr>
              <a:t>vai starptautiskiem sadarbības projektiem.</a:t>
            </a:r>
            <a:endParaRPr lang="lv-LV" sz="2200" b="1" dirty="0">
              <a:solidFill>
                <a:srgbClr val="FF0000"/>
              </a:solidFill>
            </a:endParaRPr>
          </a:p>
        </p:txBody>
      </p:sp>
      <p:sp>
        <p:nvSpPr>
          <p:cNvPr id="5" name="Freeform 34"/>
          <p:cNvSpPr/>
          <p:nvPr/>
        </p:nvSpPr>
        <p:spPr>
          <a:xfrm>
            <a:off x="10761917" y="1199535"/>
            <a:ext cx="1964816" cy="2184618"/>
          </a:xfrm>
          <a:custGeom>
            <a:avLst/>
            <a:gdLst/>
            <a:ahLst/>
            <a:cxnLst/>
            <a:rect l="l" t="t" r="r" b="b"/>
            <a:pathLst>
              <a:path w="3708464" h="4114800">
                <a:moveTo>
                  <a:pt x="0" y="0"/>
                </a:moveTo>
                <a:lnTo>
                  <a:pt x="3708464" y="0"/>
                </a:lnTo>
                <a:lnTo>
                  <a:pt x="37084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942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2490</TotalTime>
  <Words>1158</Words>
  <Application>Microsoft Office PowerPoint</Application>
  <PresentationFormat>Widescreen</PresentationFormat>
  <Paragraphs>186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Biedrība  «Dobeles rajona lauku partnerība»  </vt:lpstr>
      <vt:lpstr>PowerPoint Presentation</vt:lpstr>
      <vt:lpstr>Biedrības «Dobeles rajona lauku partnerība»</vt:lpstr>
      <vt:lpstr>Biedrības «Dobeles rajona lauku partnerība» Padome  </vt:lpstr>
      <vt:lpstr>PowerPoint Presentation</vt:lpstr>
      <vt:lpstr>Finansējuma sadales plāns 2023-2027</vt:lpstr>
      <vt:lpstr>1. kārtas (09.08.2024.-09.09.2024.)rezultāti</vt:lpstr>
      <vt:lpstr>2. kārtas (07.02.2025.-07.03.2025.) finansējums</vt:lpstr>
      <vt:lpstr>M1. Vietējās ekonomikas stiprināšana un attīstība – max attiecināmo izmaksu summa 1 projektam un intensitāte %</vt:lpstr>
      <vt:lpstr>M1. Vietējās ekonomikas stiprināšana un attīstība – max attiecināmo izmaksu summa 1 projektam un intensitāte %</vt:lpstr>
      <vt:lpstr>Rīcība Nr.1 Atbalsts uzņēmējdarbības uzsākšanai attīstībai, konkurētspēju celšanai</vt:lpstr>
      <vt:lpstr>2.Rīcība. Atbalsts konkurētspējīgu tūrisma produktu attīstībai un veidošanai </vt:lpstr>
      <vt:lpstr>Projektu vērtēšana un lēmuma pieņemšana</vt:lpstr>
      <vt:lpstr>Svarīgi!</vt:lpstr>
      <vt:lpstr>Normatīvie akti </vt:lpstr>
      <vt:lpstr>Biedrības kontaktinformācija 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137</cp:revision>
  <dcterms:created xsi:type="dcterms:W3CDTF">2024-05-07T09:49:04Z</dcterms:created>
  <dcterms:modified xsi:type="dcterms:W3CDTF">2025-01-21T11:29:28Z</dcterms:modified>
</cp:coreProperties>
</file>