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webp" ContentType="image/webp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546" r:id="rId3"/>
    <p:sldId id="367" r:id="rId4"/>
    <p:sldId id="563" r:id="rId5"/>
    <p:sldId id="264" r:id="rId6"/>
    <p:sldId id="564" r:id="rId7"/>
    <p:sldId id="362" r:id="rId8"/>
    <p:sldId id="565" r:id="rId9"/>
    <p:sldId id="363" r:id="rId10"/>
    <p:sldId id="566" r:id="rId11"/>
    <p:sldId id="368" r:id="rId12"/>
    <p:sldId id="567" r:id="rId13"/>
    <p:sldId id="364" r:id="rId14"/>
    <p:sldId id="365" r:id="rId15"/>
    <p:sldId id="366" r:id="rId16"/>
    <p:sldId id="568" r:id="rId17"/>
    <p:sldId id="369" r:id="rId18"/>
    <p:sldId id="569" r:id="rId19"/>
    <p:sldId id="370" r:id="rId20"/>
    <p:sldId id="562" r:id="rId21"/>
    <p:sldId id="359" r:id="rId2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C99FF"/>
    <a:srgbClr val="CC00FF"/>
    <a:srgbClr val="FF66FF"/>
    <a:srgbClr val="CC0099"/>
    <a:srgbClr val="0059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8D5480-3EB6-4218-B2AC-0B1F1E38EE2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</dgm:pt>
    <dgm:pt modelId="{F4806067-AA54-47F7-8491-078C819549D5}">
      <dgm:prSet phldrT="[Text]"/>
      <dgm:spPr/>
      <dgm:t>
        <a:bodyPr/>
        <a:lstStyle/>
        <a:p>
          <a:r>
            <a:rPr lang="lv-LV" dirty="0"/>
            <a:t>I grupa</a:t>
          </a:r>
        </a:p>
      </dgm:t>
    </dgm:pt>
    <dgm:pt modelId="{2C0C6331-7D0E-4628-BDB5-E97E486649F6}" type="parTrans" cxnId="{5F52D61B-FF52-4BE8-B0C6-7852B7EDC519}">
      <dgm:prSet/>
      <dgm:spPr/>
      <dgm:t>
        <a:bodyPr/>
        <a:lstStyle/>
        <a:p>
          <a:endParaRPr lang="lv-LV"/>
        </a:p>
      </dgm:t>
    </dgm:pt>
    <dgm:pt modelId="{312D3293-C619-4E99-8604-052AED390AA6}" type="sibTrans" cxnId="{5F52D61B-FF52-4BE8-B0C6-7852B7EDC519}">
      <dgm:prSet/>
      <dgm:spPr/>
      <dgm:t>
        <a:bodyPr/>
        <a:lstStyle/>
        <a:p>
          <a:endParaRPr lang="lv-LV"/>
        </a:p>
      </dgm:t>
    </dgm:pt>
    <dgm:pt modelId="{9A2D38C5-8C75-41BD-9F2F-74805D36C93A}">
      <dgm:prSet phldrT="[Text]"/>
      <dgm:spPr/>
      <dgm:t>
        <a:bodyPr/>
        <a:lstStyle/>
        <a:p>
          <a:r>
            <a:rPr lang="lv-LV" dirty="0"/>
            <a:t>II grupa</a:t>
          </a:r>
        </a:p>
      </dgm:t>
    </dgm:pt>
    <dgm:pt modelId="{F6460F91-D4A4-4E4A-A3DC-ED75A995A609}" type="parTrans" cxnId="{BCC88B0C-F6E4-4E8D-BCF4-71C9978061C3}">
      <dgm:prSet/>
      <dgm:spPr/>
      <dgm:t>
        <a:bodyPr/>
        <a:lstStyle/>
        <a:p>
          <a:endParaRPr lang="lv-LV"/>
        </a:p>
      </dgm:t>
    </dgm:pt>
    <dgm:pt modelId="{4C1420FA-6A30-42EE-9589-5905DAB42373}" type="sibTrans" cxnId="{BCC88B0C-F6E4-4E8D-BCF4-71C9978061C3}">
      <dgm:prSet/>
      <dgm:spPr/>
      <dgm:t>
        <a:bodyPr/>
        <a:lstStyle/>
        <a:p>
          <a:endParaRPr lang="lv-LV"/>
        </a:p>
      </dgm:t>
    </dgm:pt>
    <dgm:pt modelId="{78381C38-8875-487C-A5E2-98898F9A8C1E}">
      <dgm:prSet phldrT="[Text]"/>
      <dgm:spPr/>
      <dgm:t>
        <a:bodyPr/>
        <a:lstStyle/>
        <a:p>
          <a:r>
            <a:rPr lang="lv-LV" dirty="0"/>
            <a:t>III grupa</a:t>
          </a:r>
        </a:p>
      </dgm:t>
    </dgm:pt>
    <dgm:pt modelId="{77A225E3-D332-4D12-ABFF-F97AF61C2E5E}" type="parTrans" cxnId="{B2F0ECBC-A4C5-4A1C-BF7E-B51A3DCF2AA1}">
      <dgm:prSet/>
      <dgm:spPr/>
      <dgm:t>
        <a:bodyPr/>
        <a:lstStyle/>
        <a:p>
          <a:endParaRPr lang="lv-LV"/>
        </a:p>
      </dgm:t>
    </dgm:pt>
    <dgm:pt modelId="{8BE5EC6D-E968-47FC-8589-593D8BBAC092}" type="sibTrans" cxnId="{B2F0ECBC-A4C5-4A1C-BF7E-B51A3DCF2AA1}">
      <dgm:prSet/>
      <dgm:spPr/>
      <dgm:t>
        <a:bodyPr/>
        <a:lstStyle/>
        <a:p>
          <a:endParaRPr lang="lv-LV"/>
        </a:p>
      </dgm:t>
    </dgm:pt>
    <dgm:pt modelId="{141AD8BE-910E-4A8E-91D5-0F9183D97788}" type="pres">
      <dgm:prSet presAssocID="{438D5480-3EB6-4218-B2AC-0B1F1E38EE21}" presName="rootnode" presStyleCnt="0">
        <dgm:presLayoutVars>
          <dgm:chMax/>
          <dgm:chPref/>
          <dgm:dir/>
          <dgm:animLvl val="lvl"/>
        </dgm:presLayoutVars>
      </dgm:prSet>
      <dgm:spPr/>
    </dgm:pt>
    <dgm:pt modelId="{D6602185-65C3-4883-8D8E-20C0A3688B71}" type="pres">
      <dgm:prSet presAssocID="{F4806067-AA54-47F7-8491-078C819549D5}" presName="composite" presStyleCnt="0"/>
      <dgm:spPr/>
    </dgm:pt>
    <dgm:pt modelId="{D43A9F67-CCD0-4F79-8984-97B1454EAAAD}" type="pres">
      <dgm:prSet presAssocID="{F4806067-AA54-47F7-8491-078C819549D5}" presName="bentUpArrow1" presStyleLbl="alignImgPlace1" presStyleIdx="0" presStyleCnt="2"/>
      <dgm:spPr/>
    </dgm:pt>
    <dgm:pt modelId="{8D6EF061-B0A1-498A-B245-6338191042BD}" type="pres">
      <dgm:prSet presAssocID="{F4806067-AA54-47F7-8491-078C819549D5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CD39DC1-38BC-4450-B83E-1AAC157DD174}" type="pres">
      <dgm:prSet presAssocID="{F4806067-AA54-47F7-8491-078C819549D5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8B94D4F9-7343-4EED-A4CA-B6A5D8936ADC}" type="pres">
      <dgm:prSet presAssocID="{312D3293-C619-4E99-8604-052AED390AA6}" presName="sibTrans" presStyleCnt="0"/>
      <dgm:spPr/>
    </dgm:pt>
    <dgm:pt modelId="{C4F263BC-0A9E-4677-839C-1DBB3EA52B51}" type="pres">
      <dgm:prSet presAssocID="{9A2D38C5-8C75-41BD-9F2F-74805D36C93A}" presName="composite" presStyleCnt="0"/>
      <dgm:spPr/>
    </dgm:pt>
    <dgm:pt modelId="{156A7844-12EE-463D-9394-96D1EE24EE2F}" type="pres">
      <dgm:prSet presAssocID="{9A2D38C5-8C75-41BD-9F2F-74805D36C93A}" presName="bentUpArrow1" presStyleLbl="alignImgPlace1" presStyleIdx="1" presStyleCnt="2"/>
      <dgm:spPr/>
    </dgm:pt>
    <dgm:pt modelId="{39A4BA1E-C810-4736-B9D6-FD786C05A30E}" type="pres">
      <dgm:prSet presAssocID="{9A2D38C5-8C75-41BD-9F2F-74805D36C93A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C79D5AD3-6028-400D-82C6-3BCE7937F08B}" type="pres">
      <dgm:prSet presAssocID="{9A2D38C5-8C75-41BD-9F2F-74805D36C93A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3A7574B3-CE8D-4D1F-9393-05A74FFAF598}" type="pres">
      <dgm:prSet presAssocID="{4C1420FA-6A30-42EE-9589-5905DAB42373}" presName="sibTrans" presStyleCnt="0"/>
      <dgm:spPr/>
    </dgm:pt>
    <dgm:pt modelId="{86FCA3A7-6017-4106-B42F-99D475810CC4}" type="pres">
      <dgm:prSet presAssocID="{78381C38-8875-487C-A5E2-98898F9A8C1E}" presName="composite" presStyleCnt="0"/>
      <dgm:spPr/>
    </dgm:pt>
    <dgm:pt modelId="{DD776377-5FCA-4952-A3EC-1964837E0E98}" type="pres">
      <dgm:prSet presAssocID="{78381C38-8875-487C-A5E2-98898F9A8C1E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B9A635BC-A3CF-464E-8563-9A8CBF490022}" type="presOf" srcId="{9A2D38C5-8C75-41BD-9F2F-74805D36C93A}" destId="{39A4BA1E-C810-4736-B9D6-FD786C05A30E}" srcOrd="0" destOrd="0" presId="urn:microsoft.com/office/officeart/2005/8/layout/StepDownProcess"/>
    <dgm:cxn modelId="{5F52D61B-FF52-4BE8-B0C6-7852B7EDC519}" srcId="{438D5480-3EB6-4218-B2AC-0B1F1E38EE21}" destId="{F4806067-AA54-47F7-8491-078C819549D5}" srcOrd="0" destOrd="0" parTransId="{2C0C6331-7D0E-4628-BDB5-E97E486649F6}" sibTransId="{312D3293-C619-4E99-8604-052AED390AA6}"/>
    <dgm:cxn modelId="{2F94EB73-CC5E-4B2D-B427-6E285A9B0852}" type="presOf" srcId="{438D5480-3EB6-4218-B2AC-0B1F1E38EE21}" destId="{141AD8BE-910E-4A8E-91D5-0F9183D97788}" srcOrd="0" destOrd="0" presId="urn:microsoft.com/office/officeart/2005/8/layout/StepDownProcess"/>
    <dgm:cxn modelId="{B2F0ECBC-A4C5-4A1C-BF7E-B51A3DCF2AA1}" srcId="{438D5480-3EB6-4218-B2AC-0B1F1E38EE21}" destId="{78381C38-8875-487C-A5E2-98898F9A8C1E}" srcOrd="2" destOrd="0" parTransId="{77A225E3-D332-4D12-ABFF-F97AF61C2E5E}" sibTransId="{8BE5EC6D-E968-47FC-8589-593D8BBAC092}"/>
    <dgm:cxn modelId="{BCC88B0C-F6E4-4E8D-BCF4-71C9978061C3}" srcId="{438D5480-3EB6-4218-B2AC-0B1F1E38EE21}" destId="{9A2D38C5-8C75-41BD-9F2F-74805D36C93A}" srcOrd="1" destOrd="0" parTransId="{F6460F91-D4A4-4E4A-A3DC-ED75A995A609}" sibTransId="{4C1420FA-6A30-42EE-9589-5905DAB42373}"/>
    <dgm:cxn modelId="{6AAF89D0-DAC5-4682-9AEC-09FBE8C707A2}" type="presOf" srcId="{F4806067-AA54-47F7-8491-078C819549D5}" destId="{8D6EF061-B0A1-498A-B245-6338191042BD}" srcOrd="0" destOrd="0" presId="urn:microsoft.com/office/officeart/2005/8/layout/StepDownProcess"/>
    <dgm:cxn modelId="{5DA3EF9B-6344-49AD-8404-7B7E02219B81}" type="presOf" srcId="{78381C38-8875-487C-A5E2-98898F9A8C1E}" destId="{DD776377-5FCA-4952-A3EC-1964837E0E98}" srcOrd="0" destOrd="0" presId="urn:microsoft.com/office/officeart/2005/8/layout/StepDownProcess"/>
    <dgm:cxn modelId="{2D13D9E2-85FB-4253-8DDB-E34FFC64EE6C}" type="presParOf" srcId="{141AD8BE-910E-4A8E-91D5-0F9183D97788}" destId="{D6602185-65C3-4883-8D8E-20C0A3688B71}" srcOrd="0" destOrd="0" presId="urn:microsoft.com/office/officeart/2005/8/layout/StepDownProcess"/>
    <dgm:cxn modelId="{5B168FB3-3841-4E68-91DB-6A3FCB4999B3}" type="presParOf" srcId="{D6602185-65C3-4883-8D8E-20C0A3688B71}" destId="{D43A9F67-CCD0-4F79-8984-97B1454EAAAD}" srcOrd="0" destOrd="0" presId="urn:microsoft.com/office/officeart/2005/8/layout/StepDownProcess"/>
    <dgm:cxn modelId="{5B1CE703-8C0F-4D29-B724-A89DB71B33AD}" type="presParOf" srcId="{D6602185-65C3-4883-8D8E-20C0A3688B71}" destId="{8D6EF061-B0A1-498A-B245-6338191042BD}" srcOrd="1" destOrd="0" presId="urn:microsoft.com/office/officeart/2005/8/layout/StepDownProcess"/>
    <dgm:cxn modelId="{5A3590C7-B756-47EB-9194-EEBAAABD9572}" type="presParOf" srcId="{D6602185-65C3-4883-8D8E-20C0A3688B71}" destId="{BCD39DC1-38BC-4450-B83E-1AAC157DD174}" srcOrd="2" destOrd="0" presId="urn:microsoft.com/office/officeart/2005/8/layout/StepDownProcess"/>
    <dgm:cxn modelId="{E1FEE8ED-95AD-4E9B-9884-BC8120C320C4}" type="presParOf" srcId="{141AD8BE-910E-4A8E-91D5-0F9183D97788}" destId="{8B94D4F9-7343-4EED-A4CA-B6A5D8936ADC}" srcOrd="1" destOrd="0" presId="urn:microsoft.com/office/officeart/2005/8/layout/StepDownProcess"/>
    <dgm:cxn modelId="{CEB936DE-385A-48EF-B48F-FA5F2BF7C0E3}" type="presParOf" srcId="{141AD8BE-910E-4A8E-91D5-0F9183D97788}" destId="{C4F263BC-0A9E-4677-839C-1DBB3EA52B51}" srcOrd="2" destOrd="0" presId="urn:microsoft.com/office/officeart/2005/8/layout/StepDownProcess"/>
    <dgm:cxn modelId="{93941C1E-7285-41A8-94B7-250FF5CDF59A}" type="presParOf" srcId="{C4F263BC-0A9E-4677-839C-1DBB3EA52B51}" destId="{156A7844-12EE-463D-9394-96D1EE24EE2F}" srcOrd="0" destOrd="0" presId="urn:microsoft.com/office/officeart/2005/8/layout/StepDownProcess"/>
    <dgm:cxn modelId="{61E32EC3-0555-4952-82F1-F7D8B934B422}" type="presParOf" srcId="{C4F263BC-0A9E-4677-839C-1DBB3EA52B51}" destId="{39A4BA1E-C810-4736-B9D6-FD786C05A30E}" srcOrd="1" destOrd="0" presId="urn:microsoft.com/office/officeart/2005/8/layout/StepDownProcess"/>
    <dgm:cxn modelId="{6F636C04-9197-419E-A9B1-CFDB55579820}" type="presParOf" srcId="{C4F263BC-0A9E-4677-839C-1DBB3EA52B51}" destId="{C79D5AD3-6028-400D-82C6-3BCE7937F08B}" srcOrd="2" destOrd="0" presId="urn:microsoft.com/office/officeart/2005/8/layout/StepDownProcess"/>
    <dgm:cxn modelId="{F1D3E434-5036-422B-AB60-67C38D558A9C}" type="presParOf" srcId="{141AD8BE-910E-4A8E-91D5-0F9183D97788}" destId="{3A7574B3-CE8D-4D1F-9393-05A74FFAF598}" srcOrd="3" destOrd="0" presId="urn:microsoft.com/office/officeart/2005/8/layout/StepDownProcess"/>
    <dgm:cxn modelId="{AC5FA942-D527-4D32-B641-140C0F8D64C1}" type="presParOf" srcId="{141AD8BE-910E-4A8E-91D5-0F9183D97788}" destId="{86FCA3A7-6017-4106-B42F-99D475810CC4}" srcOrd="4" destOrd="0" presId="urn:microsoft.com/office/officeart/2005/8/layout/StepDownProcess"/>
    <dgm:cxn modelId="{CDDC250E-72D6-4B13-A948-DEE5552CB718}" type="presParOf" srcId="{86FCA3A7-6017-4106-B42F-99D475810CC4}" destId="{DD776377-5FCA-4952-A3EC-1964837E0E98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8D5480-3EB6-4218-B2AC-0B1F1E38EE21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4806067-AA54-47F7-8491-078C819549D5}">
      <dgm:prSet phldrT="[Text]"/>
      <dgm:spPr/>
      <dgm:t>
        <a:bodyPr/>
        <a:lstStyle/>
        <a:p>
          <a:r>
            <a:rPr lang="lv-LV" dirty="0"/>
            <a:t>MIN</a:t>
          </a:r>
        </a:p>
      </dgm:t>
    </dgm:pt>
    <dgm:pt modelId="{2C0C6331-7D0E-4628-BDB5-E97E486649F6}" type="parTrans" cxnId="{5F52D61B-FF52-4BE8-B0C6-7852B7EDC519}">
      <dgm:prSet/>
      <dgm:spPr/>
      <dgm:t>
        <a:bodyPr/>
        <a:lstStyle/>
        <a:p>
          <a:endParaRPr lang="lv-LV"/>
        </a:p>
      </dgm:t>
    </dgm:pt>
    <dgm:pt modelId="{312D3293-C619-4E99-8604-052AED390AA6}" type="sibTrans" cxnId="{5F52D61B-FF52-4BE8-B0C6-7852B7EDC519}">
      <dgm:prSet/>
      <dgm:spPr/>
      <dgm:t>
        <a:bodyPr/>
        <a:lstStyle/>
        <a:p>
          <a:endParaRPr lang="lv-LV"/>
        </a:p>
      </dgm:t>
    </dgm:pt>
    <dgm:pt modelId="{9A2D38C5-8C75-41BD-9F2F-74805D36C93A}">
      <dgm:prSet phldrT="[Text]"/>
      <dgm:spPr/>
      <dgm:t>
        <a:bodyPr/>
        <a:lstStyle/>
        <a:p>
          <a:r>
            <a:rPr lang="lv-LV" dirty="0"/>
            <a:t>PN izpilde (saskaņojumi + detalizācija)</a:t>
          </a:r>
        </a:p>
      </dgm:t>
    </dgm:pt>
    <dgm:pt modelId="{F6460F91-D4A4-4E4A-A3DC-ED75A995A609}" type="parTrans" cxnId="{BCC88B0C-F6E4-4E8D-BCF4-71C9978061C3}">
      <dgm:prSet/>
      <dgm:spPr/>
      <dgm:t>
        <a:bodyPr/>
        <a:lstStyle/>
        <a:p>
          <a:endParaRPr lang="lv-LV"/>
        </a:p>
      </dgm:t>
    </dgm:pt>
    <dgm:pt modelId="{4C1420FA-6A30-42EE-9589-5905DAB42373}" type="sibTrans" cxnId="{BCC88B0C-F6E4-4E8D-BCF4-71C9978061C3}">
      <dgm:prSet/>
      <dgm:spPr/>
      <dgm:t>
        <a:bodyPr/>
        <a:lstStyle/>
        <a:p>
          <a:endParaRPr lang="lv-LV"/>
        </a:p>
      </dgm:t>
    </dgm:pt>
    <dgm:pt modelId="{78381C38-8875-487C-A5E2-98898F9A8C1E}">
      <dgm:prSet phldrT="[Text]"/>
      <dgm:spPr/>
      <dgm:t>
        <a:bodyPr/>
        <a:lstStyle/>
        <a:p>
          <a:r>
            <a:rPr lang="lv-LV" dirty="0"/>
            <a:t>BUN izpilde (būvdarbu veicējs + octa)</a:t>
          </a:r>
        </a:p>
      </dgm:t>
    </dgm:pt>
    <dgm:pt modelId="{77A225E3-D332-4D12-ABFF-F97AF61C2E5E}" type="parTrans" cxnId="{B2F0ECBC-A4C5-4A1C-BF7E-B51A3DCF2AA1}">
      <dgm:prSet/>
      <dgm:spPr/>
      <dgm:t>
        <a:bodyPr/>
        <a:lstStyle/>
        <a:p>
          <a:endParaRPr lang="lv-LV"/>
        </a:p>
      </dgm:t>
    </dgm:pt>
    <dgm:pt modelId="{8BE5EC6D-E968-47FC-8589-593D8BBAC092}" type="sibTrans" cxnId="{B2F0ECBC-A4C5-4A1C-BF7E-B51A3DCF2AA1}">
      <dgm:prSet/>
      <dgm:spPr/>
      <dgm:t>
        <a:bodyPr/>
        <a:lstStyle/>
        <a:p>
          <a:endParaRPr lang="lv-LV"/>
        </a:p>
      </dgm:t>
    </dgm:pt>
    <dgm:pt modelId="{D90A7F1F-ACC0-4692-8B71-9EF5E8DEEC28}" type="pres">
      <dgm:prSet presAssocID="{438D5480-3EB6-4218-B2AC-0B1F1E38EE21}" presName="Name0" presStyleCnt="0">
        <dgm:presLayoutVars>
          <dgm:dir/>
          <dgm:animLvl val="lvl"/>
          <dgm:resizeHandles val="exact"/>
        </dgm:presLayoutVars>
      </dgm:prSet>
      <dgm:spPr/>
    </dgm:pt>
    <dgm:pt modelId="{BA858C96-3D2E-448F-A5B1-3FD7503AE3BD}" type="pres">
      <dgm:prSet presAssocID="{F4806067-AA54-47F7-8491-078C819549D5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19D3B82D-7350-4CF0-AA9C-8BEDC43AA8D3}" type="pres">
      <dgm:prSet presAssocID="{312D3293-C619-4E99-8604-052AED390AA6}" presName="parTxOnlySpace" presStyleCnt="0"/>
      <dgm:spPr/>
    </dgm:pt>
    <dgm:pt modelId="{64AD94EC-FED6-4700-8D82-90BBC281892A}" type="pres">
      <dgm:prSet presAssocID="{9A2D38C5-8C75-41BD-9F2F-74805D36C93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5B96DBBC-ADFF-468C-8085-29E2278DEB07}" type="pres">
      <dgm:prSet presAssocID="{4C1420FA-6A30-42EE-9589-5905DAB42373}" presName="parTxOnlySpace" presStyleCnt="0"/>
      <dgm:spPr/>
    </dgm:pt>
    <dgm:pt modelId="{D182EE59-F43E-45B9-877A-8539ED522441}" type="pres">
      <dgm:prSet presAssocID="{78381C38-8875-487C-A5E2-98898F9A8C1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5F52D61B-FF52-4BE8-B0C6-7852B7EDC519}" srcId="{438D5480-3EB6-4218-B2AC-0B1F1E38EE21}" destId="{F4806067-AA54-47F7-8491-078C819549D5}" srcOrd="0" destOrd="0" parTransId="{2C0C6331-7D0E-4628-BDB5-E97E486649F6}" sibTransId="{312D3293-C619-4E99-8604-052AED390AA6}"/>
    <dgm:cxn modelId="{4A57B4D4-4612-424D-B8EF-3236543EB2BF}" type="presOf" srcId="{9A2D38C5-8C75-41BD-9F2F-74805D36C93A}" destId="{64AD94EC-FED6-4700-8D82-90BBC281892A}" srcOrd="0" destOrd="0" presId="urn:microsoft.com/office/officeart/2005/8/layout/chevron1"/>
    <dgm:cxn modelId="{B2F0ECBC-A4C5-4A1C-BF7E-B51A3DCF2AA1}" srcId="{438D5480-3EB6-4218-B2AC-0B1F1E38EE21}" destId="{78381C38-8875-487C-A5E2-98898F9A8C1E}" srcOrd="2" destOrd="0" parTransId="{77A225E3-D332-4D12-ABFF-F97AF61C2E5E}" sibTransId="{8BE5EC6D-E968-47FC-8589-593D8BBAC092}"/>
    <dgm:cxn modelId="{5793F5CB-E324-4678-8A40-DD97ED5246FE}" type="presOf" srcId="{F4806067-AA54-47F7-8491-078C819549D5}" destId="{BA858C96-3D2E-448F-A5B1-3FD7503AE3BD}" srcOrd="0" destOrd="0" presId="urn:microsoft.com/office/officeart/2005/8/layout/chevron1"/>
    <dgm:cxn modelId="{BCC88B0C-F6E4-4E8D-BCF4-71C9978061C3}" srcId="{438D5480-3EB6-4218-B2AC-0B1F1E38EE21}" destId="{9A2D38C5-8C75-41BD-9F2F-74805D36C93A}" srcOrd="1" destOrd="0" parTransId="{F6460F91-D4A4-4E4A-A3DC-ED75A995A609}" sibTransId="{4C1420FA-6A30-42EE-9589-5905DAB42373}"/>
    <dgm:cxn modelId="{5D47BA98-0BD3-4B20-8E3D-6B8BF402B689}" type="presOf" srcId="{78381C38-8875-487C-A5E2-98898F9A8C1E}" destId="{D182EE59-F43E-45B9-877A-8539ED522441}" srcOrd="0" destOrd="0" presId="urn:microsoft.com/office/officeart/2005/8/layout/chevron1"/>
    <dgm:cxn modelId="{6EE68274-5BED-48D5-8EE8-23A3E79AEB57}" type="presOf" srcId="{438D5480-3EB6-4218-B2AC-0B1F1E38EE21}" destId="{D90A7F1F-ACC0-4692-8B71-9EF5E8DEEC28}" srcOrd="0" destOrd="0" presId="urn:microsoft.com/office/officeart/2005/8/layout/chevron1"/>
    <dgm:cxn modelId="{7A27D6F4-06C1-4914-87A0-83B740B7380C}" type="presParOf" srcId="{D90A7F1F-ACC0-4692-8B71-9EF5E8DEEC28}" destId="{BA858C96-3D2E-448F-A5B1-3FD7503AE3BD}" srcOrd="0" destOrd="0" presId="urn:microsoft.com/office/officeart/2005/8/layout/chevron1"/>
    <dgm:cxn modelId="{4C3D56A7-275D-49E1-BABC-255FA403B2CB}" type="presParOf" srcId="{D90A7F1F-ACC0-4692-8B71-9EF5E8DEEC28}" destId="{19D3B82D-7350-4CF0-AA9C-8BEDC43AA8D3}" srcOrd="1" destOrd="0" presId="urn:microsoft.com/office/officeart/2005/8/layout/chevron1"/>
    <dgm:cxn modelId="{20DDBB11-1D8F-40C6-BB16-2CAC2D4A3516}" type="presParOf" srcId="{D90A7F1F-ACC0-4692-8B71-9EF5E8DEEC28}" destId="{64AD94EC-FED6-4700-8D82-90BBC281892A}" srcOrd="2" destOrd="0" presId="urn:microsoft.com/office/officeart/2005/8/layout/chevron1"/>
    <dgm:cxn modelId="{06C65C11-7857-4B26-95A8-4627589E42BD}" type="presParOf" srcId="{D90A7F1F-ACC0-4692-8B71-9EF5E8DEEC28}" destId="{5B96DBBC-ADFF-468C-8085-29E2278DEB07}" srcOrd="3" destOrd="0" presId="urn:microsoft.com/office/officeart/2005/8/layout/chevron1"/>
    <dgm:cxn modelId="{A92D472E-8EAC-43FE-8C92-63B81A160690}" type="presParOf" srcId="{D90A7F1F-ACC0-4692-8B71-9EF5E8DEEC28}" destId="{D182EE59-F43E-45B9-877A-8539ED522441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1C37A3-6A35-4317-9237-5C1DF9B0232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B6A03BC-8CD0-4C45-BF9F-F511B7B990F3}">
      <dgm:prSet phldrT="[Text]"/>
      <dgm:spPr/>
      <dgm:t>
        <a:bodyPr/>
        <a:lstStyle/>
        <a:p>
          <a:r>
            <a:rPr lang="lv-LV" dirty="0"/>
            <a:t>Paskaidrojuma raksta dokumentācija</a:t>
          </a:r>
        </a:p>
      </dgm:t>
    </dgm:pt>
    <dgm:pt modelId="{DD3EA6D5-C2AD-4B3B-A7BB-7820CAFEA569}" type="parTrans" cxnId="{888E4C4F-5108-41A9-96C8-9B4ED5726BFB}">
      <dgm:prSet/>
      <dgm:spPr/>
      <dgm:t>
        <a:bodyPr/>
        <a:lstStyle/>
        <a:p>
          <a:endParaRPr lang="lv-LV"/>
        </a:p>
      </dgm:t>
    </dgm:pt>
    <dgm:pt modelId="{7BE178E0-4DEA-4C1E-9924-862BAC64EAA7}" type="sibTrans" cxnId="{888E4C4F-5108-41A9-96C8-9B4ED5726BFB}">
      <dgm:prSet/>
      <dgm:spPr/>
      <dgm:t>
        <a:bodyPr/>
        <a:lstStyle/>
        <a:p>
          <a:endParaRPr lang="lv-LV"/>
        </a:p>
      </dgm:t>
    </dgm:pt>
    <dgm:pt modelId="{2119E0AE-53D3-468A-A99B-B27959BEB469}">
      <dgm:prSet phldrT="[Text]"/>
      <dgm:spPr/>
      <dgm:t>
        <a:bodyPr/>
        <a:lstStyle/>
        <a:p>
          <a:r>
            <a:rPr lang="lv-LV" dirty="0"/>
            <a:t>Paziņojums par būvniecību</a:t>
          </a:r>
        </a:p>
      </dgm:t>
    </dgm:pt>
    <dgm:pt modelId="{45967554-7643-4302-A818-9FD772FDFF9A}" type="parTrans" cxnId="{786888C0-E91A-4F6D-8B84-09A1F02AE844}">
      <dgm:prSet/>
      <dgm:spPr/>
      <dgm:t>
        <a:bodyPr/>
        <a:lstStyle/>
        <a:p>
          <a:endParaRPr lang="lv-LV"/>
        </a:p>
      </dgm:t>
    </dgm:pt>
    <dgm:pt modelId="{D2E7780C-8249-43E6-A83D-69244175AB4E}" type="sibTrans" cxnId="{786888C0-E91A-4F6D-8B84-09A1F02AE844}">
      <dgm:prSet/>
      <dgm:spPr/>
      <dgm:t>
        <a:bodyPr/>
        <a:lstStyle/>
        <a:p>
          <a:endParaRPr lang="lv-LV"/>
        </a:p>
      </dgm:t>
    </dgm:pt>
    <dgm:pt modelId="{8C72EEBC-6C97-426F-A13C-AEF1E7F910BF}" type="pres">
      <dgm:prSet presAssocID="{571C37A3-6A35-4317-9237-5C1DF9B0232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6730F443-56B8-4BBB-BAC8-666E3774A4C2}" type="pres">
      <dgm:prSet presAssocID="{8B6A03BC-8CD0-4C45-BF9F-F511B7B990F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7216CBF1-9E82-4C53-926D-534BA7F3B59B}" type="pres">
      <dgm:prSet presAssocID="{7BE178E0-4DEA-4C1E-9924-862BAC64EAA7}" presName="spacer" presStyleCnt="0"/>
      <dgm:spPr/>
    </dgm:pt>
    <dgm:pt modelId="{2F11BA92-47D4-4AF5-B000-B7B7C63E2A8B}" type="pres">
      <dgm:prSet presAssocID="{2119E0AE-53D3-468A-A99B-B27959BEB46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786888C0-E91A-4F6D-8B84-09A1F02AE844}" srcId="{571C37A3-6A35-4317-9237-5C1DF9B0232A}" destId="{2119E0AE-53D3-468A-A99B-B27959BEB469}" srcOrd="1" destOrd="0" parTransId="{45967554-7643-4302-A818-9FD772FDFF9A}" sibTransId="{D2E7780C-8249-43E6-A83D-69244175AB4E}"/>
    <dgm:cxn modelId="{EF9D1452-F27D-4C6E-8E5C-1F2CA48676E6}" type="presOf" srcId="{571C37A3-6A35-4317-9237-5C1DF9B0232A}" destId="{8C72EEBC-6C97-426F-A13C-AEF1E7F910BF}" srcOrd="0" destOrd="0" presId="urn:microsoft.com/office/officeart/2005/8/layout/vList2"/>
    <dgm:cxn modelId="{852F6FA5-33D6-4C3D-9F27-50F3838E4BA9}" type="presOf" srcId="{8B6A03BC-8CD0-4C45-BF9F-F511B7B990F3}" destId="{6730F443-56B8-4BBB-BAC8-666E3774A4C2}" srcOrd="0" destOrd="0" presId="urn:microsoft.com/office/officeart/2005/8/layout/vList2"/>
    <dgm:cxn modelId="{A971E2D2-C6D1-49AD-9BC0-D14999D5800F}" type="presOf" srcId="{2119E0AE-53D3-468A-A99B-B27959BEB469}" destId="{2F11BA92-47D4-4AF5-B000-B7B7C63E2A8B}" srcOrd="0" destOrd="0" presId="urn:microsoft.com/office/officeart/2005/8/layout/vList2"/>
    <dgm:cxn modelId="{888E4C4F-5108-41A9-96C8-9B4ED5726BFB}" srcId="{571C37A3-6A35-4317-9237-5C1DF9B0232A}" destId="{8B6A03BC-8CD0-4C45-BF9F-F511B7B990F3}" srcOrd="0" destOrd="0" parTransId="{DD3EA6D5-C2AD-4B3B-A7BB-7820CAFEA569}" sibTransId="{7BE178E0-4DEA-4C1E-9924-862BAC64EAA7}"/>
    <dgm:cxn modelId="{5776B3E0-F62F-4CDD-A6A8-CFBD828F6742}" type="presParOf" srcId="{8C72EEBC-6C97-426F-A13C-AEF1E7F910BF}" destId="{6730F443-56B8-4BBB-BAC8-666E3774A4C2}" srcOrd="0" destOrd="0" presId="urn:microsoft.com/office/officeart/2005/8/layout/vList2"/>
    <dgm:cxn modelId="{631C2869-4168-48AE-8649-E52C33B0BCDC}" type="presParOf" srcId="{8C72EEBC-6C97-426F-A13C-AEF1E7F910BF}" destId="{7216CBF1-9E82-4C53-926D-534BA7F3B59B}" srcOrd="1" destOrd="0" presId="urn:microsoft.com/office/officeart/2005/8/layout/vList2"/>
    <dgm:cxn modelId="{93D98EDB-833A-4349-97EA-845B98B8D9FD}" type="presParOf" srcId="{8C72EEBC-6C97-426F-A13C-AEF1E7F910BF}" destId="{2F11BA92-47D4-4AF5-B000-B7B7C63E2A8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3A9F67-CCD0-4F79-8984-97B1454EAAAD}">
      <dsp:nvSpPr>
        <dsp:cNvPr id="0" name=""/>
        <dsp:cNvSpPr/>
      </dsp:nvSpPr>
      <dsp:spPr>
        <a:xfrm rot="5400000">
          <a:off x="2015768" y="1174107"/>
          <a:ext cx="1038397" cy="118217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6EF061-B0A1-498A-B245-6338191042BD}">
      <dsp:nvSpPr>
        <dsp:cNvPr id="0" name=""/>
        <dsp:cNvSpPr/>
      </dsp:nvSpPr>
      <dsp:spPr>
        <a:xfrm>
          <a:off x="1740656" y="23023"/>
          <a:ext cx="1748049" cy="122357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kern="1200" dirty="0"/>
            <a:t>I grupa</a:t>
          </a:r>
        </a:p>
      </dsp:txBody>
      <dsp:txXfrm>
        <a:off x="1800397" y="82764"/>
        <a:ext cx="1628567" cy="1104095"/>
      </dsp:txXfrm>
    </dsp:sp>
    <dsp:sp modelId="{BCD39DC1-38BC-4450-B83E-1AAC157DD174}">
      <dsp:nvSpPr>
        <dsp:cNvPr id="0" name=""/>
        <dsp:cNvSpPr/>
      </dsp:nvSpPr>
      <dsp:spPr>
        <a:xfrm>
          <a:off x="3488705" y="139719"/>
          <a:ext cx="1271364" cy="988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6A7844-12EE-463D-9394-96D1EE24EE2F}">
      <dsp:nvSpPr>
        <dsp:cNvPr id="0" name=""/>
        <dsp:cNvSpPr/>
      </dsp:nvSpPr>
      <dsp:spPr>
        <a:xfrm rot="5400000">
          <a:off x="3465087" y="2548589"/>
          <a:ext cx="1038397" cy="118217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A4BA1E-C810-4736-B9D6-FD786C05A30E}">
      <dsp:nvSpPr>
        <dsp:cNvPr id="0" name=""/>
        <dsp:cNvSpPr/>
      </dsp:nvSpPr>
      <dsp:spPr>
        <a:xfrm>
          <a:off x="3189975" y="1397505"/>
          <a:ext cx="1748049" cy="122357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kern="1200" dirty="0"/>
            <a:t>II grupa</a:t>
          </a:r>
        </a:p>
      </dsp:txBody>
      <dsp:txXfrm>
        <a:off x="3249716" y="1457246"/>
        <a:ext cx="1628567" cy="1104095"/>
      </dsp:txXfrm>
    </dsp:sp>
    <dsp:sp modelId="{C79D5AD3-6028-400D-82C6-3BCE7937F08B}">
      <dsp:nvSpPr>
        <dsp:cNvPr id="0" name=""/>
        <dsp:cNvSpPr/>
      </dsp:nvSpPr>
      <dsp:spPr>
        <a:xfrm>
          <a:off x="4938024" y="1514201"/>
          <a:ext cx="1271364" cy="988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776377-5FCA-4952-A3EC-1964837E0E98}">
      <dsp:nvSpPr>
        <dsp:cNvPr id="0" name=""/>
        <dsp:cNvSpPr/>
      </dsp:nvSpPr>
      <dsp:spPr>
        <a:xfrm>
          <a:off x="4639294" y="2771987"/>
          <a:ext cx="1748049" cy="122357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kern="1200" dirty="0"/>
            <a:t>III grupa</a:t>
          </a:r>
        </a:p>
      </dsp:txBody>
      <dsp:txXfrm>
        <a:off x="4699035" y="2831728"/>
        <a:ext cx="1628567" cy="11040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858C96-3D2E-448F-A5B1-3FD7503AE3BD}">
      <dsp:nvSpPr>
        <dsp:cNvPr id="0" name=""/>
        <dsp:cNvSpPr/>
      </dsp:nvSpPr>
      <dsp:spPr>
        <a:xfrm>
          <a:off x="2381" y="1429063"/>
          <a:ext cx="2901156" cy="11604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kern="1200" dirty="0"/>
            <a:t>MIN</a:t>
          </a:r>
        </a:p>
      </dsp:txBody>
      <dsp:txXfrm>
        <a:off x="582612" y="1429063"/>
        <a:ext cx="1740694" cy="1160462"/>
      </dsp:txXfrm>
    </dsp:sp>
    <dsp:sp modelId="{64AD94EC-FED6-4700-8D82-90BBC281892A}">
      <dsp:nvSpPr>
        <dsp:cNvPr id="0" name=""/>
        <dsp:cNvSpPr/>
      </dsp:nvSpPr>
      <dsp:spPr>
        <a:xfrm>
          <a:off x="2613421" y="1429063"/>
          <a:ext cx="2901156" cy="11604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kern="1200" dirty="0"/>
            <a:t>PN izpilde (saskaņojumi + detalizācija)</a:t>
          </a:r>
        </a:p>
      </dsp:txBody>
      <dsp:txXfrm>
        <a:off x="3193652" y="1429063"/>
        <a:ext cx="1740694" cy="1160462"/>
      </dsp:txXfrm>
    </dsp:sp>
    <dsp:sp modelId="{D182EE59-F43E-45B9-877A-8539ED522441}">
      <dsp:nvSpPr>
        <dsp:cNvPr id="0" name=""/>
        <dsp:cNvSpPr/>
      </dsp:nvSpPr>
      <dsp:spPr>
        <a:xfrm>
          <a:off x="5224462" y="1429063"/>
          <a:ext cx="2901156" cy="11604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kern="1200" dirty="0"/>
            <a:t>BUN izpilde (būvdarbu veicējs + octa)</a:t>
          </a:r>
        </a:p>
      </dsp:txBody>
      <dsp:txXfrm>
        <a:off x="5804693" y="1429063"/>
        <a:ext cx="1740694" cy="11604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30F443-56B8-4BBB-BAC8-666E3774A4C2}">
      <dsp:nvSpPr>
        <dsp:cNvPr id="0" name=""/>
        <dsp:cNvSpPr/>
      </dsp:nvSpPr>
      <dsp:spPr>
        <a:xfrm>
          <a:off x="0" y="358116"/>
          <a:ext cx="4248457" cy="1352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400" kern="1200" dirty="0"/>
            <a:t>Paskaidrojuma raksta dokumentācija</a:t>
          </a:r>
        </a:p>
      </dsp:txBody>
      <dsp:txXfrm>
        <a:off x="66025" y="424141"/>
        <a:ext cx="4116407" cy="1220470"/>
      </dsp:txXfrm>
    </dsp:sp>
    <dsp:sp modelId="{2F11BA92-47D4-4AF5-B000-B7B7C63E2A8B}">
      <dsp:nvSpPr>
        <dsp:cNvPr id="0" name=""/>
        <dsp:cNvSpPr/>
      </dsp:nvSpPr>
      <dsp:spPr>
        <a:xfrm>
          <a:off x="0" y="1808556"/>
          <a:ext cx="4248457" cy="1352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400" kern="1200" dirty="0"/>
            <a:t>Paziņojums par būvniecību</a:t>
          </a:r>
        </a:p>
      </dsp:txBody>
      <dsp:txXfrm>
        <a:off x="66025" y="1874581"/>
        <a:ext cx="4116407" cy="12204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9A94B3-5AD5-4295-B074-677FDDD6B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DE7596E-70D6-4F63-8044-0B11752056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1DAF34-F063-4252-8772-85E7AB54C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42AB-2AB0-4AAE-BF79-D4CA3235026A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D4680F9-68BE-48B3-98F6-980BB0385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D16093D-3F22-4C93-B39F-B1D79D3AB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239D-FABF-468B-8568-58AB6434E1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6298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DB91EB-560A-4897-B9F7-580417FB2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AC7642D-DD17-46AA-B9BB-5D3A80595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772E59-B568-4AEE-B93F-6E66771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42AB-2AB0-4AAE-BF79-D4CA3235026A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B881303-6EF9-417A-A5D8-763E815E9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39CBD9E-0027-43C4-BDD5-C37D49CE7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239D-FABF-468B-8568-58AB6434E1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87493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6CCC5D2-32E9-4BC1-928B-703C1905AC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C04F7EC-FD5C-4775-AC60-6574530615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F01635-F0DD-4B21-8781-27ACE0A48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42AB-2AB0-4AAE-BF79-D4CA3235026A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9708E0-B51A-48B9-A911-77DDA211B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7EC6C2-5FE0-448F-A13A-434F090CB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239D-FABF-468B-8568-58AB6434E1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5166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25AA05-F4BA-4BA7-AC33-4900BB069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A6E504-E134-4A2A-AFF8-14481C3B6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4035EC-EE63-4991-AE6C-FAFDC0406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42AB-2AB0-4AAE-BF79-D4CA3235026A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946CF8-ACDB-4210-8A51-5EA32A7A1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A8A6E0-D2E2-4182-ABED-AB975C86F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239D-FABF-468B-8568-58AB6434E1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0658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FA1BBE-8893-4FE0-A2EB-B40AD0A13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A872812-D955-46E3-9F3E-93087AB69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44580F-8323-4951-991C-5BE689512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42AB-2AB0-4AAE-BF79-D4CA3235026A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49524E-160E-4729-85A5-7C9F281EB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9FCD5B-1A4D-4DE9-A38C-CBA6A7C2D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239D-FABF-468B-8568-58AB6434E1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95122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B5DD4B-08E0-477E-9CFF-E051B609A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E53276-139D-407B-8245-E6E2464BEE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EEEC18B-471E-425D-9AB1-E1CD128124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FEBB06E-6D18-4493-8A49-89BDBEDA1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42AB-2AB0-4AAE-BF79-D4CA3235026A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C136D5C-A1CD-4939-9FAD-E9BD57253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E08B033-F0CE-4721-AF4F-B6A5C7DD7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239D-FABF-468B-8568-58AB6434E1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2481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C86A7A-3332-41AB-86C0-D669691ED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AEB86E6-87BF-44B2-AD0C-88713A141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3DE5648-36A8-4C40-9E3F-69ABBDB80D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AE47D4A-B22E-44C9-A89E-9E3B3497A8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1F27D59-B691-4A55-8236-DCEC45B012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A1C9F14-BEB6-4FE0-B109-99E68F815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42AB-2AB0-4AAE-BF79-D4CA3235026A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B6E3573-844E-45D3-BD02-FD8BC70BE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1BD6452-45B8-4843-8C82-203EA389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239D-FABF-468B-8568-58AB6434E1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19367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C41717-2011-424E-A9F8-5D2C68219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24ECF57-EFB1-4F84-AD37-9FF7E6B45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42AB-2AB0-4AAE-BF79-D4CA3235026A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4EBA291-1951-4A09-89B8-C7E65B0CC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98A2DF3-1683-45CB-88CB-6B669F8C5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239D-FABF-468B-8568-58AB6434E1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8296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83F36CE-87F9-4D79-B644-32CA52ABF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42AB-2AB0-4AAE-BF79-D4CA3235026A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6F324F9-E0CB-4008-8B42-74EB0F298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BD918A1-C359-4E3D-A2E8-E2AC23A7B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239D-FABF-468B-8568-58AB6434E1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0671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0282C0-9421-4EDC-8DA4-475E4E57F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E4AF300-8D18-45D1-B17A-022972F37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3D8BEAD-3F18-454B-B609-D81E2E9147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AC86D8D-08CC-486F-B966-2EBE5FBE9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42AB-2AB0-4AAE-BF79-D4CA3235026A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5E6C5C3-25FC-48CF-88CF-183F122EB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C4B0708-E73E-4A11-8751-D2648FC71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239D-FABF-468B-8568-58AB6434E1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0428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05494D-2F6A-453D-8CF0-8C7258BE0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165933E-D8AA-49ED-B5CF-C484E69928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8BC7FBD-8EBB-467B-B39B-7AD7940B81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15DCCE6-D338-4251-BF42-2DEC62D29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42AB-2AB0-4AAE-BF79-D4CA3235026A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B16291A-2937-4A62-A516-C8CEE78A0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99FE975-B1C4-47D2-B796-8C575A28F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239D-FABF-468B-8568-58AB6434E1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676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A5088BE-3DA6-4616-BE09-275C6E0FA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333E1EE-0436-4D5E-AC21-72C76E71B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14A193-6C20-401A-BACB-0ECC56C873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C42AB-2AB0-4AAE-BF79-D4CA3235026A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07D605-526A-49FA-916B-39A49E9DB2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7C0FD14-DD1A-4B84-9BC1-B7C82F0242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6239D-FABF-468B-8568-58AB6434E1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5223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hyperlink" Target="https://www.dobele.lv/lv/dokumenti/dobeles-novada-teritorijas-planojums-2013-2025-gadam-grozijumi" TargetMode="Externa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hyperlink" Target="https://www.dobele.lv/lv/paraugs-ekas-projektam-saviem-spekiem-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is.gov.lv/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8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hyperlink" Target="mailto:eva.namsone@dobele.lv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likumi.lv/ta/id/269069-visparigie-buvnoteikumi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ebp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8C7E623-E623-4DD7-A1DC-F8EC716ADD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092"/>
            <a:ext cx="12192000" cy="69650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FC1C56D-DEBF-EBAA-59E0-5B37178B30AC}"/>
              </a:ext>
            </a:extLst>
          </p:cNvPr>
          <p:cNvSpPr txBox="1"/>
          <p:nvPr/>
        </p:nvSpPr>
        <p:spPr>
          <a:xfrm>
            <a:off x="1394865" y="2632435"/>
            <a:ext cx="10228731" cy="92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401" b="1" cap="all" dirty="0">
                <a:solidFill>
                  <a:schemeClr val="bg1"/>
                </a:solidFill>
              </a:rPr>
              <a:t>Būvniecības dokumenti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EB5FD3C-65A2-1BD1-6964-2D03EFB784C6}"/>
              </a:ext>
            </a:extLst>
          </p:cNvPr>
          <p:cNvSpPr txBox="1"/>
          <p:nvPr/>
        </p:nvSpPr>
        <p:spPr>
          <a:xfrm>
            <a:off x="251011" y="3965650"/>
            <a:ext cx="917985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500" dirty="0">
                <a:solidFill>
                  <a:schemeClr val="bg1"/>
                </a:solidFill>
              </a:rPr>
              <a:t>Dobeles novada pašvaldības Būvvaldes vadītāja, būvinspektore</a:t>
            </a:r>
          </a:p>
          <a:p>
            <a:pPr algn="ctr"/>
            <a:r>
              <a:rPr lang="lv-LV" sz="3500" b="1" dirty="0">
                <a:solidFill>
                  <a:schemeClr val="bg1"/>
                </a:solidFill>
              </a:rPr>
              <a:t>EVA NAMSONE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4F5A735-FDE4-7E8D-E381-F96E32884C83}"/>
              </a:ext>
            </a:extLst>
          </p:cNvPr>
          <p:cNvSpPr txBox="1"/>
          <p:nvPr/>
        </p:nvSpPr>
        <p:spPr>
          <a:xfrm>
            <a:off x="184064" y="6295420"/>
            <a:ext cx="68621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solidFill>
                  <a:schemeClr val="bg1"/>
                </a:solidFill>
              </a:rPr>
              <a:t>Dobele </a:t>
            </a:r>
            <a:r>
              <a:rPr lang="lv-LV" sz="2000" dirty="0" smtClean="0">
                <a:solidFill>
                  <a:schemeClr val="bg1"/>
                </a:solidFill>
              </a:rPr>
              <a:t>20.01.2025</a:t>
            </a:r>
            <a:r>
              <a:rPr lang="lv-LV" sz="2000" dirty="0">
                <a:solidFill>
                  <a:schemeClr val="bg1"/>
                </a:solidFill>
                <a:latin typeface="Montserrat" panose="00000500000000000000" pitchFamily="2" charset="-70"/>
              </a:rPr>
              <a:t>.</a:t>
            </a:r>
            <a:endParaRPr lang="lv-LV" sz="2000" dirty="0">
              <a:solidFill>
                <a:schemeClr val="bg1"/>
              </a:solidFill>
              <a:latin typeface="Montserrat" panose="00000500000000000000" pitchFamily="2" charset="-7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3C620B4-5B59-A2DD-2A8C-CFC6DC6C3B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09"/>
          <a:stretch/>
        </p:blipFill>
        <p:spPr>
          <a:xfrm>
            <a:off x="3783742" y="64655"/>
            <a:ext cx="7717975" cy="123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729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88E6D50-E90B-CD51-2BAD-60DAEF29A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6CDFA4E-D7D1-BEF0-6B10-8D95BCAF87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092"/>
            <a:ext cx="12192000" cy="69650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85353CD-2A4C-E1EB-7D1F-7B71D82FF6A1}"/>
              </a:ext>
            </a:extLst>
          </p:cNvPr>
          <p:cNvSpPr txBox="1"/>
          <p:nvPr/>
        </p:nvSpPr>
        <p:spPr>
          <a:xfrm>
            <a:off x="3576917" y="2913789"/>
            <a:ext cx="8890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400" b="1" dirty="0">
                <a:solidFill>
                  <a:srgbClr val="FFFFFF"/>
                </a:solidFill>
                <a:latin typeface="Montserrat" pitchFamily="2" charset="-70"/>
                <a:cs typeface="Arial" panose="020B0604020202020204" pitchFamily="34" charset="0"/>
              </a:rPr>
              <a:t>Kas projektē ?</a:t>
            </a:r>
          </a:p>
          <a:p>
            <a:pPr algn="ctr"/>
            <a:r>
              <a:rPr lang="lv-LV" sz="5400" b="1" dirty="0">
                <a:solidFill>
                  <a:srgbClr val="FFFFFF"/>
                </a:solidFill>
                <a:latin typeface="Montserrat" pitchFamily="2" charset="-70"/>
                <a:cs typeface="Arial" panose="020B0604020202020204" pitchFamily="34" charset="0"/>
              </a:rPr>
              <a:t>Kas būvē ?</a:t>
            </a:r>
          </a:p>
        </p:txBody>
      </p:sp>
    </p:spTree>
    <p:extLst>
      <p:ext uri="{BB962C8B-B14F-4D97-AF65-F5344CB8AC3E}">
        <p14:creationId xmlns:p14="http://schemas.microsoft.com/office/powerpoint/2010/main" val="4275202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6828A7C-0F2F-233B-4CCB-AFD8BB7DE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2173557-8439-DF06-BDE1-58C84E8C23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xmlns="" id="{69469942-A019-E852-6AD4-0CCB6EE283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409191"/>
              </p:ext>
            </p:extLst>
          </p:nvPr>
        </p:nvGraphicFramePr>
        <p:xfrm>
          <a:off x="3123915" y="478692"/>
          <a:ext cx="8127999" cy="4125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5964">
                  <a:extLst>
                    <a:ext uri="{9D8B030D-6E8A-4147-A177-3AD203B41FA5}">
                      <a16:colId xmlns:a16="http://schemas.microsoft.com/office/drawing/2014/main" xmlns="" val="2876346063"/>
                    </a:ext>
                  </a:extLst>
                </a:gridCol>
                <a:gridCol w="3426691">
                  <a:extLst>
                    <a:ext uri="{9D8B030D-6E8A-4147-A177-3AD203B41FA5}">
                      <a16:colId xmlns:a16="http://schemas.microsoft.com/office/drawing/2014/main" xmlns="" val="1684605022"/>
                    </a:ext>
                  </a:extLst>
                </a:gridCol>
                <a:gridCol w="2475344">
                  <a:extLst>
                    <a:ext uri="{9D8B030D-6E8A-4147-A177-3AD203B41FA5}">
                      <a16:colId xmlns:a16="http://schemas.microsoft.com/office/drawing/2014/main" xmlns="" val="1113899111"/>
                    </a:ext>
                  </a:extLst>
                </a:gridCol>
              </a:tblGrid>
              <a:tr h="71197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lv-LV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dirty="0"/>
                        <a:t>Projektu izstrādā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dirty="0"/>
                        <a:t>Būvdarbus veic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07332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dirty="0"/>
                        <a:t>I grupa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dirty="0"/>
                        <a:t>Fiziska persona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dirty="0"/>
                        <a:t>Fiziska persona – z/s īpašnieks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dirty="0"/>
                        <a:t>Fiziska persona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dirty="0"/>
                        <a:t>z/s īpašnieks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84096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dirty="0"/>
                        <a:t>II grupa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dirty="0"/>
                        <a:t>Arhitekts / būvinženieris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dirty="0"/>
                        <a:t>Būvkomersants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425964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dirty="0"/>
                        <a:t>III grupa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dirty="0"/>
                        <a:t>Arhitekts / būvinženieris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dirty="0"/>
                        <a:t>Būvkomersants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05881523"/>
                  </a:ext>
                </a:extLst>
              </a:tr>
            </a:tbl>
          </a:graphicData>
        </a:graphic>
      </p:graphicFrame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C03D2628-8B0D-987E-48A0-52214394C6CB}"/>
              </a:ext>
            </a:extLst>
          </p:cNvPr>
          <p:cNvGrpSpPr/>
          <p:nvPr/>
        </p:nvGrpSpPr>
        <p:grpSpPr>
          <a:xfrm>
            <a:off x="181519" y="1239217"/>
            <a:ext cx="11113590" cy="2067137"/>
            <a:chOff x="138324" y="1983288"/>
            <a:chExt cx="11113590" cy="2067137"/>
          </a:xfrm>
        </p:grpSpPr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xmlns="" id="{4E92F3CB-69AA-DD23-C464-635D48BCD01A}"/>
                </a:ext>
              </a:extLst>
            </p:cNvPr>
            <p:cNvSpPr/>
            <p:nvPr/>
          </p:nvSpPr>
          <p:spPr>
            <a:xfrm rot="5400000">
              <a:off x="1808799" y="703530"/>
              <a:ext cx="1676420" cy="5017370"/>
            </a:xfrm>
            <a:prstGeom prst="triangle">
              <a:avLst>
                <a:gd name="adj" fmla="val 57209"/>
              </a:avLst>
            </a:prstGeom>
            <a:noFill/>
            <a:ln w="5715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6028C073-297C-01D2-A55D-B6EC8B9982F9}"/>
                </a:ext>
              </a:extLst>
            </p:cNvPr>
            <p:cNvSpPr txBox="1"/>
            <p:nvPr/>
          </p:nvSpPr>
          <p:spPr>
            <a:xfrm>
              <a:off x="151007" y="2632872"/>
              <a:ext cx="425823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000" dirty="0"/>
                <a:t>Palīgēkas (1274), </a:t>
              </a:r>
            </a:p>
            <a:p>
              <a:r>
                <a:rPr lang="lv-LV" sz="2000" dirty="0"/>
                <a:t>lauksaimniecības </a:t>
              </a:r>
            </a:p>
            <a:p>
              <a:r>
                <a:rPr lang="lv-LV" sz="2000" dirty="0"/>
                <a:t>nedzīvojamās (1271)</a:t>
              </a:r>
            </a:p>
            <a:p>
              <a:r>
                <a:rPr lang="lv-LV" sz="2000" dirty="0"/>
                <a:t>60 m2 … 400 m2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xmlns="" id="{FC56A1AF-555F-A6D4-E9A2-79B51B7063E0}"/>
                </a:ext>
              </a:extLst>
            </p:cNvPr>
            <p:cNvSpPr/>
            <p:nvPr/>
          </p:nvSpPr>
          <p:spPr>
            <a:xfrm>
              <a:off x="5430190" y="1983288"/>
              <a:ext cx="5821724" cy="1445712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1BD63A7D-463F-1609-2963-CE5A6E1781EB}"/>
              </a:ext>
            </a:extLst>
          </p:cNvPr>
          <p:cNvGrpSpPr/>
          <p:nvPr/>
        </p:nvGrpSpPr>
        <p:grpSpPr>
          <a:xfrm>
            <a:off x="3123915" y="1161865"/>
            <a:ext cx="8913090" cy="4288980"/>
            <a:chOff x="3214255" y="1973275"/>
            <a:chExt cx="8913090" cy="4288980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7F1FC51E-5263-BC0C-41E5-6D59ED476B36}"/>
                </a:ext>
              </a:extLst>
            </p:cNvPr>
            <p:cNvSpPr/>
            <p:nvPr/>
          </p:nvSpPr>
          <p:spPr>
            <a:xfrm>
              <a:off x="3214255" y="5514109"/>
              <a:ext cx="7398327" cy="748146"/>
            </a:xfrm>
            <a:prstGeom prst="roundRect">
              <a:avLst/>
            </a:prstGeom>
            <a:noFill/>
            <a:ln w="57150">
              <a:solidFill>
                <a:schemeClr val="accent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3574F49F-1AD6-D7CB-69BD-AD1B0F7F029A}"/>
                </a:ext>
              </a:extLst>
            </p:cNvPr>
            <p:cNvSpPr txBox="1"/>
            <p:nvPr/>
          </p:nvSpPr>
          <p:spPr>
            <a:xfrm>
              <a:off x="3362037" y="5626273"/>
              <a:ext cx="74999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200" dirty="0"/>
                <a:t>Juridiska persona (SIA) + būvdarbu vadītājs</a:t>
              </a:r>
            </a:p>
          </p:txBody>
        </p:sp>
        <p:sp>
          <p:nvSpPr>
            <p:cNvPr id="31" name="Right Brace 30">
              <a:extLst>
                <a:ext uri="{FF2B5EF4-FFF2-40B4-BE49-F238E27FC236}">
                  <a16:creationId xmlns:a16="http://schemas.microsoft.com/office/drawing/2014/main" xmlns="" id="{4F77FC9B-A270-DA30-3F98-AC4EB229CB58}"/>
                </a:ext>
              </a:extLst>
            </p:cNvPr>
            <p:cNvSpPr/>
            <p:nvPr/>
          </p:nvSpPr>
          <p:spPr>
            <a:xfrm>
              <a:off x="11416145" y="1973275"/>
              <a:ext cx="711200" cy="2413998"/>
            </a:xfrm>
            <a:prstGeom prst="rightBrace">
              <a:avLst/>
            </a:prstGeom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F04690A-1BFF-2675-1C80-7DA0DEC468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663" y="4312023"/>
            <a:ext cx="1281315" cy="117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0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92A4FA6-589B-5B60-C6C6-00F8BF31A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5517428-F7F9-235E-FC36-5EE6D25FB1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092"/>
            <a:ext cx="12192000" cy="69650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0C1C17-4CC4-1B06-D087-F8C376F721CA}"/>
              </a:ext>
            </a:extLst>
          </p:cNvPr>
          <p:cNvSpPr txBox="1"/>
          <p:nvPr/>
        </p:nvSpPr>
        <p:spPr>
          <a:xfrm>
            <a:off x="3576917" y="2913789"/>
            <a:ext cx="8890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400" b="1" dirty="0">
                <a:solidFill>
                  <a:srgbClr val="FFFFFF"/>
                </a:solidFill>
                <a:latin typeface="Montserrat" pitchFamily="2" charset="-70"/>
                <a:cs typeface="Arial" panose="020B0604020202020204" pitchFamily="34" charset="0"/>
              </a:rPr>
              <a:t>BŪVNIECĪBAS IECERE</a:t>
            </a:r>
          </a:p>
          <a:p>
            <a:pPr algn="ctr"/>
            <a:r>
              <a:rPr lang="lv-LV" sz="5400" b="1" dirty="0">
                <a:solidFill>
                  <a:srgbClr val="FFFFFF"/>
                </a:solidFill>
                <a:latin typeface="Montserrat" pitchFamily="2" charset="-70"/>
                <a:cs typeface="Arial" panose="020B0604020202020204" pitchFamily="34" charset="0"/>
              </a:rPr>
              <a:t>SASTĀVS</a:t>
            </a:r>
          </a:p>
        </p:txBody>
      </p:sp>
    </p:spTree>
    <p:extLst>
      <p:ext uri="{BB962C8B-B14F-4D97-AF65-F5344CB8AC3E}">
        <p14:creationId xmlns:p14="http://schemas.microsoft.com/office/powerpoint/2010/main" val="2869652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C00682F-810C-42AF-A4A2-789D079091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EEF4712-0A2E-85CE-DF49-823A7725765B}"/>
              </a:ext>
            </a:extLst>
          </p:cNvPr>
          <p:cNvGrpSpPr/>
          <p:nvPr/>
        </p:nvGrpSpPr>
        <p:grpSpPr>
          <a:xfrm>
            <a:off x="374073" y="962891"/>
            <a:ext cx="3238500" cy="2159000"/>
            <a:chOff x="374073" y="962891"/>
            <a:chExt cx="3238500" cy="2159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404B8999-7E79-DCB4-E79E-8A0AA4DF4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073" y="962891"/>
              <a:ext cx="3238500" cy="21590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6E10759-0029-2BBE-94A2-85AF8CB328A8}"/>
                </a:ext>
              </a:extLst>
            </p:cNvPr>
            <p:cNvSpPr txBox="1"/>
            <p:nvPr/>
          </p:nvSpPr>
          <p:spPr>
            <a:xfrm>
              <a:off x="415636" y="1080655"/>
              <a:ext cx="4987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600" dirty="0">
                  <a:solidFill>
                    <a:srgbClr val="FF0000"/>
                  </a:solidFill>
                </a:rPr>
                <a:t>1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39F15411-5627-3FE0-ADC1-B4181B44B70B}"/>
              </a:ext>
            </a:extLst>
          </p:cNvPr>
          <p:cNvGrpSpPr/>
          <p:nvPr/>
        </p:nvGrpSpPr>
        <p:grpSpPr>
          <a:xfrm>
            <a:off x="3612573" y="962891"/>
            <a:ext cx="7184736" cy="1079500"/>
            <a:chOff x="3612573" y="962891"/>
            <a:chExt cx="7184736" cy="1079500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xmlns="" id="{9CC25063-127A-250E-E136-508C291C1978}"/>
                </a:ext>
              </a:extLst>
            </p:cNvPr>
            <p:cNvCxnSpPr>
              <a:stCxn id="5" idx="3"/>
            </p:cNvCxnSpPr>
            <p:nvPr/>
          </p:nvCxnSpPr>
          <p:spPr>
            <a:xfrm flipV="1">
              <a:off x="3612573" y="1173018"/>
              <a:ext cx="1504372" cy="869373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2244E18D-9B16-1BFF-9BD7-9D4856B6E7CF}"/>
                </a:ext>
              </a:extLst>
            </p:cNvPr>
            <p:cNvSpPr txBox="1"/>
            <p:nvPr/>
          </p:nvSpPr>
          <p:spPr>
            <a:xfrm>
              <a:off x="5310909" y="962891"/>
              <a:ext cx="5486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Apbūves tiesības līgums - reģistrēts zemesgrāmatā, min. termiņš uz 10 gadiem (mērnieks </a:t>
              </a:r>
              <a:r>
                <a:rPr lang="lv-LV" dirty="0">
                  <a:sym typeface="Wingdings" panose="05000000000000000000" pitchFamily="2" charset="2"/>
                </a:rPr>
                <a:t> notārs  ZGR)</a:t>
              </a:r>
              <a:endParaRPr lang="lv-LV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03A017F7-FE2F-025F-AD75-0159F3B9B791}"/>
              </a:ext>
            </a:extLst>
          </p:cNvPr>
          <p:cNvGrpSpPr/>
          <p:nvPr/>
        </p:nvGrpSpPr>
        <p:grpSpPr>
          <a:xfrm>
            <a:off x="3612573" y="2042391"/>
            <a:ext cx="8025244" cy="1214611"/>
            <a:chOff x="3612573" y="2042391"/>
            <a:chExt cx="8025244" cy="1214611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xmlns="" id="{1052E65D-7645-3F0A-8990-57AA0B83DDE8}"/>
                </a:ext>
              </a:extLst>
            </p:cNvPr>
            <p:cNvCxnSpPr>
              <a:cxnSpLocks/>
            </p:cNvCxnSpPr>
            <p:nvPr/>
          </p:nvCxnSpPr>
          <p:spPr>
            <a:xfrm>
              <a:off x="3612573" y="2042391"/>
              <a:ext cx="1504372" cy="696191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7F7584BA-E8E5-0680-F02E-40A197968841}"/>
                </a:ext>
              </a:extLst>
            </p:cNvPr>
            <p:cNvSpPr txBox="1"/>
            <p:nvPr/>
          </p:nvSpPr>
          <p:spPr>
            <a:xfrm>
              <a:off x="5310908" y="2333672"/>
              <a:ext cx="632690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Nomas līgums – ar tiesībām veikt būvniecību BEZ </a:t>
              </a:r>
              <a:r>
                <a:rPr lang="lv-LV" cap="all" dirty="0"/>
                <a:t>ierakstīšanas zemesgrāmatā</a:t>
              </a:r>
              <a:r>
                <a:rPr lang="lv-LV" dirty="0"/>
                <a:t>, </a:t>
              </a:r>
            </a:p>
            <a:p>
              <a:r>
                <a:rPr lang="lv-LV" dirty="0"/>
                <a:t>termiņš mazāks par 10 gadiem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2C9B0932-28C6-92FE-44F9-C0A8A4A387EB}"/>
              </a:ext>
            </a:extLst>
          </p:cNvPr>
          <p:cNvGrpSpPr/>
          <p:nvPr/>
        </p:nvGrpSpPr>
        <p:grpSpPr>
          <a:xfrm>
            <a:off x="10178473" y="1380535"/>
            <a:ext cx="2013527" cy="1777544"/>
            <a:chOff x="10178473" y="1380535"/>
            <a:chExt cx="2013527" cy="177754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F2B82A66-4B3F-370B-CF85-F253E3A8F515}"/>
                </a:ext>
              </a:extLst>
            </p:cNvPr>
            <p:cNvSpPr txBox="1"/>
            <p:nvPr/>
          </p:nvSpPr>
          <p:spPr>
            <a:xfrm>
              <a:off x="10178473" y="1380535"/>
              <a:ext cx="19119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400" dirty="0">
                  <a:solidFill>
                    <a:srgbClr val="FF0000"/>
                  </a:solidFill>
                </a:rPr>
                <a:t>SIA</a:t>
              </a:r>
            </a:p>
            <a:p>
              <a:r>
                <a:rPr lang="lv-LV" sz="2400" dirty="0">
                  <a:solidFill>
                    <a:srgbClr val="FF0000"/>
                  </a:solidFill>
                </a:rPr>
                <a:t>Divas </a:t>
              </a:r>
              <a:r>
                <a:rPr lang="lv-LV" sz="2400" dirty="0" err="1">
                  <a:solidFill>
                    <a:srgbClr val="FF0000"/>
                  </a:solidFill>
                </a:rPr>
                <a:t>fiz.pers</a:t>
              </a:r>
              <a:r>
                <a:rPr lang="lv-LV" sz="2400" dirty="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5A655480-45E0-5572-6C5B-8AC21462BACA}"/>
                </a:ext>
              </a:extLst>
            </p:cNvPr>
            <p:cNvSpPr txBox="1"/>
            <p:nvPr/>
          </p:nvSpPr>
          <p:spPr>
            <a:xfrm>
              <a:off x="10280073" y="2696414"/>
              <a:ext cx="19119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400" dirty="0">
                  <a:solidFill>
                    <a:srgbClr val="FF0000"/>
                  </a:solidFill>
                </a:rPr>
                <a:t>Z/S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C1037A92-8069-BDDF-47FA-8FD8883EBA41}"/>
              </a:ext>
            </a:extLst>
          </p:cNvPr>
          <p:cNvGrpSpPr/>
          <p:nvPr/>
        </p:nvGrpSpPr>
        <p:grpSpPr>
          <a:xfrm>
            <a:off x="1551709" y="3412944"/>
            <a:ext cx="9245600" cy="2587937"/>
            <a:chOff x="1551709" y="3412944"/>
            <a:chExt cx="9245600" cy="258793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939B25BF-C1CA-6BCF-CB15-12FD0BA59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29773" y="3518473"/>
              <a:ext cx="3281135" cy="2482408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A3716E18-FABF-A103-51DE-226BCA0BB9BC}"/>
                </a:ext>
              </a:extLst>
            </p:cNvPr>
            <p:cNvSpPr txBox="1"/>
            <p:nvPr/>
          </p:nvSpPr>
          <p:spPr>
            <a:xfrm>
              <a:off x="1551709" y="3412944"/>
              <a:ext cx="655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600" dirty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9FEDC43C-90E2-87B6-9B68-2F94F428A7FC}"/>
                </a:ext>
              </a:extLst>
            </p:cNvPr>
            <p:cNvSpPr txBox="1"/>
            <p:nvPr/>
          </p:nvSpPr>
          <p:spPr>
            <a:xfrm>
              <a:off x="5504873" y="4215218"/>
              <a:ext cx="52924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Atbilstība apbūves noteikumiem</a:t>
              </a:r>
            </a:p>
            <a:p>
              <a:r>
                <a:rPr lang="lv-LV" dirty="0">
                  <a:hlinkClick r:id="rId5"/>
                </a:rPr>
                <a:t>Skatīt šeit</a:t>
              </a:r>
              <a:endParaRPr lang="lv-LV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DB577FB-F88F-155E-7FB4-B3ECCFCEA9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663" y="4312023"/>
            <a:ext cx="1281315" cy="117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14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C00682F-810C-42AF-A4A2-789D079091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327279A-D5EC-2AE4-2E86-5CB9F1D48584}"/>
              </a:ext>
            </a:extLst>
          </p:cNvPr>
          <p:cNvGrpSpPr/>
          <p:nvPr/>
        </p:nvGrpSpPr>
        <p:grpSpPr>
          <a:xfrm>
            <a:off x="526744" y="711062"/>
            <a:ext cx="10529183" cy="3851565"/>
            <a:chOff x="526744" y="711062"/>
            <a:chExt cx="10529183" cy="385156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DE377469-B0C0-78AB-3159-E5C03A1B2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17" t="22761" r="20475" b="21077"/>
            <a:stretch/>
          </p:blipFill>
          <p:spPr>
            <a:xfrm>
              <a:off x="526744" y="711062"/>
              <a:ext cx="3001818" cy="385156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C676A2B4-E949-1169-6DD1-A453370C4B80}"/>
                </a:ext>
              </a:extLst>
            </p:cNvPr>
            <p:cNvSpPr txBox="1"/>
            <p:nvPr/>
          </p:nvSpPr>
          <p:spPr>
            <a:xfrm>
              <a:off x="2835699" y="775165"/>
              <a:ext cx="6373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600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517C03C-E552-88D8-2BA4-C2327296C629}"/>
                </a:ext>
              </a:extLst>
            </p:cNvPr>
            <p:cNvSpPr txBox="1"/>
            <p:nvPr/>
          </p:nvSpPr>
          <p:spPr>
            <a:xfrm>
              <a:off x="3786909" y="1025236"/>
              <a:ext cx="726901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800" dirty="0"/>
                <a:t>Zemes robežu plāns</a:t>
              </a:r>
            </a:p>
            <a:p>
              <a:r>
                <a:rPr lang="lv-LV" sz="2800" dirty="0"/>
                <a:t>I grupa (mazie projekti)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9BD4A227-6B82-B0D8-4B71-8A2E0E3F6024}"/>
              </a:ext>
            </a:extLst>
          </p:cNvPr>
          <p:cNvGrpSpPr/>
          <p:nvPr/>
        </p:nvGrpSpPr>
        <p:grpSpPr>
          <a:xfrm>
            <a:off x="4055306" y="2636844"/>
            <a:ext cx="7434459" cy="3542145"/>
            <a:chOff x="4055306" y="2636844"/>
            <a:chExt cx="7434459" cy="354214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1200E2DA-AE75-F5B1-40E9-C10DF3201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02" t="16015" r="51370" b="17845"/>
            <a:stretch/>
          </p:blipFill>
          <p:spPr>
            <a:xfrm>
              <a:off x="4055306" y="2636844"/>
              <a:ext cx="2914002" cy="354214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F0F2869A-38C7-B59F-09ED-579A2179DBCE}"/>
                </a:ext>
              </a:extLst>
            </p:cNvPr>
            <p:cNvSpPr txBox="1"/>
            <p:nvPr/>
          </p:nvSpPr>
          <p:spPr>
            <a:xfrm>
              <a:off x="6246397" y="2733964"/>
              <a:ext cx="7455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600" dirty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5337884D-1059-48F1-AE36-5DFA1B1DF00E}"/>
                </a:ext>
              </a:extLst>
            </p:cNvPr>
            <p:cNvSpPr txBox="1"/>
            <p:nvPr/>
          </p:nvSpPr>
          <p:spPr>
            <a:xfrm>
              <a:off x="7222836" y="2853823"/>
              <a:ext cx="426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800" dirty="0"/>
                <a:t>Topogrāfija (pie mērnieka)</a:t>
              </a:r>
            </a:p>
            <a:p>
              <a:r>
                <a:rPr lang="lv-LV" sz="2800" dirty="0"/>
                <a:t>II, III grupa (lielie projekti)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4165E20-0ABC-1C7C-DE74-0AA0E2C249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663" y="4312023"/>
            <a:ext cx="1281315" cy="117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C00682F-810C-42AF-A4A2-789D079091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A5D99D6D-A741-0856-7F96-9E853A8BA85E}"/>
              </a:ext>
            </a:extLst>
          </p:cNvPr>
          <p:cNvGrpSpPr/>
          <p:nvPr/>
        </p:nvGrpSpPr>
        <p:grpSpPr>
          <a:xfrm>
            <a:off x="536665" y="1194633"/>
            <a:ext cx="10049976" cy="4934897"/>
            <a:chOff x="536665" y="1194633"/>
            <a:chExt cx="10049976" cy="493489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E4CB413-70D8-1F82-5DB1-B6E949A1B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6665" y="1194633"/>
              <a:ext cx="7407282" cy="3177815"/>
            </a:xfrm>
            <a:prstGeom prst="rect">
              <a:avLst/>
            </a:prstGeom>
          </p:spPr>
        </p:pic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3F0D828A-982D-5CA9-D3BB-050BC29D64D0}"/>
                </a:ext>
              </a:extLst>
            </p:cNvPr>
            <p:cNvSpPr/>
            <p:nvPr/>
          </p:nvSpPr>
          <p:spPr>
            <a:xfrm>
              <a:off x="1524000" y="2207253"/>
              <a:ext cx="762000" cy="129021"/>
            </a:xfrm>
            <a:prstGeom prst="round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C008C0DD-276C-D867-3A91-E42780BDA01E}"/>
                </a:ext>
              </a:extLst>
            </p:cNvPr>
            <p:cNvSpPr/>
            <p:nvPr/>
          </p:nvSpPr>
          <p:spPr>
            <a:xfrm>
              <a:off x="1353671" y="2699910"/>
              <a:ext cx="762000" cy="129021"/>
            </a:xfrm>
            <a:prstGeom prst="round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xmlns="" id="{EC869609-2A30-AA7F-1EA4-203EA466C337}"/>
                </a:ext>
              </a:extLst>
            </p:cNvPr>
            <p:cNvSpPr/>
            <p:nvPr/>
          </p:nvSpPr>
          <p:spPr>
            <a:xfrm>
              <a:off x="1353671" y="3348894"/>
              <a:ext cx="869576" cy="129021"/>
            </a:xfrm>
            <a:prstGeom prst="round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3442A18E-E30A-AA67-94C9-51784BBF9D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56906" y="1981974"/>
              <a:ext cx="6029735" cy="4147556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D157EB66-12F4-6800-F09C-6BCBBD1EC1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663" y="4312023"/>
            <a:ext cx="1281315" cy="117971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0DF4234-B00A-E131-901C-40534EA2FD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241" y="-33773"/>
            <a:ext cx="5845735" cy="413909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8D20971-477C-A270-7963-93B7D515CCAD}"/>
              </a:ext>
            </a:extLst>
          </p:cNvPr>
          <p:cNvSpPr txBox="1"/>
          <p:nvPr/>
        </p:nvSpPr>
        <p:spPr>
          <a:xfrm>
            <a:off x="717176" y="224118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rgbClr val="FF0000"/>
                </a:solidFill>
              </a:rPr>
              <a:t>Rasējumi</a:t>
            </a:r>
          </a:p>
          <a:p>
            <a:r>
              <a:rPr lang="lv-LV" sz="2400" dirty="0">
                <a:solidFill>
                  <a:srgbClr val="FF0000"/>
                </a:solidFill>
              </a:rPr>
              <a:t>Saskaņojumi no tehnisko noteikumu izdevējiem</a:t>
            </a:r>
          </a:p>
        </p:txBody>
      </p:sp>
    </p:spTree>
    <p:extLst>
      <p:ext uri="{BB962C8B-B14F-4D97-AF65-F5344CB8AC3E}">
        <p14:creationId xmlns:p14="http://schemas.microsoft.com/office/powerpoint/2010/main" val="21743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CCAF038-2CEB-4495-2584-5BC4665D6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732312E-4D4A-D8DF-83C4-9AC8D17764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092"/>
            <a:ext cx="12192000" cy="69650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E3DB8A5-A8E0-AEB8-080D-C42A252F57D8}"/>
              </a:ext>
            </a:extLst>
          </p:cNvPr>
          <p:cNvSpPr txBox="1"/>
          <p:nvPr/>
        </p:nvSpPr>
        <p:spPr>
          <a:xfrm>
            <a:off x="645460" y="2913789"/>
            <a:ext cx="11822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400" b="1" dirty="0">
                <a:solidFill>
                  <a:srgbClr val="FFFFFF"/>
                </a:solidFill>
                <a:latin typeface="Montserrat" pitchFamily="2" charset="-70"/>
                <a:cs typeface="Arial" panose="020B0604020202020204" pitchFamily="34" charset="0"/>
              </a:rPr>
              <a:t>BŪVPROJEKTA IESNIEGŠANA</a:t>
            </a:r>
          </a:p>
        </p:txBody>
      </p:sp>
    </p:spTree>
    <p:extLst>
      <p:ext uri="{BB962C8B-B14F-4D97-AF65-F5344CB8AC3E}">
        <p14:creationId xmlns:p14="http://schemas.microsoft.com/office/powerpoint/2010/main" val="854526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BCB49F3-E144-8FD4-6244-70D26728D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D3839B9-1102-86B5-5D8A-4661F78785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9AFB2E4-87F0-0B08-36AD-D1FCD95BC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663" y="4312023"/>
            <a:ext cx="1281315" cy="117971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BDA446E-D773-1AF4-BA34-E8D8C945C3F2}"/>
              </a:ext>
            </a:extLst>
          </p:cNvPr>
          <p:cNvGrpSpPr/>
          <p:nvPr/>
        </p:nvGrpSpPr>
        <p:grpSpPr>
          <a:xfrm>
            <a:off x="1338818" y="0"/>
            <a:ext cx="9122004" cy="5094106"/>
            <a:chOff x="1338818" y="0"/>
            <a:chExt cx="9122004" cy="50941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EA09DED5-C257-E53F-6D04-DBA7113F5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8818" y="0"/>
              <a:ext cx="9122004" cy="5094106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56E04587-6D9B-03DE-1FBE-C24C83DBC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24670" y="340659"/>
              <a:ext cx="6367063" cy="2706148"/>
            </a:xfrm>
            <a:prstGeom prst="rect">
              <a:avLst/>
            </a:prstGeom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B1863189-24C2-57FF-C674-DC75FFC9363C}"/>
                </a:ext>
              </a:extLst>
            </p:cNvPr>
            <p:cNvSpPr/>
            <p:nvPr/>
          </p:nvSpPr>
          <p:spPr>
            <a:xfrm>
              <a:off x="2510118" y="268941"/>
              <a:ext cx="6598023" cy="2886635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F455FBA-FC46-8A84-36AA-D6E218E78EA5}"/>
              </a:ext>
            </a:extLst>
          </p:cNvPr>
          <p:cNvSpPr txBox="1"/>
          <p:nvPr/>
        </p:nvSpPr>
        <p:spPr>
          <a:xfrm>
            <a:off x="9035157" y="1065927"/>
            <a:ext cx="3080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hlinkClick r:id="rId6"/>
              </a:rPr>
              <a:t>www.bis.gov.lv</a:t>
            </a:r>
            <a:endParaRPr lang="lv-LV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CBA7311-61C9-3627-291F-CDC971B2FE06}"/>
              </a:ext>
            </a:extLst>
          </p:cNvPr>
          <p:cNvSpPr txBox="1"/>
          <p:nvPr/>
        </p:nvSpPr>
        <p:spPr>
          <a:xfrm>
            <a:off x="2510118" y="5423647"/>
            <a:ext cx="6481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/>
              <a:t>Pamācība kā iesniegt </a:t>
            </a:r>
            <a:r>
              <a:rPr lang="lv-LV" sz="3600" dirty="0">
                <a:sym typeface="Wingdings" panose="05000000000000000000" pitchFamily="2" charset="2"/>
              </a:rPr>
              <a:t> </a:t>
            </a:r>
            <a:r>
              <a:rPr lang="lv-LV" sz="3600" dirty="0">
                <a:sym typeface="Wingdings" panose="05000000000000000000" pitchFamily="2" charset="2"/>
                <a:hlinkClick r:id="rId7"/>
              </a:rPr>
              <a:t>skatīt šeit</a:t>
            </a:r>
            <a:endParaRPr lang="lv-LV" sz="36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6675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89D44FA-B609-9288-546F-79073B120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0C8E5F7-9455-3E5D-60A3-2576418C1E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092"/>
            <a:ext cx="12192000" cy="69650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9EAB9AD-A64C-74F4-9D32-4C296D2D4945}"/>
              </a:ext>
            </a:extLst>
          </p:cNvPr>
          <p:cNvSpPr txBox="1"/>
          <p:nvPr/>
        </p:nvSpPr>
        <p:spPr>
          <a:xfrm>
            <a:off x="645460" y="2913789"/>
            <a:ext cx="11822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400" b="1" dirty="0">
                <a:solidFill>
                  <a:srgbClr val="FFFFFF"/>
                </a:solidFill>
                <a:latin typeface="Montserrat" pitchFamily="2" charset="-70"/>
                <a:cs typeface="Arial" panose="020B0604020202020204" pitchFamily="34" charset="0"/>
              </a:rPr>
              <a:t>BŪVDARBI</a:t>
            </a:r>
          </a:p>
        </p:txBody>
      </p:sp>
    </p:spTree>
    <p:extLst>
      <p:ext uri="{BB962C8B-B14F-4D97-AF65-F5344CB8AC3E}">
        <p14:creationId xmlns:p14="http://schemas.microsoft.com/office/powerpoint/2010/main" val="38872490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A6C8580-08F1-D7FB-1BC5-ED2906F6B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8FB7BC2-4271-EAC8-8C3D-C6EE7483FC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0C801E4-F4AA-76ED-DBD5-94E3AF7218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663" y="4312023"/>
            <a:ext cx="1281315" cy="117971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4CFC0E3C-0CF8-FEAF-F26D-3A1521CF9D35}"/>
              </a:ext>
            </a:extLst>
          </p:cNvPr>
          <p:cNvGrpSpPr/>
          <p:nvPr/>
        </p:nvGrpSpPr>
        <p:grpSpPr>
          <a:xfrm>
            <a:off x="815788" y="55456"/>
            <a:ext cx="8444753" cy="2042285"/>
            <a:chOff x="815788" y="55456"/>
            <a:chExt cx="8444753" cy="204228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74A046E6-3E37-B69E-B6EB-FD895607EF39}"/>
                </a:ext>
              </a:extLst>
            </p:cNvPr>
            <p:cNvGrpSpPr/>
            <p:nvPr/>
          </p:nvGrpSpPr>
          <p:grpSpPr>
            <a:xfrm>
              <a:off x="815788" y="537882"/>
              <a:ext cx="5065059" cy="1559859"/>
              <a:chOff x="815788" y="537882"/>
              <a:chExt cx="5065059" cy="2312894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xmlns="" id="{0E2A175D-FF31-408A-71F2-984BCD1DB6B4}"/>
                  </a:ext>
                </a:extLst>
              </p:cNvPr>
              <p:cNvSpPr/>
              <p:nvPr/>
            </p:nvSpPr>
            <p:spPr>
              <a:xfrm>
                <a:off x="815788" y="537882"/>
                <a:ext cx="5065059" cy="2312894"/>
              </a:xfrm>
              <a:prstGeom prst="roundRect">
                <a:avLst/>
              </a:prstGeom>
              <a:noFill/>
              <a:ln w="571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F3DC2008-9BF1-6860-B858-6DDEC7AA9AC5}"/>
                  </a:ext>
                </a:extLst>
              </p:cNvPr>
              <p:cNvSpPr txBox="1"/>
              <p:nvPr/>
            </p:nvSpPr>
            <p:spPr>
              <a:xfrm>
                <a:off x="1075765" y="753035"/>
                <a:ext cx="464371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lv-LV" dirty="0"/>
                  <a:t>Fiziska persona</a:t>
                </a:r>
              </a:p>
              <a:p>
                <a:pPr algn="r"/>
                <a:r>
                  <a:rPr lang="lv-LV" dirty="0"/>
                  <a:t>Z / S</a:t>
                </a:r>
              </a:p>
              <a:p>
                <a:endParaRPr lang="lv-LV" dirty="0"/>
              </a:p>
              <a:p>
                <a:r>
                  <a:rPr lang="lv-LV" dirty="0"/>
                  <a:t>Apdrošināšanas polise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C83740A1-0EEA-D162-12BC-75A2764F7D4F}"/>
                </a:ext>
              </a:extLst>
            </p:cNvPr>
            <p:cNvSpPr txBox="1"/>
            <p:nvPr/>
          </p:nvSpPr>
          <p:spPr>
            <a:xfrm>
              <a:off x="5880847" y="55456"/>
              <a:ext cx="3379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600" dirty="0">
                  <a:solidFill>
                    <a:srgbClr val="FF0000"/>
                  </a:solidFill>
                </a:rPr>
                <a:t>Mazie projekti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840438B-E59E-AAA8-F015-F5300A4435C4}"/>
              </a:ext>
            </a:extLst>
          </p:cNvPr>
          <p:cNvGrpSpPr/>
          <p:nvPr/>
        </p:nvGrpSpPr>
        <p:grpSpPr>
          <a:xfrm>
            <a:off x="3397623" y="2635623"/>
            <a:ext cx="7270377" cy="3195918"/>
            <a:chOff x="3397623" y="2635623"/>
            <a:chExt cx="7270377" cy="319591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D6D20C4B-F345-88F1-132F-478D09DADCA9}"/>
                </a:ext>
              </a:extLst>
            </p:cNvPr>
            <p:cNvGrpSpPr/>
            <p:nvPr/>
          </p:nvGrpSpPr>
          <p:grpSpPr>
            <a:xfrm>
              <a:off x="3397623" y="3429000"/>
              <a:ext cx="6983507" cy="2402541"/>
              <a:chOff x="3397623" y="3429000"/>
              <a:chExt cx="6983507" cy="2402541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xmlns="" id="{F8A31F40-F341-525F-F2C4-349DCBF93763}"/>
                  </a:ext>
                </a:extLst>
              </p:cNvPr>
              <p:cNvSpPr/>
              <p:nvPr/>
            </p:nvSpPr>
            <p:spPr>
              <a:xfrm>
                <a:off x="3397623" y="3429000"/>
                <a:ext cx="6983507" cy="2402541"/>
              </a:xfrm>
              <a:prstGeom prst="roundRect">
                <a:avLst/>
              </a:prstGeom>
              <a:noFill/>
              <a:ln w="571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506DF148-3DD9-86B4-FB0C-AFE993CCB3E5}"/>
                  </a:ext>
                </a:extLst>
              </p:cNvPr>
              <p:cNvSpPr txBox="1"/>
              <p:nvPr/>
            </p:nvSpPr>
            <p:spPr>
              <a:xfrm>
                <a:off x="3397624" y="3572435"/>
                <a:ext cx="6840070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lv-LV" dirty="0"/>
                  <a:t>Fiziska persona (tikai izņēmumus)</a:t>
                </a:r>
              </a:p>
              <a:p>
                <a:pPr algn="r"/>
                <a:r>
                  <a:rPr lang="lv-LV" dirty="0"/>
                  <a:t>Z / S (tikai izņēmumus)</a:t>
                </a:r>
              </a:p>
              <a:p>
                <a:endParaRPr lang="lv-LV" dirty="0"/>
              </a:p>
              <a:p>
                <a:endParaRPr lang="lv-LV" dirty="0"/>
              </a:p>
              <a:p>
                <a:r>
                  <a:rPr lang="lv-LV" dirty="0"/>
                  <a:t>SIA + būvdarbu veicējs (rīkojums + apdrošināšanas polise)</a:t>
                </a:r>
              </a:p>
              <a:p>
                <a:r>
                  <a:rPr lang="lv-LV" dirty="0"/>
                  <a:t>Būvkomersants (apdrošināšanas polise)</a:t>
                </a:r>
              </a:p>
              <a:p>
                <a:r>
                  <a:rPr lang="lv-LV" dirty="0"/>
                  <a:t>Būvuzraugs (rīkojums + apdrošināšanas polise + būvuzraudzības plāns)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07822247-F1A0-BAF9-F12F-7DC0B0E26192}"/>
                </a:ext>
              </a:extLst>
            </p:cNvPr>
            <p:cNvSpPr txBox="1"/>
            <p:nvPr/>
          </p:nvSpPr>
          <p:spPr>
            <a:xfrm>
              <a:off x="5719482" y="2635623"/>
              <a:ext cx="49485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600" dirty="0">
                  <a:solidFill>
                    <a:srgbClr val="FF0000"/>
                  </a:solidFill>
                </a:rPr>
                <a:t>Lielie projekti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179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D18DEE7-6E55-5754-5D19-154EECEBF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A1170B7-B3CB-22E6-4C31-FE3D79D67C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092"/>
            <a:ext cx="12192000" cy="69650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B80435E-16C5-985F-201D-ED9EACFD2722}"/>
              </a:ext>
            </a:extLst>
          </p:cNvPr>
          <p:cNvSpPr txBox="1"/>
          <p:nvPr/>
        </p:nvSpPr>
        <p:spPr>
          <a:xfrm>
            <a:off x="2976282" y="2913789"/>
            <a:ext cx="8890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400" b="1" dirty="0">
                <a:solidFill>
                  <a:srgbClr val="FFFFFF"/>
                </a:solidFill>
                <a:latin typeface="Montserrat" pitchFamily="2" charset="-70"/>
                <a:cs typeface="Arial" panose="020B0604020202020204" pitchFamily="34" charset="0"/>
              </a:rPr>
              <a:t>BŪVNIECĪBAS PROCESS</a:t>
            </a:r>
          </a:p>
        </p:txBody>
      </p:sp>
    </p:spTree>
    <p:extLst>
      <p:ext uri="{BB962C8B-B14F-4D97-AF65-F5344CB8AC3E}">
        <p14:creationId xmlns:p14="http://schemas.microsoft.com/office/powerpoint/2010/main" val="2803774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9F40B1C-C26B-C2E8-B20F-13BC1A389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8002322-DE8D-57EE-A6D8-8DEF2A3051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99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D370FF8-61AA-1D9D-A3FF-96CF076DA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00" y="4620062"/>
            <a:ext cx="1729890" cy="1592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E04ACEA-752D-CE37-414A-0D5350F20EBC}"/>
              </a:ext>
            </a:extLst>
          </p:cNvPr>
          <p:cNvSpPr txBox="1"/>
          <p:nvPr/>
        </p:nvSpPr>
        <p:spPr>
          <a:xfrm>
            <a:off x="2718317" y="338609"/>
            <a:ext cx="791888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600" b="1" dirty="0">
                <a:solidFill>
                  <a:srgbClr val="0059A2"/>
                </a:solidFill>
              </a:rPr>
              <a:t>KONTAKTINFORMĀCIJA</a:t>
            </a:r>
            <a:r>
              <a:rPr lang="lv-LV" sz="2600" b="1" dirty="0">
                <a:solidFill>
                  <a:srgbClr val="0059A2"/>
                </a:solidFill>
                <a:latin typeface="Montserrat" panose="00000500000000000000" pitchFamily="2" charset="-70"/>
              </a:rPr>
              <a:t>: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24141170-974D-F062-618F-57915486CDFB}"/>
              </a:ext>
            </a:extLst>
          </p:cNvPr>
          <p:cNvGrpSpPr/>
          <p:nvPr/>
        </p:nvGrpSpPr>
        <p:grpSpPr>
          <a:xfrm>
            <a:off x="4244973" y="1180896"/>
            <a:ext cx="5448163" cy="514190"/>
            <a:chOff x="4244973" y="1180896"/>
            <a:chExt cx="5448163" cy="51419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F8805756-3B8D-4441-7819-A1B453566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4973" y="1247286"/>
              <a:ext cx="503776" cy="4478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BA13DA6-F4FC-2B87-06BA-20907A35C2C2}"/>
                </a:ext>
              </a:extLst>
            </p:cNvPr>
            <p:cNvSpPr txBox="1"/>
            <p:nvPr/>
          </p:nvSpPr>
          <p:spPr>
            <a:xfrm>
              <a:off x="4814596" y="1180896"/>
              <a:ext cx="487854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v-LV" sz="2600" dirty="0">
                  <a:solidFill>
                    <a:srgbClr val="0059A2"/>
                  </a:solidFill>
                </a:rPr>
                <a:t>@dobelesnovadabuvvalde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77ACD50-5499-A541-A3B5-0F16B2FE8B06}"/>
              </a:ext>
            </a:extLst>
          </p:cNvPr>
          <p:cNvGrpSpPr/>
          <p:nvPr/>
        </p:nvGrpSpPr>
        <p:grpSpPr>
          <a:xfrm>
            <a:off x="4267482" y="1739555"/>
            <a:ext cx="7330468" cy="492443"/>
            <a:chOff x="4267482" y="1739555"/>
            <a:chExt cx="7330468" cy="4924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2B4756B7-4555-DCAE-B259-CF0FFD1B47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482" y="1788895"/>
              <a:ext cx="481267" cy="39376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6B1A479-7B2A-FB39-77B1-6805681F6F44}"/>
                </a:ext>
              </a:extLst>
            </p:cNvPr>
            <p:cNvSpPr txBox="1"/>
            <p:nvPr/>
          </p:nvSpPr>
          <p:spPr>
            <a:xfrm>
              <a:off x="4814595" y="1739555"/>
              <a:ext cx="678335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v-LV" sz="2600" dirty="0">
                  <a:solidFill>
                    <a:srgbClr val="0059A2"/>
                  </a:solidFill>
                </a:rPr>
                <a:t>@dobelesnovadapasvaldibasbuvvalde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84BAA863-70E6-12A1-A64D-868738784AE3}"/>
              </a:ext>
            </a:extLst>
          </p:cNvPr>
          <p:cNvGrpSpPr/>
          <p:nvPr/>
        </p:nvGrpSpPr>
        <p:grpSpPr>
          <a:xfrm>
            <a:off x="4244973" y="2293056"/>
            <a:ext cx="2697003" cy="503776"/>
            <a:chOff x="4244973" y="2293056"/>
            <a:chExt cx="2697003" cy="50377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6C8D59F5-F6B0-B864-E56B-471F42EB8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4973" y="2293056"/>
              <a:ext cx="503776" cy="50377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810E602-F8F6-78C8-9E4B-A956BDDB6FDB}"/>
                </a:ext>
              </a:extLst>
            </p:cNvPr>
            <p:cNvSpPr txBox="1"/>
            <p:nvPr/>
          </p:nvSpPr>
          <p:spPr>
            <a:xfrm>
              <a:off x="4799462" y="2293056"/>
              <a:ext cx="2142514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v-LV" sz="2600" dirty="0">
                  <a:solidFill>
                    <a:srgbClr val="0059A2"/>
                  </a:solidFill>
                </a:rPr>
                <a:t>25457058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02510C5-C425-8C84-EB95-314D2658CD78}"/>
              </a:ext>
            </a:extLst>
          </p:cNvPr>
          <p:cNvSpPr txBox="1"/>
          <p:nvPr/>
        </p:nvSpPr>
        <p:spPr>
          <a:xfrm>
            <a:off x="2136554" y="3340009"/>
            <a:ext cx="7918889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600" b="1" dirty="0">
                <a:solidFill>
                  <a:srgbClr val="0059A2"/>
                </a:solidFill>
              </a:rPr>
              <a:t>BŪVVALDES VADĪTĀJA, BŪVINSPEKTORE:</a:t>
            </a:r>
          </a:p>
          <a:p>
            <a:pPr algn="ctr"/>
            <a:r>
              <a:rPr lang="lv-LV" sz="2600" dirty="0">
                <a:solidFill>
                  <a:srgbClr val="0059A2"/>
                </a:solidFill>
              </a:rPr>
              <a:t>EVA NAMSONE,</a:t>
            </a:r>
          </a:p>
          <a:p>
            <a:pPr algn="ctr"/>
            <a:r>
              <a:rPr lang="lv-LV" sz="2600" dirty="0">
                <a:solidFill>
                  <a:srgbClr val="0059A2"/>
                </a:solidFill>
              </a:rPr>
              <a:t>BRĪVĪBAS IELA 15, 313.KAB</a:t>
            </a:r>
            <a:r>
              <a:rPr lang="lv-LV" sz="2600" dirty="0">
                <a:solidFill>
                  <a:srgbClr val="0059A2"/>
                </a:solidFill>
                <a:latin typeface="Montserrat" panose="00000500000000000000" pitchFamily="2" charset="-70"/>
              </a:rPr>
              <a:t>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FE5E21D7-295D-958F-40CB-CB8C4C93A878}"/>
              </a:ext>
            </a:extLst>
          </p:cNvPr>
          <p:cNvGrpSpPr/>
          <p:nvPr/>
        </p:nvGrpSpPr>
        <p:grpSpPr>
          <a:xfrm>
            <a:off x="2586497" y="4717060"/>
            <a:ext cx="7918889" cy="724166"/>
            <a:chOff x="2586497" y="4717060"/>
            <a:chExt cx="7918889" cy="72416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4A4EE7E3-602D-8A05-4847-DFDBDA5606B2}"/>
                </a:ext>
              </a:extLst>
            </p:cNvPr>
            <p:cNvSpPr txBox="1"/>
            <p:nvPr/>
          </p:nvSpPr>
          <p:spPr>
            <a:xfrm>
              <a:off x="2586497" y="4877864"/>
              <a:ext cx="7918889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v-LV" sz="2600" dirty="0">
                  <a:solidFill>
                    <a:srgbClr val="0059A2"/>
                  </a:solidFill>
                </a:rPr>
                <a:t>26530190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C65A413A-5705-E16A-B50C-6432AAF97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3611" y="4717060"/>
              <a:ext cx="730277" cy="724166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85367BF5-A748-55F5-1DEB-73B12456F8D6}"/>
              </a:ext>
            </a:extLst>
          </p:cNvPr>
          <p:cNvGrpSpPr/>
          <p:nvPr/>
        </p:nvGrpSpPr>
        <p:grpSpPr>
          <a:xfrm>
            <a:off x="3528833" y="5456880"/>
            <a:ext cx="5134334" cy="567603"/>
            <a:chOff x="4458329" y="5720337"/>
            <a:chExt cx="5134334" cy="567603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FEF72867-CD27-F0C6-D7E3-4ADE445D9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8329" y="5720745"/>
              <a:ext cx="580839" cy="56719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53429B5-B168-76E8-31B5-FBFF03D8A4B7}"/>
                </a:ext>
              </a:extLst>
            </p:cNvPr>
            <p:cNvSpPr txBox="1"/>
            <p:nvPr/>
          </p:nvSpPr>
          <p:spPr>
            <a:xfrm>
              <a:off x="5039168" y="5720337"/>
              <a:ext cx="455349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v-LV" sz="2600" dirty="0">
                  <a:solidFill>
                    <a:srgbClr val="0059A2"/>
                  </a:solidFill>
                  <a:hlinkClick r:id="rId9"/>
                </a:rPr>
                <a:t>eva.namsone@dobele.lv</a:t>
              </a:r>
              <a:r>
                <a:rPr lang="lv-LV" sz="2600" dirty="0">
                  <a:solidFill>
                    <a:srgbClr val="0059A2"/>
                  </a:solidFill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38736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8C7E623-E623-4DD7-A1DC-F8EC716ADD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092"/>
            <a:ext cx="12192000" cy="69650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E8E6179-5C3A-4AD9-96AA-B1A6183861E3}"/>
              </a:ext>
            </a:extLst>
          </p:cNvPr>
          <p:cNvSpPr txBox="1"/>
          <p:nvPr/>
        </p:nvSpPr>
        <p:spPr>
          <a:xfrm>
            <a:off x="2798726" y="2785162"/>
            <a:ext cx="77065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400" b="1" dirty="0">
                <a:solidFill>
                  <a:srgbClr val="FFFFFF"/>
                </a:solidFill>
                <a:latin typeface="Montserrat" pitchFamily="2" charset="-70"/>
                <a:cs typeface="Arial" panose="020B0604020202020204" pitchFamily="34" charset="0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3949329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CDFE65B-6278-85BA-EEAC-87E27012A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01CC3E4-E255-02A4-2EAD-A91B3C4D35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26C8AE6E-C4BD-9671-0CCF-77D867A459DA}"/>
              </a:ext>
            </a:extLst>
          </p:cNvPr>
          <p:cNvGrpSpPr/>
          <p:nvPr/>
        </p:nvGrpSpPr>
        <p:grpSpPr>
          <a:xfrm>
            <a:off x="186686" y="305304"/>
            <a:ext cx="4555623" cy="3255530"/>
            <a:chOff x="288272" y="994351"/>
            <a:chExt cx="4555623" cy="325553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E1CD833-C7E6-54BA-E83B-AA76F2B4BB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272" y="1025236"/>
              <a:ext cx="4555623" cy="322464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C30D91D-1A59-C739-1261-06B84349FC50}"/>
                </a:ext>
              </a:extLst>
            </p:cNvPr>
            <p:cNvSpPr txBox="1"/>
            <p:nvPr/>
          </p:nvSpPr>
          <p:spPr>
            <a:xfrm>
              <a:off x="452582" y="994351"/>
              <a:ext cx="106218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200" dirty="0">
                  <a:solidFill>
                    <a:srgbClr val="FF0000"/>
                  </a:solidFill>
                </a:rPr>
                <a:t>1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6D7974E-407A-A953-CF9B-371007397484}"/>
              </a:ext>
            </a:extLst>
          </p:cNvPr>
          <p:cNvGrpSpPr/>
          <p:nvPr/>
        </p:nvGrpSpPr>
        <p:grpSpPr>
          <a:xfrm>
            <a:off x="3732737" y="2637558"/>
            <a:ext cx="4417199" cy="3714174"/>
            <a:chOff x="3732737" y="2637558"/>
            <a:chExt cx="4417199" cy="371417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EBCAED65-0D88-9EF9-6B3A-EA1D314C7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2737" y="2731077"/>
              <a:ext cx="4417199" cy="362065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D8716058-4B47-4268-40BB-714F02B6FB2E}"/>
                </a:ext>
              </a:extLst>
            </p:cNvPr>
            <p:cNvSpPr txBox="1"/>
            <p:nvPr/>
          </p:nvSpPr>
          <p:spPr>
            <a:xfrm>
              <a:off x="3732737" y="2637558"/>
              <a:ext cx="5264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600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CE307186-97C8-C0A1-28E6-B5979ED4B381}"/>
              </a:ext>
            </a:extLst>
          </p:cNvPr>
          <p:cNvGrpSpPr/>
          <p:nvPr/>
        </p:nvGrpSpPr>
        <p:grpSpPr>
          <a:xfrm>
            <a:off x="7747250" y="-481602"/>
            <a:ext cx="4686300" cy="4607076"/>
            <a:chOff x="7827818" y="-167837"/>
            <a:chExt cx="4686300" cy="4607076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xmlns="" id="{985444BB-739C-6B50-9FFD-C63067F0D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7827818" y="924514"/>
              <a:ext cx="4686300" cy="35147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0981556-51A7-36CB-99AA-9C019B2345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18175" y="-167837"/>
              <a:ext cx="2909150" cy="290915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4537E5DB-04BD-DAFA-9D97-BA05E41FD0D6}"/>
                </a:ext>
              </a:extLst>
            </p:cNvPr>
            <p:cNvSpPr txBox="1"/>
            <p:nvPr/>
          </p:nvSpPr>
          <p:spPr>
            <a:xfrm>
              <a:off x="8035636" y="1286738"/>
              <a:ext cx="4987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600" dirty="0">
                  <a:solidFill>
                    <a:srgbClr val="FF0000"/>
                  </a:solidFill>
                </a:rPr>
                <a:t>3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9E0B00F-B13B-0D46-6E9C-AB0932F3B6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663" y="4312023"/>
            <a:ext cx="1281315" cy="117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6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2669DAF-7DD0-C065-E6A8-D6FBF0F42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CF1463D-749C-51ED-70D6-93FDF7E59C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092"/>
            <a:ext cx="12192000" cy="69650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03ECC3E-732E-69ED-97E4-9F1AF21C29C4}"/>
              </a:ext>
            </a:extLst>
          </p:cNvPr>
          <p:cNvSpPr txBox="1"/>
          <p:nvPr/>
        </p:nvSpPr>
        <p:spPr>
          <a:xfrm>
            <a:off x="3576917" y="2913789"/>
            <a:ext cx="8890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400" b="1" dirty="0">
                <a:solidFill>
                  <a:srgbClr val="FFFFFF"/>
                </a:solidFill>
                <a:latin typeface="Montserrat" pitchFamily="2" charset="-70"/>
                <a:cs typeface="Arial" panose="020B0604020202020204" pitchFamily="34" charset="0"/>
              </a:rPr>
              <a:t>BŪVES GRUPAS</a:t>
            </a:r>
          </a:p>
        </p:txBody>
      </p:sp>
    </p:spTree>
    <p:extLst>
      <p:ext uri="{BB962C8B-B14F-4D97-AF65-F5344CB8AC3E}">
        <p14:creationId xmlns:p14="http://schemas.microsoft.com/office/powerpoint/2010/main" val="3749184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C00682F-810C-42AF-A4A2-789D079091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6BC42E89-7C89-2C25-8C92-98528A864B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8698314"/>
              </p:ext>
            </p:extLst>
          </p:nvPr>
        </p:nvGraphicFramePr>
        <p:xfrm>
          <a:off x="2753985" y="1035710"/>
          <a:ext cx="8128000" cy="4018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B76603B-D437-8237-1018-59D7911AF8FB}"/>
              </a:ext>
            </a:extLst>
          </p:cNvPr>
          <p:cNvSpPr txBox="1"/>
          <p:nvPr/>
        </p:nvSpPr>
        <p:spPr>
          <a:xfrm>
            <a:off x="123840" y="175351"/>
            <a:ext cx="4823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/>
              <a:t>Iedalījumu grupās nosaka</a:t>
            </a:r>
          </a:p>
          <a:p>
            <a:r>
              <a:rPr lang="lv-LV" sz="2400" dirty="0"/>
              <a:t>MK nr.500 «</a:t>
            </a:r>
            <a:r>
              <a:rPr lang="lv-LV" sz="2400" dirty="0"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Vispārīgie būvnoteikumi</a:t>
            </a:r>
            <a:r>
              <a:rPr lang="lv-LV" sz="2400" dirty="0"/>
              <a:t>»</a:t>
            </a:r>
          </a:p>
          <a:p>
            <a:r>
              <a:rPr lang="lv-LV" sz="2400" dirty="0"/>
              <a:t>1.pielikums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51829B6A-399B-3D16-BF63-8A838B74DCE5}"/>
              </a:ext>
            </a:extLst>
          </p:cNvPr>
          <p:cNvGrpSpPr/>
          <p:nvPr/>
        </p:nvGrpSpPr>
        <p:grpSpPr>
          <a:xfrm>
            <a:off x="4443552" y="951848"/>
            <a:ext cx="6602370" cy="1894084"/>
            <a:chOff x="4267200" y="1048871"/>
            <a:chExt cx="7064188" cy="1532124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65E77564-405A-FC06-23BA-352AE8A8D4E0}"/>
                </a:ext>
              </a:extLst>
            </p:cNvPr>
            <p:cNvSpPr/>
            <p:nvPr/>
          </p:nvSpPr>
          <p:spPr>
            <a:xfrm>
              <a:off x="4267200" y="1048871"/>
              <a:ext cx="7064188" cy="1293637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52B95D73-A574-3CFC-BB80-05418E0D55E1}"/>
                </a:ext>
              </a:extLst>
            </p:cNvPr>
            <p:cNvSpPr txBox="1"/>
            <p:nvPr/>
          </p:nvSpPr>
          <p:spPr>
            <a:xfrm>
              <a:off x="6897650" y="1103667"/>
              <a:ext cx="310178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Mazie projekti:</a:t>
              </a:r>
            </a:p>
            <a:p>
              <a:r>
                <a:rPr lang="lv-LV" dirty="0"/>
                <a:t>&lt; 60 m2, viens stāvs</a:t>
              </a:r>
            </a:p>
            <a:p>
              <a:r>
                <a:rPr lang="lv-LV" dirty="0"/>
                <a:t>Laukumi ar segumu</a:t>
              </a:r>
            </a:p>
            <a:p>
              <a:r>
                <a:rPr lang="lv-LV" dirty="0"/>
                <a:t>Žogi</a:t>
              </a:r>
            </a:p>
            <a:p>
              <a:r>
                <a:rPr lang="lv-LV" dirty="0"/>
                <a:t>Dīķi &lt; 0,5 ha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1CEC435-67ED-0D6D-109C-0F35BDB1CB25}"/>
              </a:ext>
            </a:extLst>
          </p:cNvPr>
          <p:cNvGrpSpPr/>
          <p:nvPr/>
        </p:nvGrpSpPr>
        <p:grpSpPr>
          <a:xfrm>
            <a:off x="1440690" y="1670333"/>
            <a:ext cx="4917929" cy="3935832"/>
            <a:chOff x="1440690" y="1670333"/>
            <a:chExt cx="4917929" cy="3935832"/>
          </a:xfrm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xmlns="" id="{D0DF3E81-EC20-2EB2-4BEA-3AF0E2A5F845}"/>
                </a:ext>
              </a:extLst>
            </p:cNvPr>
            <p:cNvSpPr/>
            <p:nvPr/>
          </p:nvSpPr>
          <p:spPr>
            <a:xfrm rot="2385085">
              <a:off x="1440690" y="1670333"/>
              <a:ext cx="3532657" cy="3935832"/>
            </a:xfrm>
            <a:prstGeom prst="triangle">
              <a:avLst>
                <a:gd name="adj" fmla="val 90817"/>
              </a:avLst>
            </a:prstGeom>
            <a:noFill/>
            <a:ln w="5715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6108F3AB-AF39-07E5-1A2F-164D771A011A}"/>
                </a:ext>
              </a:extLst>
            </p:cNvPr>
            <p:cNvSpPr txBox="1"/>
            <p:nvPr/>
          </p:nvSpPr>
          <p:spPr>
            <a:xfrm>
              <a:off x="2100386" y="3781330"/>
              <a:ext cx="425823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000" dirty="0"/>
                <a:t>Palīgēkas (1274), </a:t>
              </a:r>
            </a:p>
            <a:p>
              <a:r>
                <a:rPr lang="lv-LV" sz="2000" dirty="0"/>
                <a:t>lauksaimniecības </a:t>
              </a:r>
            </a:p>
            <a:p>
              <a:r>
                <a:rPr lang="lv-LV" sz="2000" dirty="0"/>
                <a:t>nedzīvojamās (1271)</a:t>
              </a:r>
            </a:p>
            <a:p>
              <a:r>
                <a:rPr lang="lv-LV" sz="2000" dirty="0"/>
                <a:t>60 m2 … 400 m2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251D9A0C-9A69-727B-99F5-BEB4A03381FB}"/>
              </a:ext>
            </a:extLst>
          </p:cNvPr>
          <p:cNvGrpSpPr/>
          <p:nvPr/>
        </p:nvGrpSpPr>
        <p:grpSpPr>
          <a:xfrm>
            <a:off x="5823418" y="2634965"/>
            <a:ext cx="4823012" cy="2792521"/>
            <a:chOff x="6024281" y="2877670"/>
            <a:chExt cx="4823012" cy="2792521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xmlns="" id="{18CA628B-BA8C-7EEA-D260-AF323F04A333}"/>
                </a:ext>
              </a:extLst>
            </p:cNvPr>
            <p:cNvSpPr/>
            <p:nvPr/>
          </p:nvSpPr>
          <p:spPr>
            <a:xfrm>
              <a:off x="6024281" y="2877670"/>
              <a:ext cx="4823012" cy="2792521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9CC7049-AFFE-CC85-38A6-306E298257AB}"/>
                </a:ext>
              </a:extLst>
            </p:cNvPr>
            <p:cNvSpPr txBox="1"/>
            <p:nvPr/>
          </p:nvSpPr>
          <p:spPr>
            <a:xfrm>
              <a:off x="8639928" y="2931031"/>
              <a:ext cx="211771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Lielie projekti:</a:t>
              </a:r>
            </a:p>
            <a:p>
              <a:r>
                <a:rPr lang="lv-LV" dirty="0"/>
                <a:t>&gt; 60m2</a:t>
              </a:r>
            </a:p>
            <a:p>
              <a:endParaRPr lang="lv-LV" dirty="0"/>
            </a:p>
            <a:p>
              <a:endParaRPr lang="lv-LV" dirty="0"/>
            </a:p>
            <a:p>
              <a:endParaRPr lang="lv-LV" dirty="0"/>
            </a:p>
            <a:p>
              <a:r>
                <a:rPr lang="lv-LV" dirty="0"/>
                <a:t>	&gt; 2000 m2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233B809-33A3-430A-B6F5-2DFBDBAE18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663" y="4312023"/>
            <a:ext cx="1281315" cy="117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3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5F55559-4663-09C2-213F-9CBC95895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466E26D-94A2-6B11-127F-43AEF0FDAD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092"/>
            <a:ext cx="12192000" cy="69650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1899627-E8DF-C7DE-6082-370D73E070AB}"/>
              </a:ext>
            </a:extLst>
          </p:cNvPr>
          <p:cNvSpPr txBox="1"/>
          <p:nvPr/>
        </p:nvSpPr>
        <p:spPr>
          <a:xfrm>
            <a:off x="3576917" y="2913789"/>
            <a:ext cx="8890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400" b="1" dirty="0">
                <a:solidFill>
                  <a:srgbClr val="FFFFFF"/>
                </a:solidFill>
                <a:latin typeface="Montserrat" pitchFamily="2" charset="-70"/>
                <a:cs typeface="Arial" panose="020B0604020202020204" pitchFamily="34" charset="0"/>
              </a:rPr>
              <a:t>BŪVNIECĪBAS IECERE</a:t>
            </a:r>
          </a:p>
          <a:p>
            <a:pPr algn="ctr"/>
            <a:r>
              <a:rPr lang="lv-LV" sz="5400" b="1" dirty="0">
                <a:solidFill>
                  <a:srgbClr val="FFFFFF"/>
                </a:solidFill>
                <a:latin typeface="Montserrat" pitchFamily="2" charset="-70"/>
                <a:cs typeface="Arial" panose="020B0604020202020204" pitchFamily="34" charset="0"/>
              </a:rPr>
              <a:t>II, III grupa</a:t>
            </a:r>
          </a:p>
        </p:txBody>
      </p:sp>
    </p:spTree>
    <p:extLst>
      <p:ext uri="{BB962C8B-B14F-4D97-AF65-F5344CB8AC3E}">
        <p14:creationId xmlns:p14="http://schemas.microsoft.com/office/powerpoint/2010/main" val="1236208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C00682F-810C-42AF-A4A2-789D079091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F56C6068-424E-FD66-07B2-A3E51E4804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071714"/>
              </p:ext>
            </p:extLst>
          </p:nvPr>
        </p:nvGraphicFramePr>
        <p:xfrm>
          <a:off x="289271" y="-831110"/>
          <a:ext cx="8128000" cy="4018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3FE7053-7986-AEC7-2E1B-E9FC9E9911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530" y="2365932"/>
            <a:ext cx="4347119" cy="26091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90F08F0-95DC-A0C9-1CD2-5F9DD7876AD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825" y="2389419"/>
            <a:ext cx="3901440" cy="260223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BA3A7D8F-7AEA-2EC3-0E80-768F41ED99D6}"/>
              </a:ext>
            </a:extLst>
          </p:cNvPr>
          <p:cNvGrpSpPr/>
          <p:nvPr/>
        </p:nvGrpSpPr>
        <p:grpSpPr>
          <a:xfrm>
            <a:off x="3271089" y="2450353"/>
            <a:ext cx="7260004" cy="646332"/>
            <a:chOff x="3271089" y="2450353"/>
            <a:chExt cx="7260004" cy="6463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289F19C5-91DC-1581-7AD9-8E71415DF348}"/>
                </a:ext>
              </a:extLst>
            </p:cNvPr>
            <p:cNvSpPr txBox="1"/>
            <p:nvPr/>
          </p:nvSpPr>
          <p:spPr>
            <a:xfrm>
              <a:off x="8268184" y="2450353"/>
              <a:ext cx="22629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600" dirty="0"/>
                <a:t>&gt; 2000 m2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A3310F04-369B-3019-C7F5-CA8B10BF3522}"/>
                </a:ext>
              </a:extLst>
            </p:cNvPr>
            <p:cNvSpPr txBox="1"/>
            <p:nvPr/>
          </p:nvSpPr>
          <p:spPr>
            <a:xfrm>
              <a:off x="3271089" y="2450354"/>
              <a:ext cx="22444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600" dirty="0"/>
                <a:t>&gt; 400 m2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512D6EA-4891-EFFC-D549-3AF38BA58517}"/>
              </a:ext>
            </a:extLst>
          </p:cNvPr>
          <p:cNvGrpSpPr/>
          <p:nvPr/>
        </p:nvGrpSpPr>
        <p:grpSpPr>
          <a:xfrm>
            <a:off x="2602345" y="885794"/>
            <a:ext cx="6066746" cy="584777"/>
            <a:chOff x="2519217" y="1256770"/>
            <a:chExt cx="6066746" cy="5847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ACB402DD-D951-21F4-4EAF-B6AF2FF06C97}"/>
                </a:ext>
              </a:extLst>
            </p:cNvPr>
            <p:cNvSpPr txBox="1"/>
            <p:nvPr/>
          </p:nvSpPr>
          <p:spPr>
            <a:xfrm>
              <a:off x="2519217" y="1256772"/>
              <a:ext cx="7850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200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583D799B-55B4-188C-26EA-44B8F7B95812}"/>
                </a:ext>
              </a:extLst>
            </p:cNvPr>
            <p:cNvSpPr txBox="1"/>
            <p:nvPr/>
          </p:nvSpPr>
          <p:spPr>
            <a:xfrm>
              <a:off x="5224836" y="1256771"/>
              <a:ext cx="7850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200" dirty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4C83EC7-36E4-EF75-EB36-9E720312E7E8}"/>
                </a:ext>
              </a:extLst>
            </p:cNvPr>
            <p:cNvSpPr txBox="1"/>
            <p:nvPr/>
          </p:nvSpPr>
          <p:spPr>
            <a:xfrm>
              <a:off x="7800872" y="1256770"/>
              <a:ext cx="7850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200" dirty="0">
                  <a:solidFill>
                    <a:srgbClr val="FF0000"/>
                  </a:solidFill>
                </a:rPr>
                <a:t>3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3398694-C97C-B005-B25F-D3140AF6F2B3}"/>
              </a:ext>
            </a:extLst>
          </p:cNvPr>
          <p:cNvSpPr txBox="1"/>
          <p:nvPr/>
        </p:nvSpPr>
        <p:spPr>
          <a:xfrm>
            <a:off x="8793930" y="583250"/>
            <a:ext cx="32410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-inventarizācijas lieta (VZD)</a:t>
            </a:r>
          </a:p>
          <a:p>
            <a:r>
              <a:rPr lang="lv-LV" dirty="0"/>
              <a:t>-</a:t>
            </a:r>
            <a:r>
              <a:rPr lang="lv-LV" dirty="0" err="1"/>
              <a:t>izpilduzmērījuma</a:t>
            </a:r>
            <a:r>
              <a:rPr lang="lv-LV" dirty="0"/>
              <a:t> plāns (mērnieks)</a:t>
            </a:r>
          </a:p>
          <a:p>
            <a:r>
              <a:rPr lang="lv-LV" dirty="0"/>
              <a:t>-atzinumi no tehnisko noteikumu devējiem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CAD4CAB-2787-FFE7-9E02-4F683EC4972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663" y="4312023"/>
            <a:ext cx="1281315" cy="117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09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39C342E-6184-1078-256C-D895963BA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22B1B13-B1F6-33C9-3366-A9DA1E7221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092"/>
            <a:ext cx="12192000" cy="69650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5437602-66A3-AB60-6616-1C84DF640229}"/>
              </a:ext>
            </a:extLst>
          </p:cNvPr>
          <p:cNvSpPr txBox="1"/>
          <p:nvPr/>
        </p:nvSpPr>
        <p:spPr>
          <a:xfrm>
            <a:off x="3576917" y="2913789"/>
            <a:ext cx="8890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5400" b="1" dirty="0">
                <a:solidFill>
                  <a:srgbClr val="FFFFFF"/>
                </a:solidFill>
                <a:latin typeface="Montserrat" pitchFamily="2" charset="-70"/>
                <a:cs typeface="Arial" panose="020B0604020202020204" pitchFamily="34" charset="0"/>
              </a:rPr>
              <a:t>BŪVNIECĪBAS IECERE</a:t>
            </a:r>
          </a:p>
          <a:p>
            <a:pPr algn="ctr"/>
            <a:r>
              <a:rPr lang="lv-LV" sz="5400" b="1" dirty="0">
                <a:solidFill>
                  <a:srgbClr val="FFFFFF"/>
                </a:solidFill>
                <a:latin typeface="Montserrat" pitchFamily="2" charset="-70"/>
                <a:cs typeface="Arial" panose="020B0604020202020204" pitchFamily="34" charset="0"/>
              </a:rPr>
              <a:t>I grupa</a:t>
            </a:r>
          </a:p>
        </p:txBody>
      </p:sp>
    </p:spTree>
    <p:extLst>
      <p:ext uri="{BB962C8B-B14F-4D97-AF65-F5344CB8AC3E}">
        <p14:creationId xmlns:p14="http://schemas.microsoft.com/office/powerpoint/2010/main" val="3406211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C00682F-810C-42AF-A4A2-789D079091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BE699618-7B0A-3854-A2FA-B400428E93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9523935"/>
              </p:ext>
            </p:extLst>
          </p:nvPr>
        </p:nvGraphicFramePr>
        <p:xfrm>
          <a:off x="318924" y="273878"/>
          <a:ext cx="4248457" cy="3519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3078CF1C-E9B2-6F82-4EBE-4BD525575EC4}"/>
              </a:ext>
            </a:extLst>
          </p:cNvPr>
          <p:cNvGrpSpPr/>
          <p:nvPr/>
        </p:nvGrpSpPr>
        <p:grpSpPr>
          <a:xfrm>
            <a:off x="139089" y="347769"/>
            <a:ext cx="7792096" cy="3445302"/>
            <a:chOff x="157018" y="1357607"/>
            <a:chExt cx="7792096" cy="344530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414DDE75-75FD-BFAE-D577-5FB22ADA88A2}"/>
                </a:ext>
              </a:extLst>
            </p:cNvPr>
            <p:cNvSpPr/>
            <p:nvPr/>
          </p:nvSpPr>
          <p:spPr>
            <a:xfrm>
              <a:off x="157018" y="1357607"/>
              <a:ext cx="7250546" cy="3445302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F8B61885-053E-6376-4F11-8E38954AA645}"/>
                </a:ext>
              </a:extLst>
            </p:cNvPr>
            <p:cNvSpPr txBox="1"/>
            <p:nvPr/>
          </p:nvSpPr>
          <p:spPr>
            <a:xfrm>
              <a:off x="4646978" y="1625600"/>
              <a:ext cx="21613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Ceļa aizsargjosla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3FBA65A-C366-3C9F-EE12-12C4569848B7}"/>
                </a:ext>
              </a:extLst>
            </p:cNvPr>
            <p:cNvSpPr txBox="1"/>
            <p:nvPr/>
          </p:nvSpPr>
          <p:spPr>
            <a:xfrm>
              <a:off x="5617067" y="2071470"/>
              <a:ext cx="2004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Blakus zemes vienība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CE964A1D-CCF5-E648-D821-9A4DF09358E3}"/>
                </a:ext>
              </a:extLst>
            </p:cNvPr>
            <p:cNvSpPr txBox="1"/>
            <p:nvPr/>
          </p:nvSpPr>
          <p:spPr>
            <a:xfrm>
              <a:off x="6037457" y="3127061"/>
              <a:ext cx="1911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meliorācija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F2E0B6F4-C319-64FD-B602-5F78C2B8A1B1}"/>
                </a:ext>
              </a:extLst>
            </p:cNvPr>
            <p:cNvSpPr txBox="1"/>
            <p:nvPr/>
          </p:nvSpPr>
          <p:spPr>
            <a:xfrm>
              <a:off x="4646978" y="3416405"/>
              <a:ext cx="1764145" cy="376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 err="1"/>
                <a:t>Tet</a:t>
              </a:r>
              <a:r>
                <a:rPr lang="lv-LV" dirty="0"/>
                <a:t> kabelis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4E16951-A975-5958-796A-E7E944EEEDB2}"/>
                </a:ext>
              </a:extLst>
            </p:cNvPr>
            <p:cNvSpPr txBox="1"/>
            <p:nvPr/>
          </p:nvSpPr>
          <p:spPr>
            <a:xfrm>
              <a:off x="4590743" y="4409865"/>
              <a:ext cx="17641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gāze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ACD79E2-A88A-82A0-D6EF-B7F42451F2A7}"/>
                </a:ext>
              </a:extLst>
            </p:cNvPr>
            <p:cNvSpPr txBox="1"/>
            <p:nvPr/>
          </p:nvSpPr>
          <p:spPr>
            <a:xfrm>
              <a:off x="4785524" y="2708795"/>
              <a:ext cx="21613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Ūdens, kanalizācija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44BF97DC-F20B-780B-673A-767C14473283}"/>
                </a:ext>
              </a:extLst>
            </p:cNvPr>
            <p:cNvSpPr txBox="1"/>
            <p:nvPr/>
          </p:nvSpPr>
          <p:spPr>
            <a:xfrm>
              <a:off x="5727632" y="3890742"/>
              <a:ext cx="15699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Sadales tīkls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823CA4A-424D-2416-8E95-29DE1420E81E}"/>
              </a:ext>
            </a:extLst>
          </p:cNvPr>
          <p:cNvGrpSpPr/>
          <p:nvPr/>
        </p:nvGrpSpPr>
        <p:grpSpPr>
          <a:xfrm>
            <a:off x="7389635" y="409243"/>
            <a:ext cx="4378036" cy="1609745"/>
            <a:chOff x="7407564" y="1283716"/>
            <a:chExt cx="4378036" cy="1609745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xmlns="" id="{DACCA888-D87A-3E41-8C95-E969A459C16D}"/>
                </a:ext>
              </a:extLst>
            </p:cNvPr>
            <p:cNvCxnSpPr/>
            <p:nvPr/>
          </p:nvCxnSpPr>
          <p:spPr>
            <a:xfrm flipV="1">
              <a:off x="7407564" y="1994932"/>
              <a:ext cx="2050472" cy="898529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2061B9CB-D0D9-9062-A6BC-26E88EB1A69F}"/>
                </a:ext>
              </a:extLst>
            </p:cNvPr>
            <p:cNvSpPr txBox="1"/>
            <p:nvPr/>
          </p:nvSpPr>
          <p:spPr>
            <a:xfrm>
              <a:off x="9541164" y="1283716"/>
              <a:ext cx="224443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BUN izpilde </a:t>
              </a:r>
              <a:r>
                <a:rPr lang="lv-LV" dirty="0"/>
                <a:t>(būvdarbu veicējs + octa)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44E16B5B-3C67-5BB3-C37D-5D293D1DAF4D}"/>
              </a:ext>
            </a:extLst>
          </p:cNvPr>
          <p:cNvGrpSpPr/>
          <p:nvPr/>
        </p:nvGrpSpPr>
        <p:grpSpPr>
          <a:xfrm>
            <a:off x="7389635" y="2033474"/>
            <a:ext cx="4341633" cy="2285194"/>
            <a:chOff x="7407564" y="2893461"/>
            <a:chExt cx="4341633" cy="2285194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xmlns="" id="{C3B821A4-A8EE-CD63-5E3F-FF87E412678D}"/>
                </a:ext>
              </a:extLst>
            </p:cNvPr>
            <p:cNvCxnSpPr>
              <a:cxnSpLocks/>
            </p:cNvCxnSpPr>
            <p:nvPr/>
          </p:nvCxnSpPr>
          <p:spPr>
            <a:xfrm>
              <a:off x="7407564" y="2893461"/>
              <a:ext cx="2050472" cy="1181947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8610DDFF-6315-E411-3C16-AEDA2F1107EF}"/>
                </a:ext>
              </a:extLst>
            </p:cNvPr>
            <p:cNvSpPr txBox="1"/>
            <p:nvPr/>
          </p:nvSpPr>
          <p:spPr>
            <a:xfrm>
              <a:off x="9504761" y="3701327"/>
              <a:ext cx="224443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Iesniegums par būvdarbu pabeigšanu </a:t>
              </a:r>
              <a:r>
                <a:rPr lang="lv-LV" dirty="0"/>
                <a:t>(mērnieka </a:t>
              </a:r>
              <a:r>
                <a:rPr lang="lv-LV" dirty="0" err="1"/>
                <a:t>izpilduzmērījuma</a:t>
              </a:r>
              <a:r>
                <a:rPr lang="lv-LV" dirty="0"/>
                <a:t> plāns)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50B7DAC-111E-2BE0-C731-8ABEBBC09B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663" y="4312023"/>
            <a:ext cx="1281315" cy="117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89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1974</TotalTime>
  <Words>387</Words>
  <Application>Microsoft Office PowerPoint</Application>
  <PresentationFormat>Widescreen</PresentationFormat>
  <Paragraphs>123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Montserrat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Eva Namsone</dc:creator>
  <cp:lastModifiedBy>Ineta Vintere</cp:lastModifiedBy>
  <cp:revision>283</cp:revision>
  <dcterms:created xsi:type="dcterms:W3CDTF">2022-03-24T07:31:42Z</dcterms:created>
  <dcterms:modified xsi:type="dcterms:W3CDTF">2025-01-21T11:37:59Z</dcterms:modified>
</cp:coreProperties>
</file>