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320" r:id="rId3"/>
    <p:sldId id="337" r:id="rId4"/>
    <p:sldId id="338" r:id="rId5"/>
    <p:sldId id="323" r:id="rId6"/>
    <p:sldId id="319" r:id="rId7"/>
    <p:sldId id="336" r:id="rId8"/>
    <p:sldId id="339" r:id="rId9"/>
    <p:sldId id="340" r:id="rId10"/>
    <p:sldId id="331" r:id="rId11"/>
    <p:sldId id="344" r:id="rId12"/>
    <p:sldId id="343" r:id="rId13"/>
    <p:sldId id="341" r:id="rId14"/>
  </p:sldIdLst>
  <p:sldSz cx="12192000" cy="6858000"/>
  <p:notesSz cx="7010400" cy="92964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6E6"/>
    <a:srgbClr val="D1CBD7"/>
    <a:srgbClr val="D5CCD6"/>
    <a:srgbClr val="E0E8E7"/>
    <a:srgbClr val="DFDCE4"/>
    <a:srgbClr val="6A8C86"/>
    <a:srgbClr val="D4D5A9"/>
    <a:srgbClr val="CECCD6"/>
    <a:srgbClr val="A69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57788-6194-4D3F-A988-970BCF634C8E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E8CC1-E218-4684-9EEE-4E2BD5E8265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703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22.08.2025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d.gov.lv/lv/elektroniska-pieteiksanas-sistema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d.gov.lv/lv/media/7337/download?attachment" TargetMode="External"/><Relationship Id="rId5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4" Type="http://schemas.openxmlformats.org/officeDocument/2006/relationships/hyperlink" Target="https://www.lad.gov.lv/lv/media/8805/download?attachmen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mailto:partneriba@dobelespartneriba.lv" TargetMode="External"/><Relationship Id="rId7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eta.vintere@jelgava.lv" TargetMode="External"/><Relationship Id="rId5" Type="http://schemas.openxmlformats.org/officeDocument/2006/relationships/hyperlink" Target="mailto:dace.vilmane@inbox.lv" TargetMode="External"/><Relationship Id="rId4" Type="http://schemas.openxmlformats.org/officeDocument/2006/relationships/hyperlink" Target="mailto:aija.senbruna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881" y="254276"/>
            <a:ext cx="10986247" cy="196459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lv-LV" sz="4400" b="1" dirty="0">
                <a:latin typeface="+mn-lt"/>
              </a:rPr>
              <a:t>Biedrība </a:t>
            </a:r>
            <a:br>
              <a:rPr lang="lv-LV" sz="4400" b="1" dirty="0">
                <a:latin typeface="+mn-lt"/>
              </a:rPr>
            </a:br>
            <a:r>
              <a:rPr lang="lv-LV" sz="4400" b="1" dirty="0">
                <a:latin typeface="+mn-lt"/>
              </a:rPr>
              <a:t>«Dobeles rajona lauku partnerība»</a:t>
            </a:r>
            <a:br>
              <a:rPr lang="lv-LV" sz="4400" b="1" dirty="0">
                <a:latin typeface="+mn-lt"/>
              </a:rPr>
            </a:br>
            <a:r>
              <a:rPr lang="lv-LV" sz="4400" b="1" dirty="0">
                <a:latin typeface="+mn-lt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880" y="2218870"/>
            <a:ext cx="10986247" cy="3168139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lv-LV" sz="4400" b="1" dirty="0"/>
              <a:t>Sabiedrības virzīta vietējās attīstības stratēģija 2023.-2027. gadam  </a:t>
            </a:r>
          </a:p>
          <a:p>
            <a:r>
              <a:rPr lang="lv-LV" sz="2000" b="1" dirty="0"/>
              <a:t>(apstiprināta 11.07.2023.)</a:t>
            </a:r>
          </a:p>
          <a:p>
            <a:endParaRPr lang="lv-LV" sz="2000" b="1" dirty="0"/>
          </a:p>
          <a:p>
            <a:endParaRPr lang="lv-LV" sz="2000" dirty="0"/>
          </a:p>
          <a:p>
            <a:r>
              <a:rPr lang="lv-LV" sz="2000" dirty="0"/>
              <a:t>Atbalsta Zemkopības ministrija un Lauku atbalsta dienests</a:t>
            </a:r>
            <a:endParaRPr lang="lv-LV" sz="2000" b="1" dirty="0"/>
          </a:p>
          <a:p>
            <a:endParaRPr lang="lv-LV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548" y="4014052"/>
            <a:ext cx="4668132" cy="7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92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722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lv-LV" b="1" dirty="0"/>
              <a:t>Projektu vērtēšana un lēmuma pieņemšana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3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4347" y="2544773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30.08.-30.09.2025.</a:t>
            </a:r>
          </a:p>
          <a:p>
            <a:pPr algn="ctr"/>
            <a:r>
              <a:rPr lang="lv-LV" dirty="0"/>
              <a:t>Pretendenti iesniedz  projektus EPS</a:t>
            </a:r>
          </a:p>
        </p:txBody>
      </p:sp>
      <p:sp>
        <p:nvSpPr>
          <p:cNvPr id="5" name="Rectangle 4"/>
          <p:cNvSpPr/>
          <p:nvPr/>
        </p:nvSpPr>
        <p:spPr>
          <a:xfrm>
            <a:off x="356118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30.09.-30.10.2025.</a:t>
            </a:r>
          </a:p>
          <a:p>
            <a:pPr algn="ctr"/>
            <a:r>
              <a:rPr lang="lv-LV" dirty="0"/>
              <a:t>VRG vērtē projektus  </a:t>
            </a:r>
          </a:p>
        </p:txBody>
      </p:sp>
      <p:sp>
        <p:nvSpPr>
          <p:cNvPr id="6" name="Rectangle 5"/>
          <p:cNvSpPr/>
          <p:nvPr/>
        </p:nvSpPr>
        <p:spPr>
          <a:xfrm>
            <a:off x="6184783" y="2569054"/>
            <a:ext cx="2464280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30.10.-15.11.2025.</a:t>
            </a:r>
          </a:p>
          <a:p>
            <a:pPr algn="ctr"/>
            <a:r>
              <a:rPr lang="lv-LV" dirty="0"/>
              <a:t>VRG iesniedz dokumentus EPS </a:t>
            </a:r>
          </a:p>
        </p:txBody>
      </p:sp>
      <p:sp>
        <p:nvSpPr>
          <p:cNvPr id="7" name="Rectangle 6"/>
          <p:cNvSpPr/>
          <p:nvPr/>
        </p:nvSpPr>
        <p:spPr>
          <a:xfrm>
            <a:off x="903867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No 15.11.2025.  ….        (3-5 mēnešus) </a:t>
            </a:r>
          </a:p>
          <a:p>
            <a:pPr algn="ctr"/>
            <a:r>
              <a:rPr lang="lv-LV" dirty="0"/>
              <a:t>LAD vērtē projektus 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024509" y="2786262"/>
            <a:ext cx="630944" cy="43142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342" y="2824366"/>
            <a:ext cx="652329" cy="4694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507" y="2810543"/>
            <a:ext cx="652329" cy="46943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3851414" y="3679962"/>
            <a:ext cx="4107675" cy="2462953"/>
          </a:xfrm>
          <a:prstGeom prst="ellipse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/>
              <a:t>LAD lēmums </a:t>
            </a:r>
          </a:p>
          <a:p>
            <a:pPr algn="ctr"/>
            <a:r>
              <a:rPr lang="lv-LV" sz="2400" dirty="0"/>
              <a:t>par projekta apstiprināšanu</a:t>
            </a:r>
          </a:p>
        </p:txBody>
      </p:sp>
      <p:sp>
        <p:nvSpPr>
          <p:cNvPr id="26" name="Right Arrow 25"/>
          <p:cNvSpPr/>
          <p:nvPr/>
        </p:nvSpPr>
        <p:spPr>
          <a:xfrm flipH="1">
            <a:off x="7663599" y="3985387"/>
            <a:ext cx="2424144" cy="926052"/>
          </a:xfrm>
          <a:prstGeom prst="rightArrow">
            <a:avLst/>
          </a:prstGeom>
          <a:solidFill>
            <a:schemeClr val="bg1"/>
          </a:solidFill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20088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Svarīgi!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28675" y="1692275"/>
            <a:ext cx="10515600" cy="4351338"/>
          </a:xfrm>
          <a:solidFill>
            <a:srgbClr val="E2E6E6"/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Projektu iesniegumi jāiesniedz, </a:t>
            </a:r>
            <a:r>
              <a:rPr lang="lv-LV" u="sng" dirty="0"/>
              <a:t>tikai</a:t>
            </a:r>
            <a:r>
              <a:rPr lang="lv-LV" dirty="0"/>
              <a:t> izmantojot </a:t>
            </a:r>
            <a:r>
              <a:rPr lang="lv-LV" u="sng" dirty="0">
                <a:hlinkClick r:id="rId3" tooltip="LAD elektroniskās pieteikšanās sistēmu."/>
              </a:rPr>
              <a:t>LAD elektroniskās pieteikšanās sistēmu (EPS).</a:t>
            </a:r>
            <a:endParaRPr lang="lv-LV" u="sng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Projektu īstenošanu var uzsākt no datuma, kad VRG iesniegs dokumentus LAD (30.10.-15.11.2025.) Ja projekts netiek apstiprināts LAD, pretendents to īsteno par </a:t>
            </a:r>
            <a:r>
              <a:rPr lang="lv-LV" b="1" dirty="0"/>
              <a:t>savu finansējumu</a:t>
            </a:r>
            <a:r>
              <a:rPr lang="lv-LV" dirty="0"/>
              <a:t>. </a:t>
            </a:r>
          </a:p>
          <a:p>
            <a:pPr marL="0" indent="0">
              <a:buNone/>
            </a:pPr>
            <a:endParaRPr lang="lv-LV" u="sng" dirty="0"/>
          </a:p>
          <a:p>
            <a:pPr marL="0" indent="0">
              <a:buNone/>
            </a:pPr>
            <a:r>
              <a:rPr lang="lv-LV" dirty="0"/>
              <a:t>Projekta īstenošanas termiņi:</a:t>
            </a:r>
          </a:p>
          <a:p>
            <a:r>
              <a:rPr lang="lv-LV" dirty="0"/>
              <a:t>Ja tiek veikta būvniecība –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/>
              <a:t>ja projektu īsteno aktivitātē ”Kopienu spēcinošas un vietas attīstību sekmējošas iniciatīvas” un projektā paredzēta attiecināmo izmaksu pozīcija “Ar projektu saistītā personāla atalgojuma darbības nodrošināšanas izmaksas”, kas nepārsniedz 15% no projekta kopējās attiecināmo izmaksu summas-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/>
              <a:t>Fiksētas summas maksājums ar budžeta projekta aprēķina metodi “Lauku biļete” – </a:t>
            </a:r>
            <a:r>
              <a:rPr lang="lv-LV" b="1" dirty="0"/>
              <a:t>līdz 3 gadiem 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/>
              <a:t>Fiksētas summas maksājums ar budžeta projekta aprēķina metodi “Jauniešu iniciatīva” – </a:t>
            </a:r>
            <a:r>
              <a:rPr lang="lv-LV" b="1" dirty="0"/>
              <a:t>līdz 18 mēnešiem 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/>
              <a:t>Pārējiem projektiem projektu īstenošanas termiņš ir </a:t>
            </a:r>
            <a:r>
              <a:rPr lang="lv-LV" b="1" dirty="0"/>
              <a:t>viens gads </a:t>
            </a:r>
            <a:r>
              <a:rPr lang="lv-LV" dirty="0"/>
              <a:t>no Dienesta lēmuma pieņemšanas par projekta iesnieguma apstiprināšanu.</a:t>
            </a:r>
          </a:p>
        </p:txBody>
      </p:sp>
      <p:sp>
        <p:nvSpPr>
          <p:cNvPr id="8" name="Freeform 34"/>
          <p:cNvSpPr/>
          <p:nvPr/>
        </p:nvSpPr>
        <p:spPr>
          <a:xfrm>
            <a:off x="8298419" y="1096327"/>
            <a:ext cx="1413992" cy="1424451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8995" y="432364"/>
            <a:ext cx="1156446" cy="13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403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09624" y="371475"/>
            <a:ext cx="10182226" cy="13001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/>
              <a:t>Normatīvie akti </a:t>
            </a:r>
            <a:endParaRPr lang="lv-LV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09626" y="1657350"/>
            <a:ext cx="10172700" cy="4257675"/>
          </a:xfrm>
          <a:solidFill>
            <a:srgbClr val="E2E6E6"/>
          </a:solidFill>
        </p:spPr>
        <p:txBody>
          <a:bodyPr>
            <a:normAutofit fontScale="77500" lnSpcReduction="20000"/>
          </a:bodyPr>
          <a:lstStyle/>
          <a:p>
            <a:endParaRPr lang="lv-LV" dirty="0">
              <a:hlinkClick r:id="rId3" tooltip="MK noteikumi Nr.580"/>
            </a:endParaRPr>
          </a:p>
          <a:p>
            <a:r>
              <a:rPr lang="lv-LV" dirty="0">
                <a:hlinkClick r:id="rId3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sagatavošana"«</a:t>
            </a:r>
            <a:endParaRPr lang="lv-LV" dirty="0"/>
          </a:p>
          <a:p>
            <a:r>
              <a:rPr lang="lv-LV" dirty="0">
                <a:hlinkClick r:id="rId4" tooltip="precizejums_mk580_21.punkts.pdf"/>
              </a:rPr>
              <a:t>Precizējums attiecībā uz MK Noteikumu Nr.580 21.punkta redakciju</a:t>
            </a:r>
            <a:r>
              <a:rPr lang="lv-LV" dirty="0"/>
              <a:t> </a:t>
            </a:r>
          </a:p>
          <a:p>
            <a:r>
              <a:rPr lang="lv-LV" dirty="0">
                <a:hlinkClick r:id="rId5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attīstībai«</a:t>
            </a:r>
            <a:endParaRPr lang="lv-LV" dirty="0"/>
          </a:p>
          <a:p>
            <a:r>
              <a:rPr lang="lv-LV" dirty="0">
                <a:hlinkClick r:id="rId6" tooltip="metodika_lauku-bilete.pdf"/>
              </a:rPr>
              <a:t>Metodika “Fiksētas summas maksājums ar budžeta projekta aprēķina metodi “Lauku biļete” un to piemērošana Kopējās lauksaimniecības politikas stratēģiskā plānā 2023.-2027.gadam”</a:t>
            </a:r>
            <a:endParaRPr lang="lv-LV" dirty="0"/>
          </a:p>
          <a:p>
            <a:r>
              <a:rPr lang="lv-LV" u="sng" dirty="0">
                <a:solidFill>
                  <a:schemeClr val="accent5">
                    <a:lumMod val="75000"/>
                  </a:schemeClr>
                </a:solidFill>
              </a:rPr>
              <a:t>Metodika “Fiksētas summas maksājums “Jauniešu iniciatīva” un to piemērošana Kopējās lauksaimniecības politikas stratēģiskā plānā 2023.-2027.gadam”</a:t>
            </a:r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6" name="Freeform 34"/>
          <p:cNvSpPr/>
          <p:nvPr/>
        </p:nvSpPr>
        <p:spPr>
          <a:xfrm>
            <a:off x="1409700" y="542925"/>
            <a:ext cx="1440941" cy="1555967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9849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Biedrības kontaktinformācija</a:t>
            </a:r>
            <a:r>
              <a:rPr lang="lv-LV" dirty="0"/>
              <a:t>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38200" y="1638300"/>
            <a:ext cx="10515600" cy="3505200"/>
          </a:xfrm>
          <a:solidFill>
            <a:srgbClr val="E0E8E7"/>
          </a:solidFill>
        </p:spPr>
        <p:txBody>
          <a:bodyPr/>
          <a:lstStyle/>
          <a:p>
            <a:pPr algn="ctr"/>
            <a:r>
              <a:rPr lang="nn-NO" sz="2400" dirty="0"/>
              <a:t>Epasts: </a:t>
            </a:r>
            <a:r>
              <a:rPr lang="nn-NO" sz="2400" dirty="0">
                <a:hlinkClick r:id="rId3"/>
              </a:rPr>
              <a:t>partneriba@dobelespartneriba.lv</a:t>
            </a:r>
            <a:endParaRPr lang="nn-NO" sz="2400" dirty="0"/>
          </a:p>
          <a:p>
            <a:pPr algn="ctr"/>
            <a:r>
              <a:rPr lang="lv-LV" sz="2400" dirty="0"/>
              <a:t>Adrese: </a:t>
            </a:r>
            <a:r>
              <a:rPr lang="nn-NO" sz="2400" dirty="0"/>
              <a:t>Uzvaras iela 2,</a:t>
            </a:r>
            <a:r>
              <a:rPr lang="lv-LV" sz="2400" dirty="0"/>
              <a:t> </a:t>
            </a:r>
            <a:r>
              <a:rPr lang="nn-NO" sz="2400" dirty="0"/>
              <a:t>Dobele</a:t>
            </a:r>
            <a:r>
              <a:rPr lang="lv-LV" sz="2400" dirty="0"/>
              <a:t> </a:t>
            </a:r>
            <a:r>
              <a:rPr lang="nn-NO" sz="2400" dirty="0"/>
              <a:t>LV-3701</a:t>
            </a:r>
          </a:p>
          <a:p>
            <a:pPr marL="0" indent="0" algn="ctr">
              <a:buNone/>
            </a:pPr>
            <a:r>
              <a:rPr lang="lv-LV" sz="2400" dirty="0"/>
              <a:t>      </a:t>
            </a:r>
            <a:r>
              <a:rPr lang="nn-NO" sz="2400" dirty="0"/>
              <a:t>Aija Šenbrūna 29812300, </a:t>
            </a:r>
            <a:r>
              <a:rPr lang="nn-NO" sz="2400" dirty="0">
                <a:hlinkClick r:id="rId4"/>
              </a:rPr>
              <a:t>aija.senbruna@gmail.com</a:t>
            </a:r>
            <a:endParaRPr lang="lv-LV" sz="2400" dirty="0"/>
          </a:p>
          <a:p>
            <a:pPr marL="0" indent="0" algn="ctr">
              <a:buNone/>
            </a:pPr>
            <a:r>
              <a:rPr lang="nn-NO" sz="2400" dirty="0"/>
              <a:t>Dace Vilmane 29187113, </a:t>
            </a:r>
            <a:r>
              <a:rPr lang="nn-NO" sz="2400" dirty="0">
                <a:hlinkClick r:id="rId5"/>
              </a:rPr>
              <a:t>dace.vilmane@inbox.lv</a:t>
            </a:r>
            <a:br>
              <a:rPr lang="nn-NO" sz="2400" dirty="0"/>
            </a:br>
            <a:r>
              <a:rPr lang="lv-LV" sz="2400" dirty="0"/>
              <a:t>  </a:t>
            </a:r>
            <a:r>
              <a:rPr lang="nn-NO" sz="2400" dirty="0"/>
              <a:t>Ineta Vintere, 22026755, </a:t>
            </a:r>
            <a:r>
              <a:rPr lang="nn-NO" sz="2400" dirty="0">
                <a:hlinkClick r:id="rId6"/>
              </a:rPr>
              <a:t>ineta.vintere@jelgava.lv</a:t>
            </a:r>
            <a:r>
              <a:rPr lang="nn-NO" sz="2400" dirty="0"/>
              <a:t> </a:t>
            </a:r>
            <a:endParaRPr lang="lv-LV" sz="2400" dirty="0"/>
          </a:p>
          <a:p>
            <a:pPr marL="0" indent="0" algn="ctr">
              <a:buNone/>
            </a:pPr>
            <a:endParaRPr lang="nn-NO" sz="2400" dirty="0"/>
          </a:p>
          <a:p>
            <a:endParaRPr lang="lv-LV" dirty="0"/>
          </a:p>
          <a:p>
            <a:pPr marL="0" indent="0" algn="ctr">
              <a:buNone/>
            </a:pPr>
            <a:r>
              <a:rPr lang="lv-LV" sz="1800" dirty="0"/>
              <a:t>Atbalsta Zemkopības ministrija un Lauku atbalsta dienests</a:t>
            </a:r>
            <a:endParaRPr lang="lv-LV" sz="1800" b="1" dirty="0"/>
          </a:p>
          <a:p>
            <a:pPr marL="0" indent="0" algn="ctr">
              <a:buNone/>
            </a:pPr>
            <a:endParaRPr lang="lv-LV" sz="1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5775" y="4055572"/>
            <a:ext cx="3601795" cy="554846"/>
          </a:xfrm>
          <a:prstGeom prst="rect">
            <a:avLst/>
          </a:prstGeom>
        </p:spPr>
      </p:pic>
      <p:sp>
        <p:nvSpPr>
          <p:cNvPr id="9" name="Freeform 34"/>
          <p:cNvSpPr/>
          <p:nvPr/>
        </p:nvSpPr>
        <p:spPr>
          <a:xfrm>
            <a:off x="883159" y="444282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97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66" y="80919"/>
            <a:ext cx="11098695" cy="664996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300796" y="5156462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16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77687" y="405987"/>
            <a:ext cx="11539330" cy="1325563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Biedrības «Dobeles rajona lauku partnerība»</a:t>
            </a:r>
            <a:endParaRPr lang="lv-LV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77195" y="2036080"/>
            <a:ext cx="5334000" cy="4361415"/>
          </a:xfrm>
          <a:prstGeom prst="rect">
            <a:avLst/>
          </a:prstGeom>
          <a:solidFill>
            <a:srgbClr val="E0E8E7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lv-LV" sz="2000" dirty="0"/>
          </a:p>
          <a:p>
            <a:r>
              <a:rPr lang="lv-LV" sz="2000" dirty="0"/>
              <a:t>dibināta 2005.gadā; </a:t>
            </a:r>
          </a:p>
          <a:p>
            <a:r>
              <a:rPr lang="lv-LV" sz="2000" dirty="0"/>
              <a:t>darbības teritorija – Dobeles novads; </a:t>
            </a:r>
          </a:p>
          <a:p>
            <a:r>
              <a:rPr lang="lv-LV" sz="2000" dirty="0"/>
              <a:t>augstākā lēmējinstitūcija ir </a:t>
            </a:r>
            <a:r>
              <a:rPr lang="lv-LV" sz="2000" b="1" dirty="0"/>
              <a:t>Biedru sapulce; </a:t>
            </a:r>
            <a:endParaRPr lang="lv-LV" sz="2000" dirty="0"/>
          </a:p>
          <a:p>
            <a:r>
              <a:rPr lang="lv-LV" sz="2000" dirty="0"/>
              <a:t>biedrībā darbojas </a:t>
            </a:r>
            <a:r>
              <a:rPr lang="lv-LV" sz="2000" b="1" dirty="0"/>
              <a:t>87 biedri</a:t>
            </a:r>
            <a:r>
              <a:rPr lang="lv-LV" sz="2000" dirty="0"/>
              <a:t>, izveidota </a:t>
            </a:r>
            <a:r>
              <a:rPr lang="lv-LV" sz="2000" b="1" dirty="0"/>
              <a:t>Padome</a:t>
            </a:r>
            <a:r>
              <a:rPr lang="lv-LV" sz="2000" dirty="0"/>
              <a:t> 9 cilvēku sastāvā, kas nodrošina LEADER pieeju – 3 pašvaldību pārstāvji, 3 sabiedrības pārstāvji, tai skaitā lauku sieviešu pārstāvis un jauniešu pārstāvis, 3 uzņēmēji;</a:t>
            </a:r>
          </a:p>
          <a:p>
            <a:r>
              <a:rPr lang="lv-LV" sz="2000" dirty="0"/>
              <a:t>biedrības darbību nodrošina </a:t>
            </a:r>
            <a:r>
              <a:rPr lang="lv-LV" sz="2000" b="1" dirty="0"/>
              <a:t>Izpildinstitūcija</a:t>
            </a:r>
            <a:r>
              <a:rPr lang="lv-LV" sz="2000" dirty="0"/>
              <a:t> – finanšu vadītājs, koordinators un koordinatora palīgs. 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2357" y="1852498"/>
            <a:ext cx="4025163" cy="888795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/>
              <a:t>Biedru sapulce 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24473" y="2931725"/>
            <a:ext cx="4025163" cy="7892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615" y="3921931"/>
            <a:ext cx="4074021" cy="8609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9504" y="5234471"/>
            <a:ext cx="1522188" cy="11713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6952" y="5233532"/>
            <a:ext cx="1449354" cy="11630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4718" y="5211814"/>
            <a:ext cx="1384620" cy="11792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57750" y="5211814"/>
            <a:ext cx="1475767" cy="1179284"/>
          </a:xfrm>
          <a:prstGeom prst="rect">
            <a:avLst/>
          </a:prstGeom>
        </p:spPr>
      </p:pic>
      <p:sp>
        <p:nvSpPr>
          <p:cNvPr id="18" name="Down Arrow 17"/>
          <p:cNvSpPr/>
          <p:nvPr/>
        </p:nvSpPr>
        <p:spPr>
          <a:xfrm>
            <a:off x="7847300" y="4788041"/>
            <a:ext cx="451876" cy="33087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8639" y="4840173"/>
            <a:ext cx="420093" cy="336075"/>
          </a:xfrm>
          <a:prstGeom prst="rect">
            <a:avLst/>
          </a:prstGeom>
          <a:scene3d>
            <a:camera prst="orthographicFront">
              <a:rot lat="0" lon="0" rev="19199999"/>
            </a:camera>
            <a:lightRig rig="threePt" dir="t"/>
          </a:scene3d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26743" y="4655795"/>
            <a:ext cx="617069" cy="588501"/>
          </a:xfrm>
          <a:prstGeom prst="rect">
            <a:avLst/>
          </a:prstGeom>
        </p:spPr>
      </p:pic>
      <p:sp>
        <p:nvSpPr>
          <p:cNvPr id="23" name="Down Arrow 22"/>
          <p:cNvSpPr/>
          <p:nvPr/>
        </p:nvSpPr>
        <p:spPr>
          <a:xfrm>
            <a:off x="8386687" y="3711302"/>
            <a:ext cx="451876" cy="33087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Down Arrow 24"/>
          <p:cNvSpPr/>
          <p:nvPr/>
        </p:nvSpPr>
        <p:spPr>
          <a:xfrm>
            <a:off x="9381090" y="4766238"/>
            <a:ext cx="451876" cy="33087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Down Arrow 25"/>
          <p:cNvSpPr/>
          <p:nvPr/>
        </p:nvSpPr>
        <p:spPr>
          <a:xfrm>
            <a:off x="8299717" y="2763713"/>
            <a:ext cx="451876" cy="330872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8545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17443" y="365125"/>
            <a:ext cx="11320670" cy="1325563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lv-LV" b="1" dirty="0"/>
              <a:t>Biedrības «Dobeles rajona lauku partnerība» Padome  </a:t>
            </a:r>
          </a:p>
        </p:txBody>
      </p:sp>
      <p:sp>
        <p:nvSpPr>
          <p:cNvPr id="7" name="Freeform 34"/>
          <p:cNvSpPr/>
          <p:nvPr/>
        </p:nvSpPr>
        <p:spPr>
          <a:xfrm>
            <a:off x="8457422" y="3531772"/>
            <a:ext cx="2472309" cy="2743200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92AE387-46F7-2883-155C-B23EA962B180}"/>
              </a:ext>
            </a:extLst>
          </p:cNvPr>
          <p:cNvSpPr txBox="1">
            <a:spLocks/>
          </p:cNvSpPr>
          <p:nvPr/>
        </p:nvSpPr>
        <p:spPr>
          <a:xfrm>
            <a:off x="341683" y="2036080"/>
            <a:ext cx="11320669" cy="4361415"/>
          </a:xfrm>
          <a:prstGeom prst="rect">
            <a:avLst/>
          </a:prstGeom>
          <a:solidFill>
            <a:srgbClr val="E0E8E7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3 </a:t>
            </a:r>
            <a:r>
              <a:rPr lang="en-US" sz="2000" b="1" dirty="0" err="1"/>
              <a:t>pašvaldības</a:t>
            </a:r>
            <a:r>
              <a:rPr lang="en-US" sz="2000" b="1" dirty="0"/>
              <a:t> </a:t>
            </a:r>
            <a:r>
              <a:rPr lang="en-US" sz="2000" b="1" dirty="0" err="1"/>
              <a:t>pārstāvji</a:t>
            </a:r>
            <a:r>
              <a:rPr lang="en-US" sz="2000" b="1" dirty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Edgars </a:t>
            </a:r>
            <a:r>
              <a:rPr lang="en-US" sz="2000" dirty="0" err="1"/>
              <a:t>Laimiņš</a:t>
            </a:r>
            <a:r>
              <a:rPr lang="en-US" sz="2000" dirty="0"/>
              <a:t>, Dobeles </a:t>
            </a:r>
            <a:r>
              <a:rPr lang="en-US" sz="2000" dirty="0" err="1"/>
              <a:t>novada</a:t>
            </a:r>
            <a:r>
              <a:rPr lang="en-US" sz="2000" dirty="0"/>
              <a:t> domes </a:t>
            </a:r>
            <a:r>
              <a:rPr lang="en-US" sz="2000" dirty="0" err="1"/>
              <a:t>deputāts</a:t>
            </a:r>
            <a:r>
              <a:rPr lang="en-US" sz="2000" dirty="0"/>
              <a:t>, Dobeles </a:t>
            </a:r>
            <a:r>
              <a:rPr lang="en-US" sz="2000" dirty="0" err="1"/>
              <a:t>partnerības</a:t>
            </a:r>
            <a:r>
              <a:rPr lang="en-US" sz="2000" dirty="0"/>
              <a:t> </a:t>
            </a:r>
            <a:r>
              <a:rPr lang="en-US" sz="2000" dirty="0" err="1"/>
              <a:t>padomes</a:t>
            </a:r>
            <a:r>
              <a:rPr lang="en-US" sz="2000" dirty="0"/>
              <a:t> </a:t>
            </a:r>
            <a:r>
              <a:rPr lang="en-US" sz="2000" dirty="0" err="1"/>
              <a:t>priekšsēdētājs</a:t>
            </a:r>
            <a:r>
              <a:rPr lang="en-US" sz="2000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Indra </a:t>
            </a:r>
            <a:r>
              <a:rPr lang="en-US" sz="2000" dirty="0" err="1"/>
              <a:t>Špela</a:t>
            </a:r>
            <a:r>
              <a:rPr lang="en-US" sz="2000" dirty="0"/>
              <a:t>, Dobeles </a:t>
            </a:r>
            <a:r>
              <a:rPr lang="en-US" sz="2000" dirty="0" err="1"/>
              <a:t>novada</a:t>
            </a:r>
            <a:r>
              <a:rPr lang="en-US" sz="2000" dirty="0"/>
              <a:t> domes </a:t>
            </a:r>
            <a:r>
              <a:rPr lang="en-US" sz="2000" dirty="0" err="1"/>
              <a:t>deputāte</a:t>
            </a:r>
            <a:r>
              <a:rPr lang="en-US" sz="2000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Linda </a:t>
            </a:r>
            <a:r>
              <a:rPr lang="en-US" sz="2000" dirty="0" err="1"/>
              <a:t>Mierlauka</a:t>
            </a:r>
            <a:r>
              <a:rPr lang="en-US" sz="2000" dirty="0"/>
              <a:t> , Dobeles </a:t>
            </a:r>
            <a:r>
              <a:rPr lang="en-US" sz="2000" dirty="0" err="1"/>
              <a:t>novada</a:t>
            </a:r>
            <a:r>
              <a:rPr lang="en-US" sz="2000" dirty="0"/>
              <a:t> </a:t>
            </a:r>
            <a:r>
              <a:rPr lang="en-US" sz="2000" dirty="0" err="1"/>
              <a:t>pšvaldības</a:t>
            </a:r>
            <a:r>
              <a:rPr lang="en-US" sz="2000" dirty="0"/>
              <a:t> </a:t>
            </a:r>
            <a:r>
              <a:rPr lang="en-US" sz="2000" dirty="0" err="1"/>
              <a:t>Būvvaldes</a:t>
            </a:r>
            <a:r>
              <a:rPr lang="en-US" sz="2000" dirty="0"/>
              <a:t> </a:t>
            </a:r>
            <a:r>
              <a:rPr lang="en-US" sz="2000" dirty="0" err="1"/>
              <a:t>vadītājas</a:t>
            </a:r>
            <a:r>
              <a:rPr lang="en-US" sz="2000" dirty="0"/>
              <a:t> </a:t>
            </a:r>
            <a:r>
              <a:rPr lang="en-US" sz="2000" dirty="0" err="1"/>
              <a:t>vietniece</a:t>
            </a:r>
            <a:r>
              <a:rPr lang="en-US" sz="2000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3 </a:t>
            </a:r>
            <a:r>
              <a:rPr lang="en-US" sz="2000" b="1" dirty="0" err="1"/>
              <a:t>uzņēmēji</a:t>
            </a:r>
            <a:r>
              <a:rPr lang="en-US" sz="2000" b="1" dirty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Zaiga </a:t>
            </a:r>
            <a:r>
              <a:rPr lang="en-US" sz="2000" dirty="0" err="1"/>
              <a:t>Vismane</a:t>
            </a:r>
            <a:r>
              <a:rPr lang="en-US" sz="2000" dirty="0"/>
              <a:t>, IK “</a:t>
            </a:r>
            <a:r>
              <a:rPr lang="en-US" sz="2000" dirty="0" err="1"/>
              <a:t>Zaigas</a:t>
            </a:r>
            <a:r>
              <a:rPr lang="en-US" sz="2000" dirty="0"/>
              <a:t> Nami”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Arvīds </a:t>
            </a:r>
            <a:r>
              <a:rPr lang="en-US" sz="2000" dirty="0" err="1"/>
              <a:t>Borherts</a:t>
            </a:r>
            <a:r>
              <a:rPr lang="en-US" sz="2000" dirty="0"/>
              <a:t> </a:t>
            </a:r>
            <a:r>
              <a:rPr lang="en-US" sz="2000" dirty="0" err="1"/>
              <a:t>Smiļģis</a:t>
            </a:r>
            <a:r>
              <a:rPr lang="en-US" sz="2000" dirty="0"/>
              <a:t>, SIA “BS Bicycles”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Sarmīte </a:t>
            </a:r>
            <a:r>
              <a:rPr lang="en-US" sz="2000" dirty="0" err="1"/>
              <a:t>Vilsone</a:t>
            </a:r>
            <a:r>
              <a:rPr lang="en-US" sz="2000" dirty="0"/>
              <a:t>, ZS “</a:t>
            </a:r>
            <a:r>
              <a:rPr lang="en-US" sz="2000" dirty="0" err="1"/>
              <a:t>Vilsoni</a:t>
            </a:r>
            <a:r>
              <a:rPr lang="en-US" sz="2000" dirty="0"/>
              <a:t>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3 </a:t>
            </a:r>
            <a:r>
              <a:rPr lang="en-US" sz="2000" b="1" dirty="0" err="1"/>
              <a:t>sabiedrības</a:t>
            </a:r>
            <a:r>
              <a:rPr lang="en-US" sz="2000" b="1" dirty="0"/>
              <a:t> </a:t>
            </a:r>
            <a:r>
              <a:rPr lang="en-US" sz="2000" b="1" dirty="0" err="1"/>
              <a:t>pārstāvji</a:t>
            </a:r>
            <a:r>
              <a:rPr lang="en-US" sz="2000" b="1" dirty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Edīte </a:t>
            </a:r>
            <a:r>
              <a:rPr lang="en-US" sz="2000" dirty="0" err="1"/>
              <a:t>Bēvalde</a:t>
            </a:r>
            <a:r>
              <a:rPr lang="en-US" sz="2000" dirty="0"/>
              <a:t>, </a:t>
            </a:r>
            <a:r>
              <a:rPr lang="en-US" sz="2000" dirty="0" err="1"/>
              <a:t>Biedrība</a:t>
            </a:r>
            <a:r>
              <a:rPr lang="en-US" sz="2000" dirty="0"/>
              <a:t> “</a:t>
            </a:r>
            <a:r>
              <a:rPr lang="en-US" sz="2000" dirty="0" err="1"/>
              <a:t>Liepas</a:t>
            </a:r>
            <a:r>
              <a:rPr lang="en-US" sz="2000" dirty="0"/>
              <a:t>” (</a:t>
            </a:r>
            <a:r>
              <a:rPr lang="en-US" sz="2000" dirty="0" err="1"/>
              <a:t>lauku</a:t>
            </a:r>
            <a:r>
              <a:rPr lang="en-US" sz="2000" dirty="0"/>
              <a:t> </a:t>
            </a:r>
            <a:r>
              <a:rPr lang="en-US" sz="2000" dirty="0" err="1"/>
              <a:t>sieviešu</a:t>
            </a:r>
            <a:r>
              <a:rPr lang="en-US" sz="2000" dirty="0"/>
              <a:t> </a:t>
            </a:r>
            <a:r>
              <a:rPr lang="en-US" sz="2000" dirty="0" err="1"/>
              <a:t>pārstāve</a:t>
            </a:r>
            <a:r>
              <a:rPr lang="en-US" sz="20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Roberts </a:t>
            </a:r>
            <a:r>
              <a:rPr lang="en-US" sz="2000" dirty="0" err="1"/>
              <a:t>Sīlis</a:t>
            </a:r>
            <a:r>
              <a:rPr lang="en-US" sz="2000" dirty="0"/>
              <a:t>, </a:t>
            </a:r>
            <a:r>
              <a:rPr lang="en-US" sz="2000" dirty="0" err="1"/>
              <a:t>Biedrība</a:t>
            </a:r>
            <a:r>
              <a:rPr lang="en-US" sz="2000" dirty="0"/>
              <a:t> “</a:t>
            </a:r>
            <a:r>
              <a:rPr lang="en-US" sz="2000" dirty="0" err="1"/>
              <a:t>Saspraude</a:t>
            </a:r>
            <a:r>
              <a:rPr lang="en-US" sz="2000" dirty="0"/>
              <a:t>” (</a:t>
            </a:r>
            <a:r>
              <a:rPr lang="en-US" sz="2000" dirty="0" err="1"/>
              <a:t>jauniešu</a:t>
            </a:r>
            <a:r>
              <a:rPr lang="en-US" sz="2000" dirty="0"/>
              <a:t> </a:t>
            </a:r>
            <a:r>
              <a:rPr lang="en-US" sz="2000" dirty="0" err="1"/>
              <a:t>pārstāvis</a:t>
            </a:r>
            <a:r>
              <a:rPr lang="en-US" sz="2000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Sandris Laizāns, </a:t>
            </a:r>
            <a:r>
              <a:rPr lang="en-US" sz="2000" dirty="0" err="1"/>
              <a:t>Biedrība</a:t>
            </a:r>
            <a:r>
              <a:rPr lang="en-US" sz="2000" dirty="0"/>
              <a:t> “</a:t>
            </a:r>
            <a:r>
              <a:rPr lang="en-US" sz="2000" dirty="0" err="1"/>
              <a:t>Tērvetes</a:t>
            </a:r>
            <a:r>
              <a:rPr lang="en-US" sz="2000" dirty="0"/>
              <a:t> </a:t>
            </a:r>
            <a:r>
              <a:rPr lang="en-US" sz="2000" dirty="0" err="1"/>
              <a:t>mājražotāji</a:t>
            </a:r>
            <a:r>
              <a:rPr lang="en-US" sz="2000" dirty="0"/>
              <a:t> un </a:t>
            </a:r>
            <a:r>
              <a:rPr lang="en-US" sz="2000" dirty="0" err="1"/>
              <a:t>amatnieki</a:t>
            </a:r>
            <a:r>
              <a:rPr lang="en-US" sz="2000" dirty="0"/>
              <a:t>”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82134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41774" y="1137689"/>
            <a:ext cx="6350275" cy="4765182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08113" y="337929"/>
            <a:ext cx="6748669" cy="65598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4800" b="1" dirty="0">
                <a:latin typeface="+mj-lt"/>
              </a:rPr>
              <a:t>Stratēģiskie mērķi, rīcības</a:t>
            </a:r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686215"/>
              </p:ext>
            </p:extLst>
          </p:nvPr>
        </p:nvGraphicFramePr>
        <p:xfrm>
          <a:off x="308113" y="869113"/>
          <a:ext cx="6748669" cy="5812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5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0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73046"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err="1">
                          <a:solidFill>
                            <a:schemeClr val="bg1"/>
                          </a:solidFill>
                        </a:rPr>
                        <a:t>Nr.p</a:t>
                      </a:r>
                      <a:r>
                        <a:rPr lang="lv-LV" sz="1600" dirty="0">
                          <a:solidFill>
                            <a:schemeClr val="bg1"/>
                          </a:solidFill>
                        </a:rPr>
                        <a:t>. k. </a:t>
                      </a: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err="1">
                          <a:solidFill>
                            <a:schemeClr val="bg1"/>
                          </a:solidFill>
                        </a:rPr>
                        <a:t>Mēŗķis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EKFLA</a:t>
                      </a:r>
                    </a:p>
                    <a:p>
                      <a:r>
                        <a:rPr lang="lv-LV" dirty="0">
                          <a:solidFill>
                            <a:schemeClr val="bg1"/>
                          </a:solidFill>
                        </a:rPr>
                        <a:t>Atbalsts</a:t>
                      </a:r>
                      <a:r>
                        <a:rPr lang="lv-LV" baseline="0" dirty="0">
                          <a:solidFill>
                            <a:schemeClr val="bg1"/>
                          </a:solidFill>
                        </a:rPr>
                        <a:t> apmērs % pret kopējo atbalstu 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875">
                <a:tc>
                  <a:txBody>
                    <a:bodyPr/>
                    <a:lstStyle/>
                    <a:p>
                      <a:r>
                        <a:rPr lang="lv-LV" dirty="0"/>
                        <a:t>M1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b="1" dirty="0"/>
                        <a:t>M1. Vietējās ekonomikas stiprināšana un</a:t>
                      </a:r>
                    </a:p>
                    <a:p>
                      <a:r>
                        <a:rPr lang="lv-LV" sz="1800" b="1" dirty="0"/>
                        <a:t>Attīstība:</a:t>
                      </a:r>
                    </a:p>
                    <a:p>
                      <a:r>
                        <a:rPr lang="lv-LV" sz="1800" dirty="0"/>
                        <a:t>1.Rīcība. Atbalsts uzņēmējdarbības uzsākšanai,</a:t>
                      </a:r>
                      <a:r>
                        <a:rPr lang="lv-LV" sz="1800" baseline="0" dirty="0"/>
                        <a:t> </a:t>
                      </a:r>
                      <a:r>
                        <a:rPr lang="lv-LV" sz="1800" dirty="0"/>
                        <a:t>attīstībai, konkurētspēju celšanai. 1.1. Lauku biļete.</a:t>
                      </a:r>
                    </a:p>
                    <a:p>
                      <a:r>
                        <a:rPr lang="lv-LV" sz="1800" dirty="0"/>
                        <a:t>2.Rīcība. Atbalsts konkurētspējīgu tūrisma</a:t>
                      </a:r>
                    </a:p>
                    <a:p>
                      <a:r>
                        <a:rPr lang="lv-LV" sz="1800" dirty="0"/>
                        <a:t>produktu attīstībai un veidošanai.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52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8225">
                <a:tc>
                  <a:txBody>
                    <a:bodyPr/>
                    <a:lstStyle/>
                    <a:p>
                      <a:r>
                        <a:rPr lang="lv-LV" dirty="0"/>
                        <a:t>M2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b="1" dirty="0"/>
                        <a:t>M2. Kvalitatīvas dzīves vides un aktivitāšu</a:t>
                      </a:r>
                    </a:p>
                    <a:p>
                      <a:r>
                        <a:rPr lang="lv-LV" sz="1800" b="1" dirty="0"/>
                        <a:t>Nodrošināšana:</a:t>
                      </a:r>
                    </a:p>
                    <a:p>
                      <a:r>
                        <a:rPr lang="lv-LV" sz="1800" dirty="0"/>
                        <a:t>3.Rīcība. Publiskās </a:t>
                      </a:r>
                      <a:r>
                        <a:rPr lang="lv-LV" sz="1800" dirty="0" err="1"/>
                        <a:t>ārtelpas</a:t>
                      </a:r>
                      <a:r>
                        <a:rPr lang="lv-LV" sz="1800" dirty="0"/>
                        <a:t>, infrastruktūras</a:t>
                      </a:r>
                    </a:p>
                    <a:p>
                      <a:r>
                        <a:rPr lang="lv-LV" sz="1800" dirty="0"/>
                        <a:t>attīstība un pieejamības uzlabošana, dabas,</a:t>
                      </a:r>
                    </a:p>
                    <a:p>
                      <a:r>
                        <a:rPr lang="lv-LV" sz="1800" dirty="0"/>
                        <a:t>kultūrvēsturisko objektu attīstība;</a:t>
                      </a:r>
                    </a:p>
                    <a:p>
                      <a:r>
                        <a:rPr lang="lv-LV" sz="1800" dirty="0"/>
                        <a:t>4.Rīcība. Atbalsts sabiedrisko aktivitāšu</a:t>
                      </a:r>
                    </a:p>
                    <a:p>
                      <a:r>
                        <a:rPr lang="lv-LV" sz="1800" dirty="0"/>
                        <a:t>dažādošanai teritorijas iedzīvotājiem, kopienu</a:t>
                      </a:r>
                      <a:r>
                        <a:rPr lang="lv-LV" sz="1800" baseline="0" dirty="0"/>
                        <a:t> </a:t>
                      </a:r>
                      <a:r>
                        <a:rPr lang="lv-LV" sz="1800" dirty="0"/>
                        <a:t>iniciatīvas. 4.1. Jauniešu iniciatīvas projekti.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48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Freeform 34"/>
          <p:cNvSpPr/>
          <p:nvPr/>
        </p:nvSpPr>
        <p:spPr>
          <a:xfrm>
            <a:off x="10127974" y="4303643"/>
            <a:ext cx="1837910" cy="2054287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911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740" y="365125"/>
            <a:ext cx="11556460" cy="1325563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lv-LV" b="1" dirty="0"/>
              <a:t>Finansējuma sadales plāns 2023-2027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265334"/>
              </p:ext>
            </p:extLst>
          </p:nvPr>
        </p:nvGraphicFramePr>
        <p:xfrm>
          <a:off x="330740" y="1690688"/>
          <a:ext cx="11556459" cy="471011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953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1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5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65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72647">
                <a:tc>
                  <a:txBody>
                    <a:bodyPr/>
                    <a:lstStyle/>
                    <a:p>
                      <a:pPr algn="ctr"/>
                      <a:endParaRPr lang="lv-LV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err="1">
                          <a:solidFill>
                            <a:schemeClr val="bg1"/>
                          </a:solidFill>
                        </a:rPr>
                        <a:t>Nr.p.k</a:t>
                      </a:r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Mērķis</a:t>
                      </a: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Atbalsta apmērs (% pret kopējo atbalstu Stratēģiskā plāna intervencē)</a:t>
                      </a: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Atbalsta apmērs (</a:t>
                      </a:r>
                      <a:r>
                        <a:rPr lang="lv-LV" b="1" dirty="0" err="1">
                          <a:solidFill>
                            <a:schemeClr val="bg1"/>
                          </a:solidFill>
                        </a:rPr>
                        <a:t>euro</a:t>
                      </a:r>
                      <a:r>
                        <a:rPr lang="lv-LV" b="1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rgbClr val="6A8C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434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M1. Vietējās ekonomikas stiprināšana un attīstība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52%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/>
                        <a:t>605 797,52</a:t>
                      </a:r>
                    </a:p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0853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2</a:t>
                      </a:r>
                    </a:p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M2. Kvalitatīvas dzīves vides un aktivitāšu nodrošināšana.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559 197,72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7177"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/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/>
                        <a:t> 1 164 995,24*</a:t>
                      </a:r>
                    </a:p>
                    <a:p>
                      <a:pPr algn="ctr"/>
                      <a:r>
                        <a:rPr lang="lv-LV" b="1" dirty="0"/>
                        <a:t>* </a:t>
                      </a:r>
                      <a:r>
                        <a:rPr lang="lv-LV" sz="1400" b="1" dirty="0"/>
                        <a:t>t.sk 61 511,75 </a:t>
                      </a:r>
                      <a:r>
                        <a:rPr lang="lv-LV" sz="1400" b="1" dirty="0" err="1"/>
                        <a:t>euro</a:t>
                      </a:r>
                      <a:r>
                        <a:rPr lang="lv-LV" sz="1400" b="1" dirty="0"/>
                        <a:t> (11%) </a:t>
                      </a:r>
                      <a:r>
                        <a:rPr lang="lv-LV" sz="1400" b="1" dirty="0" err="1"/>
                        <a:t>starpteritoriālo</a:t>
                      </a:r>
                      <a:r>
                        <a:rPr lang="lv-LV" sz="1400" b="1" dirty="0"/>
                        <a:t> un starpvalstu sadarbības  projektu īstenošanai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349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137" y="193955"/>
            <a:ext cx="11439726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1. kārtas (09.08.2024.-09.09.2024.) rezultāti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137" y="1519518"/>
            <a:ext cx="11439726" cy="4980673"/>
          </a:xfrm>
          <a:solidFill>
            <a:srgbClr val="E0E8E7"/>
          </a:solidFill>
        </p:spPr>
        <p:txBody>
          <a:bodyPr/>
          <a:lstStyle/>
          <a:p>
            <a:pPr marL="0" indent="0">
              <a:buNone/>
            </a:pPr>
            <a:endParaRPr lang="lv-LV" dirty="0"/>
          </a:p>
          <a:p>
            <a:r>
              <a:rPr lang="lv-LV" dirty="0"/>
              <a:t>R1 un R2 kopējais plānotais publiskais finansējums – </a:t>
            </a:r>
            <a:r>
              <a:rPr lang="lv-LV" b="1" dirty="0"/>
              <a:t>300 000 </a:t>
            </a:r>
            <a:r>
              <a:rPr lang="lv-LV" b="1" dirty="0" err="1"/>
              <a:t>euro</a:t>
            </a:r>
            <a:r>
              <a:rPr lang="lv-LV" dirty="0"/>
              <a:t>;</a:t>
            </a:r>
          </a:p>
          <a:p>
            <a:r>
              <a:rPr lang="lv-LV" dirty="0"/>
              <a:t>Saņemti </a:t>
            </a:r>
            <a:r>
              <a:rPr lang="lv-LV" b="1" dirty="0"/>
              <a:t>3 projektu iesniegumi  R1</a:t>
            </a:r>
            <a:r>
              <a:rPr lang="lv-LV" dirty="0"/>
              <a:t>;</a:t>
            </a:r>
          </a:p>
          <a:p>
            <a:r>
              <a:rPr lang="lv-LV" dirty="0"/>
              <a:t>Pieprasītais publiskais finansējumu </a:t>
            </a:r>
            <a:r>
              <a:rPr lang="lv-LV" b="1" dirty="0"/>
              <a:t>89 970,50 </a:t>
            </a:r>
            <a:r>
              <a:rPr lang="lv-LV" b="1" dirty="0" err="1"/>
              <a:t>euro</a:t>
            </a:r>
            <a:r>
              <a:rPr lang="lv-LV" dirty="0"/>
              <a:t> apmērā; </a:t>
            </a:r>
          </a:p>
          <a:p>
            <a:r>
              <a:rPr lang="lv-LV" dirty="0"/>
              <a:t>Visi projektu iesniegumi ir  apstiprināti.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776229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98173" y="216038"/>
            <a:ext cx="11579087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2. kārtas (07.02.2025.-07.03.2025.) rezultāti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8113" y="1470991"/>
            <a:ext cx="11569147" cy="4969565"/>
          </a:xfrm>
          <a:solidFill>
            <a:srgbClr val="E0E8E7"/>
          </a:solidFill>
        </p:spPr>
        <p:txBody>
          <a:bodyPr>
            <a:normAutofit/>
          </a:bodyPr>
          <a:lstStyle/>
          <a:p>
            <a:r>
              <a:rPr lang="lv-LV" dirty="0"/>
              <a:t>R1 un R2 kopējais plānotais publiskais finansējums – </a:t>
            </a:r>
            <a:r>
              <a:rPr lang="lv-LV" b="1" dirty="0"/>
              <a:t>300 000 </a:t>
            </a:r>
            <a:r>
              <a:rPr lang="lv-LV" b="1" dirty="0" err="1"/>
              <a:t>euro</a:t>
            </a:r>
            <a:r>
              <a:rPr lang="lv-LV" dirty="0"/>
              <a:t>;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Saņemti </a:t>
            </a:r>
            <a:r>
              <a:rPr lang="lv-LV" b="1" dirty="0"/>
              <a:t>17 projektu iesniegumi</a:t>
            </a:r>
            <a:r>
              <a:rPr lang="lv-LV" dirty="0"/>
              <a:t>: 11 projektu iesniegumi R1 (tai skaitā «Lauku biļete») un 6 projektu iesniegumi R2 ;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Pieprasītais publiskais finansējums: </a:t>
            </a:r>
          </a:p>
          <a:p>
            <a:pPr marL="0" indent="0">
              <a:buNone/>
            </a:pPr>
            <a:r>
              <a:rPr lang="lv-LV" b="1" dirty="0"/>
              <a:t>   R1 – 298 690,98 </a:t>
            </a:r>
            <a:r>
              <a:rPr lang="lv-LV" b="1" dirty="0" err="1"/>
              <a:t>euro</a:t>
            </a:r>
            <a:r>
              <a:rPr lang="lv-LV" b="1" dirty="0"/>
              <a:t> un R2 – 166 577,04 </a:t>
            </a:r>
            <a:r>
              <a:rPr lang="lv-LV" b="1" dirty="0" err="1"/>
              <a:t>euro</a:t>
            </a:r>
            <a:r>
              <a:rPr lang="lv-LV" dirty="0"/>
              <a:t> ; 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b="1" dirty="0"/>
              <a:t>15 projektu iesniegumi ir apstiprināti</a:t>
            </a:r>
            <a:r>
              <a:rPr lang="lv-LV" dirty="0"/>
              <a:t>, 1 – atsaukts un 1 – noraidīts. 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3212077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6" y="1561478"/>
            <a:ext cx="11277600" cy="4789625"/>
          </a:xfrm>
          <a:solidFill>
            <a:srgbClr val="E2E6E6"/>
          </a:solidFill>
        </p:spPr>
        <p:txBody>
          <a:bodyPr/>
          <a:lstStyle/>
          <a:p>
            <a:pPr marL="0" indent="0">
              <a:buNone/>
            </a:pPr>
            <a:r>
              <a:rPr lang="lv-LV" b="1" dirty="0"/>
              <a:t>M1./  R1</a:t>
            </a:r>
            <a:r>
              <a:rPr lang="lv-LV" dirty="0"/>
              <a:t>  Atbalsts uzņēmējdarbības uzsākšanai, attīstībai,   konkurētspējas 		celšanai –  </a:t>
            </a:r>
            <a:r>
              <a:rPr lang="lv-LV" b="1" dirty="0"/>
              <a:t>106 063,08 </a:t>
            </a:r>
            <a:r>
              <a:rPr lang="lv-LV" b="1" dirty="0" err="1"/>
              <a:t>euro</a:t>
            </a:r>
            <a:r>
              <a:rPr lang="lv-LV" b="1" dirty="0"/>
              <a:t>; </a:t>
            </a:r>
          </a:p>
          <a:p>
            <a:pPr marL="0" indent="0">
              <a:buNone/>
            </a:pPr>
            <a:r>
              <a:rPr lang="lv-LV" b="1" dirty="0"/>
              <a:t>M2./  R3 </a:t>
            </a:r>
            <a:r>
              <a:rPr lang="lv-LV" dirty="0"/>
              <a:t>Publiskās </a:t>
            </a:r>
            <a:r>
              <a:rPr lang="lv-LV" dirty="0" err="1"/>
              <a:t>ārtelpas</a:t>
            </a:r>
            <a:r>
              <a:rPr lang="lv-LV" dirty="0"/>
              <a:t>, infrastruktūras attīstība un pieejamības 	uzlabošana, dabas, kultūrvēsturisko objektu attīstība – </a:t>
            </a:r>
            <a:r>
              <a:rPr lang="lv-LV" b="1" dirty="0"/>
              <a:t>250 000 </a:t>
            </a:r>
            <a:r>
              <a:rPr lang="lv-LV" b="1" dirty="0" err="1"/>
              <a:t>euro</a:t>
            </a:r>
            <a:r>
              <a:rPr lang="lv-LV" b="1" dirty="0"/>
              <a:t>; </a:t>
            </a:r>
          </a:p>
          <a:p>
            <a:pPr marL="0" indent="0">
              <a:buNone/>
            </a:pPr>
            <a:r>
              <a:rPr lang="lv-LV" b="1" dirty="0"/>
              <a:t>	R4 </a:t>
            </a:r>
            <a:r>
              <a:rPr lang="lv-LV" dirty="0"/>
              <a:t>Atbalsts sabiedrisko aktivitāšu dažādošanai teritorijas 	iedzīvotājiem, kopienu iniciatīvas un «Jauniešu iniciatīvas» projekti – 	</a:t>
            </a:r>
            <a:r>
              <a:rPr lang="lv-LV" b="1" dirty="0"/>
              <a:t>150 000 </a:t>
            </a:r>
            <a:r>
              <a:rPr lang="lv-LV" b="1" dirty="0" err="1"/>
              <a:t>euro</a:t>
            </a:r>
            <a:r>
              <a:rPr lang="lv-LV" b="1" dirty="0"/>
              <a:t>.</a:t>
            </a:r>
          </a:p>
          <a:p>
            <a:pPr marL="0" indent="0">
              <a:buNone/>
            </a:pPr>
            <a:r>
              <a:rPr lang="lv-LV" b="1" dirty="0"/>
              <a:t>				</a:t>
            </a:r>
            <a:r>
              <a:rPr lang="lv-LV" b="1" dirty="0">
                <a:solidFill>
                  <a:srgbClr val="FF0000"/>
                </a:solidFill>
              </a:rPr>
              <a:t>Kopā: 506 063,08 </a:t>
            </a:r>
            <a:r>
              <a:rPr lang="lv-LV" b="1" dirty="0" err="1">
                <a:solidFill>
                  <a:srgbClr val="FF0000"/>
                </a:solidFill>
              </a:rPr>
              <a:t>euro</a:t>
            </a:r>
            <a:endParaRPr lang="lv-LV" b="1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47066" y="254966"/>
            <a:ext cx="11263934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3. kārtas (30.08.2025. - 30.09.2025.) finansējums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7102" y="4094922"/>
            <a:ext cx="3381803" cy="22561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3936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2936</TotalTime>
  <Words>1017</Words>
  <Application>Microsoft Office PowerPoint</Application>
  <PresentationFormat>Widescreen</PresentationFormat>
  <Paragraphs>128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Biedrība  «Dobeles rajona lauku partnerība»  </vt:lpstr>
      <vt:lpstr>PowerPoint Presentation</vt:lpstr>
      <vt:lpstr>Biedrības «Dobeles rajona lauku partnerība»</vt:lpstr>
      <vt:lpstr>Biedrības «Dobeles rajona lauku partnerība» Padome  </vt:lpstr>
      <vt:lpstr>PowerPoint Presentation</vt:lpstr>
      <vt:lpstr>Finansējuma sadales plāns 2023-2027</vt:lpstr>
      <vt:lpstr>1. kārtas (09.08.2024.-09.09.2024.) rezultāti</vt:lpstr>
      <vt:lpstr>2. kārtas (07.02.2025.-07.03.2025.) rezultāti</vt:lpstr>
      <vt:lpstr>3. kārtas (30.08.2025. - 30.09.2025.) finansējums</vt:lpstr>
      <vt:lpstr>Projektu vērtēšana un lēmuma pieņemšana</vt:lpstr>
      <vt:lpstr>Svarīgi!</vt:lpstr>
      <vt:lpstr>PowerPoint Presentation</vt:lpstr>
      <vt:lpstr>Biedrības kontaktinformācija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kursants</cp:lastModifiedBy>
  <cp:revision>179</cp:revision>
  <cp:lastPrinted>2025-08-11T08:09:38Z</cp:lastPrinted>
  <dcterms:created xsi:type="dcterms:W3CDTF">2024-05-07T09:49:04Z</dcterms:created>
  <dcterms:modified xsi:type="dcterms:W3CDTF">2025-08-22T05:47:18Z</dcterms:modified>
</cp:coreProperties>
</file>