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343" r:id="rId3"/>
    <p:sldId id="268" r:id="rId4"/>
    <p:sldId id="261" r:id="rId5"/>
    <p:sldId id="262" r:id="rId6"/>
    <p:sldId id="258" r:id="rId7"/>
    <p:sldId id="317" r:id="rId8"/>
    <p:sldId id="346" r:id="rId9"/>
    <p:sldId id="271" r:id="rId10"/>
    <p:sldId id="344" r:id="rId11"/>
    <p:sldId id="260" r:id="rId12"/>
    <p:sldId id="345" r:id="rId13"/>
    <p:sldId id="293" r:id="rId14"/>
    <p:sldId id="300" r:id="rId15"/>
    <p:sldId id="303" r:id="rId16"/>
    <p:sldId id="305" r:id="rId17"/>
    <p:sldId id="306" r:id="rId18"/>
    <p:sldId id="307" r:id="rId19"/>
    <p:sldId id="308" r:id="rId20"/>
    <p:sldId id="342" r:id="rId21"/>
    <p:sldId id="264" r:id="rId22"/>
    <p:sldId id="266" r:id="rId23"/>
    <p:sldId id="337" r:id="rId24"/>
    <p:sldId id="325" r:id="rId25"/>
    <p:sldId id="326" r:id="rId26"/>
    <p:sldId id="330" r:id="rId27"/>
    <p:sldId id="332" r:id="rId28"/>
    <p:sldId id="334" r:id="rId29"/>
    <p:sldId id="335" r:id="rId3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EEF6"/>
    <a:srgbClr val="F4E4F1"/>
    <a:srgbClr val="E2E6E6"/>
    <a:srgbClr val="FAFAFA"/>
    <a:srgbClr val="F2E6EE"/>
    <a:srgbClr val="E0E8E7"/>
    <a:srgbClr val="DFDCE4"/>
    <a:srgbClr val="CECCD6"/>
    <a:srgbClr val="D5CCD6"/>
    <a:srgbClr val="D1CB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684" autoAdjust="0"/>
    <p:restoredTop sz="94660"/>
  </p:normalViewPr>
  <p:slideViewPr>
    <p:cSldViewPr snapToGrid="0">
      <p:cViewPr varScale="1">
        <p:scale>
          <a:sx n="63" d="100"/>
          <a:sy n="63" d="100"/>
        </p:scale>
        <p:origin x="39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2417918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913329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286386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776849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0EF30D-3113-43A5-AEC5-DBEA5F00490B}" type="datetimeFigureOut">
              <a:rPr lang="lv-LV" smtClean="0"/>
              <a:t>21.08.2025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996038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F40EF30D-3113-43A5-AEC5-DBEA5F00490B}" type="datetimeFigureOut">
              <a:rPr lang="lv-LV" smtClean="0"/>
              <a:t>21.08.2025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961235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F40EF30D-3113-43A5-AEC5-DBEA5F00490B}" type="datetimeFigureOut">
              <a:rPr lang="lv-LV" smtClean="0"/>
              <a:t>21.08.2025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542682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F40EF30D-3113-43A5-AEC5-DBEA5F00490B}" type="datetimeFigureOut">
              <a:rPr lang="lv-LV" smtClean="0"/>
              <a:t>21.08.2025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157432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0EF30D-3113-43A5-AEC5-DBEA5F00490B}" type="datetimeFigureOut">
              <a:rPr lang="lv-LV" smtClean="0"/>
              <a:t>21.08.2025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567169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0EF30D-3113-43A5-AEC5-DBEA5F00490B}" type="datetimeFigureOut">
              <a:rPr lang="lv-LV" smtClean="0"/>
              <a:t>21.08.2025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815318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0EF30D-3113-43A5-AEC5-DBEA5F00490B}" type="datetimeFigureOut">
              <a:rPr lang="lv-LV" smtClean="0"/>
              <a:t>21.08.2025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985416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EF30D-3113-43A5-AEC5-DBEA5F00490B}" type="datetimeFigureOut">
              <a:rPr lang="lv-LV" smtClean="0"/>
              <a:t>21.08.2025</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7683B4-C744-4A55-B381-AC056D6E73E5}" type="slidenum">
              <a:rPr lang="lv-LV" smtClean="0"/>
              <a:t>‹#›</a:t>
            </a:fld>
            <a:endParaRPr lang="lv-LV"/>
          </a:p>
        </p:txBody>
      </p:sp>
    </p:spTree>
    <p:extLst>
      <p:ext uri="{BB962C8B-B14F-4D97-AF65-F5344CB8AC3E}">
        <p14:creationId xmlns:p14="http://schemas.microsoft.com/office/powerpoint/2010/main" val="3374133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p27" TargetMode="External"/><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hyperlink" Target="https://likumi.lv/ta/id/346333-valsts-un-eiropas-savienibas-atbalsta-pieskirsanas-kartiba-eiropas-lauksaimniecibas-fonda-lauku-attistibai-intervence-darbibu#p35.5" TargetMode="External"/><Relationship Id="rId4" Type="http://schemas.openxmlformats.org/officeDocument/2006/relationships/hyperlink" Target="https://likumi.lv/ta/id/346333-valsts-un-eiropas-savienibas-atbalsta-pieskirsanas-kartiba-eiropas-lauksaimniecibas-fonda-lauku-attistibai-intervence-darbibu#p37"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likumi.lv/ta/id/346333-valsts-un-eiropas-savienibas-atbalsta-pieskirsanas-kartiba-eiropas-lauksaimniecibas-fonda-lauku-attistibai-intervence-darbibu#p33.1.1" TargetMode="External"/><Relationship Id="rId3" Type="http://schemas.openxmlformats.org/officeDocument/2006/relationships/hyperlink" Target="https://likumi.lv/ta/id/346333-valsts-un-eiropas-savienibas-atbalsta-pieskirsanas-kartiba-eiropas-lauksaimniecibas-fonda-lauku-attistibai-intervence-darbibu#p33.9" TargetMode="External"/><Relationship Id="rId7" Type="http://schemas.openxmlformats.org/officeDocument/2006/relationships/hyperlink" Target="https://likumi.lv/ta/id/346333-valsts-un-eiropas-savienibas-atbalsta-pieskirsanas-kartiba-eiropas-lauksaimniecibas-fonda-lauku-attistibai-intervence-darbibu#p38" TargetMode="External"/><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hyperlink" Target="https://likumi.lv/ta/id/346333-valsts-un-eiropas-savienibas-atbalsta-pieskirsanas-kartiba-eiropas-lauksaimniecibas-fonda-lauku-attistibai-intervence-darbibu#p37" TargetMode="External"/><Relationship Id="rId11" Type="http://schemas.openxmlformats.org/officeDocument/2006/relationships/image" Target="../media/image20.png"/><Relationship Id="rId5" Type="http://schemas.openxmlformats.org/officeDocument/2006/relationships/hyperlink" Target="https://likumi.lv/ta/id/346333-valsts-un-eiropas-savienibas-atbalsta-pieskirsanas-kartiba-eiropas-lauksaimniecibas-fonda-lauku-attistibai-intervence-darbibu#p27" TargetMode="External"/><Relationship Id="rId10" Type="http://schemas.openxmlformats.org/officeDocument/2006/relationships/hyperlink" Target="https://likumi.lv/ta/id/346333-valsts-un-eiropas-savienibas-atbalsta-pieskirsanas-kartiba-eiropas-lauksaimniecibas-fonda-lauku-attistibai-intervence-darbibu#p35.1" TargetMode="External"/><Relationship Id="rId4" Type="http://schemas.openxmlformats.org/officeDocument/2006/relationships/hyperlink" Target="https://likumi.lv/ta/id/346333-valsts-un-eiropas-savienibas-atbalsta-pieskirsanas-kartiba-eiropas-lauksaimniecibas-fonda-lauku-attistibai-intervence-darbibu#p35.5" TargetMode="External"/><Relationship Id="rId9" Type="http://schemas.openxmlformats.org/officeDocument/2006/relationships/hyperlink" Target="https://likumi.lv/ta/id/346333-valsts-un-eiropas-savienibas-atbalsta-pieskirsanas-kartiba-eiropas-lauksaimniecibas-fonda-lauku-attistibai-intervence-darbibu#p33.1.2"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p33.9" TargetMode="External"/><Relationship Id="rId2" Type="http://schemas.openxmlformats.org/officeDocument/2006/relationships/image" Target="../media/image2.jp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hyperlink" Target="https://likumi.lv/ta/id/346333-valsts-un-eiropas-savienibas-atbalsta-pieskirsanas-kartiba-eiropas-lauksaimniecibas-fonda-lauku-attistibai-intervence-darbibu#p35.7"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p14" TargetMode="External"/><Relationship Id="rId7" Type="http://schemas.openxmlformats.org/officeDocument/2006/relationships/image" Target="../media/image20.pn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hyperlink" Target="https://eur-lex.europa.eu/legal-content/LV/TXT/?uri=CELEX:32021R2115" TargetMode="External"/><Relationship Id="rId5" Type="http://schemas.openxmlformats.org/officeDocument/2006/relationships/hyperlink" Target="https://likumi.lv/ta/id/346333-valsts-un-eiropas-savienibas-atbalsta-pieskirsanas-kartiba-eiropas-lauksaimniecibas-fonda-lauku-attistibai-intervence-darbibu#p35.5" TargetMode="External"/><Relationship Id="rId4" Type="http://schemas.openxmlformats.org/officeDocument/2006/relationships/hyperlink" Target="https://likumi.lv/ta/id/346333-valsts-un-eiropas-savienibas-atbalsta-pieskirsanas-kartiba-eiropas-lauksaimniecibas-fonda-lauku-attistibai-intervence-darbibu#p27"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hyperlink" Target="mailto:aija.senbruna@gmail.com" TargetMode="External"/><Relationship Id="rId7" Type="http://schemas.openxmlformats.org/officeDocument/2006/relationships/image" Target="../media/image16.png"/><Relationship Id="rId2" Type="http://schemas.openxmlformats.org/officeDocument/2006/relationships/hyperlink" Target="mailto:partneriba@dobelespartneriba.lv"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mailto:ineta.vintere@jelgava.lv" TargetMode="External"/><Relationship Id="rId4" Type="http://schemas.openxmlformats.org/officeDocument/2006/relationships/hyperlink" Target="mailto:dace.vilmane@inbox.lv" TargetMode="External"/><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 TargetMode="External"/><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hyperlink" Target="https://www.lad.gov.lv/lv/media/7337/download?attachment" TargetMode="External"/><Relationship Id="rId5" Type="http://schemas.openxmlformats.org/officeDocument/2006/relationships/hyperlink" Target="https://likumi.lv/ta/id/340024-valsts-un-eiropas-savienibas-atbalsta-pieskirsanas-administresanas-un-uzraudzibasvispareja-kartiba-lauku-un-zivsaimniecibas" TargetMode="External"/><Relationship Id="rId4" Type="http://schemas.openxmlformats.org/officeDocument/2006/relationships/hyperlink" Target="https://www.lad.gov.lv/lv/media/8805/download?attachment"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mailto:partneriba@dobelespartneriba.lv" TargetMode="External"/><Relationship Id="rId7"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hyperlink" Target="mailto:ineta.vintere@jelgava.lv" TargetMode="External"/><Relationship Id="rId5" Type="http://schemas.openxmlformats.org/officeDocument/2006/relationships/hyperlink" Target="mailto:dace.vilmane@inbox.lv" TargetMode="External"/><Relationship Id="rId4" Type="http://schemas.openxmlformats.org/officeDocument/2006/relationships/hyperlink" Target="mailto:aija.senbruna@gmail.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476" y="514429"/>
            <a:ext cx="10657047" cy="3726436"/>
          </a:xfrm>
          <a:blipFill>
            <a:blip r:embed="rId2"/>
            <a:stretch>
              <a:fillRect/>
            </a:stretch>
          </a:blipFill>
        </p:spPr>
        <p:txBody>
          <a:bodyPr/>
          <a:lstStyle/>
          <a:p>
            <a:pPr marL="0" indent="0" algn="ctr">
              <a:buNone/>
            </a:pPr>
            <a:r>
              <a:rPr lang="lv-LV" sz="3200" dirty="0">
                <a:solidFill>
                  <a:schemeClr val="bg1"/>
                </a:solidFill>
              </a:rPr>
              <a:t>Aktivitāte</a:t>
            </a:r>
            <a:r>
              <a:rPr lang="lv-LV" sz="4400" dirty="0">
                <a:solidFill>
                  <a:schemeClr val="bg1"/>
                </a:solidFill>
              </a:rPr>
              <a:t> </a:t>
            </a:r>
          </a:p>
          <a:p>
            <a:pPr marL="0" indent="0" algn="ctr">
              <a:buNone/>
            </a:pPr>
            <a:r>
              <a:rPr lang="lv-LV" sz="4000" b="1" dirty="0">
                <a:solidFill>
                  <a:schemeClr val="bg1"/>
                </a:solidFill>
              </a:rPr>
              <a:t>Vietējās ekonomikas stiprināšanas </a:t>
            </a:r>
          </a:p>
          <a:p>
            <a:pPr marL="0" indent="0" algn="ctr">
              <a:buNone/>
            </a:pPr>
            <a:r>
              <a:rPr lang="lv-LV" sz="4000" b="1" dirty="0">
                <a:solidFill>
                  <a:schemeClr val="bg1"/>
                </a:solidFill>
              </a:rPr>
              <a:t>iniciatīvas</a:t>
            </a:r>
          </a:p>
        </p:txBody>
      </p:sp>
      <p:pic>
        <p:nvPicPr>
          <p:cNvPr id="2" name="Picture 1"/>
          <p:cNvPicPr>
            <a:picLocks noChangeAspect="1"/>
          </p:cNvPicPr>
          <p:nvPr/>
        </p:nvPicPr>
        <p:blipFill>
          <a:blip r:embed="rId3"/>
          <a:stretch>
            <a:fillRect/>
          </a:stretch>
        </p:blipFill>
        <p:spPr>
          <a:xfrm>
            <a:off x="10027820" y="1821338"/>
            <a:ext cx="2056887" cy="13689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p:cNvPicPr>
            <a:picLocks noChangeAspect="1"/>
          </p:cNvPicPr>
          <p:nvPr/>
        </p:nvPicPr>
        <p:blipFill>
          <a:blip r:embed="rId4"/>
          <a:stretch>
            <a:fillRect/>
          </a:stretch>
        </p:blipFill>
        <p:spPr>
          <a:xfrm>
            <a:off x="7904073" y="3747644"/>
            <a:ext cx="1958123" cy="14685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p:cNvPicPr>
            <a:picLocks noChangeAspect="1"/>
          </p:cNvPicPr>
          <p:nvPr/>
        </p:nvPicPr>
        <p:blipFill>
          <a:blip r:embed="rId5"/>
          <a:stretch>
            <a:fillRect/>
          </a:stretch>
        </p:blipFill>
        <p:spPr>
          <a:xfrm>
            <a:off x="5493215" y="3812518"/>
            <a:ext cx="2097258" cy="14108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6"/>
          <p:cNvPicPr>
            <a:picLocks noChangeAspect="1"/>
          </p:cNvPicPr>
          <p:nvPr/>
        </p:nvPicPr>
        <p:blipFill>
          <a:blip r:embed="rId6"/>
          <a:stretch>
            <a:fillRect/>
          </a:stretch>
        </p:blipFill>
        <p:spPr>
          <a:xfrm>
            <a:off x="9195601" y="4945623"/>
            <a:ext cx="2317518" cy="16068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7"/>
          <p:cNvPicPr>
            <a:picLocks noChangeAspect="1"/>
          </p:cNvPicPr>
          <p:nvPr/>
        </p:nvPicPr>
        <p:blipFill>
          <a:blip r:embed="rId7"/>
          <a:stretch>
            <a:fillRect/>
          </a:stretch>
        </p:blipFill>
        <p:spPr>
          <a:xfrm>
            <a:off x="148387" y="121437"/>
            <a:ext cx="1953250" cy="14697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Picture 8"/>
          <p:cNvPicPr>
            <a:picLocks noChangeAspect="1"/>
          </p:cNvPicPr>
          <p:nvPr/>
        </p:nvPicPr>
        <p:blipFill>
          <a:blip r:embed="rId8"/>
          <a:stretch>
            <a:fillRect/>
          </a:stretch>
        </p:blipFill>
        <p:spPr>
          <a:xfrm>
            <a:off x="317903" y="1705230"/>
            <a:ext cx="2028275" cy="13448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Picture 10"/>
          <p:cNvPicPr>
            <a:picLocks noChangeAspect="1"/>
          </p:cNvPicPr>
          <p:nvPr/>
        </p:nvPicPr>
        <p:blipFill>
          <a:blip r:embed="rId9"/>
          <a:stretch>
            <a:fillRect/>
          </a:stretch>
        </p:blipFill>
        <p:spPr>
          <a:xfrm>
            <a:off x="806810" y="3190280"/>
            <a:ext cx="2251634" cy="15357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p:cNvPicPr>
            <a:picLocks noChangeAspect="1"/>
          </p:cNvPicPr>
          <p:nvPr/>
        </p:nvPicPr>
        <p:blipFill>
          <a:blip r:embed="rId10"/>
          <a:stretch>
            <a:fillRect/>
          </a:stretch>
        </p:blipFill>
        <p:spPr>
          <a:xfrm>
            <a:off x="9675126" y="3309631"/>
            <a:ext cx="2122919" cy="13972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12"/>
          <p:cNvPicPr>
            <a:picLocks noChangeAspect="1"/>
          </p:cNvPicPr>
          <p:nvPr/>
        </p:nvPicPr>
        <p:blipFill>
          <a:blip r:embed="rId11"/>
          <a:stretch>
            <a:fillRect/>
          </a:stretch>
        </p:blipFill>
        <p:spPr>
          <a:xfrm>
            <a:off x="4212282" y="5032938"/>
            <a:ext cx="2056032" cy="154366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Picture 13"/>
          <p:cNvPicPr>
            <a:picLocks noChangeAspect="1"/>
          </p:cNvPicPr>
          <p:nvPr/>
        </p:nvPicPr>
        <p:blipFill>
          <a:blip r:embed="rId12"/>
          <a:stretch>
            <a:fillRect/>
          </a:stretch>
        </p:blipFill>
        <p:spPr>
          <a:xfrm>
            <a:off x="6622850" y="4984600"/>
            <a:ext cx="2188306" cy="16165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Picture 14"/>
          <p:cNvPicPr>
            <a:picLocks noChangeAspect="1"/>
          </p:cNvPicPr>
          <p:nvPr/>
        </p:nvPicPr>
        <p:blipFill>
          <a:blip r:embed="rId13"/>
          <a:stretch>
            <a:fillRect/>
          </a:stretch>
        </p:blipFill>
        <p:spPr>
          <a:xfrm>
            <a:off x="1705512" y="4945623"/>
            <a:ext cx="2117519" cy="15920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Picture 16"/>
          <p:cNvPicPr>
            <a:picLocks noChangeAspect="1"/>
          </p:cNvPicPr>
          <p:nvPr/>
        </p:nvPicPr>
        <p:blipFill>
          <a:blip r:embed="rId14"/>
          <a:stretch>
            <a:fillRect/>
          </a:stretch>
        </p:blipFill>
        <p:spPr>
          <a:xfrm>
            <a:off x="3131397" y="3792343"/>
            <a:ext cx="2053488" cy="15439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921188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84704"/>
          </a:xfrm>
          <a:blipFill>
            <a:blip r:embed="rId2"/>
            <a:stretch>
              <a:fillRect/>
            </a:stretch>
          </a:blipFill>
        </p:spPr>
        <p:txBody>
          <a:bodyPr>
            <a:normAutofit fontScale="90000"/>
          </a:bodyPr>
          <a:lstStyle/>
          <a:p>
            <a:br>
              <a:rPr lang="lv-LV" sz="4000" b="1" dirty="0">
                <a:solidFill>
                  <a:schemeClr val="bg1"/>
                </a:solidFill>
              </a:rPr>
            </a:br>
            <a:r>
              <a:rPr lang="lv-LV" sz="4000" b="1" dirty="0">
                <a:solidFill>
                  <a:schemeClr val="bg1"/>
                </a:solidFill>
              </a:rPr>
              <a:t>Atbalsta saņemšanas nosacījumi pretendentam:</a:t>
            </a:r>
            <a:br>
              <a:rPr lang="lv-LV" sz="3600" b="1" dirty="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489857" y="1480457"/>
            <a:ext cx="11234057" cy="5127172"/>
          </a:xfrm>
          <a:gradFill>
            <a:gsLst>
              <a:gs pos="19462">
                <a:srgbClr val="F1F1F1"/>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b="1" dirty="0"/>
              <a:t>Nav Grūtībās Nonākuša Uzņēmuma </a:t>
            </a:r>
            <a:r>
              <a:rPr lang="lv-LV" dirty="0"/>
              <a:t>pazīmes;</a:t>
            </a:r>
          </a:p>
          <a:p>
            <a:r>
              <a:rPr lang="lv-LV" dirty="0"/>
              <a:t>Pretendents apliecina saimnieciskās darbības </a:t>
            </a:r>
            <a:r>
              <a:rPr lang="lv-LV" sz="2600" b="1" dirty="0"/>
              <a:t>ekonomisko</a:t>
            </a:r>
            <a:r>
              <a:rPr lang="lv-LV" b="1" dirty="0"/>
              <a:t> dzīvotspēju </a:t>
            </a:r>
            <a:r>
              <a:rPr lang="lv-LV" dirty="0"/>
              <a:t>un spēju īstenot projektu (finanšu plāns). </a:t>
            </a:r>
          </a:p>
          <a:p>
            <a:pPr lvl="1"/>
            <a:r>
              <a:rPr lang="lv-LV" sz="2000" i="1" dirty="0"/>
              <a:t> </a:t>
            </a:r>
            <a:r>
              <a:rPr lang="lv-LV" sz="2000" b="0" i="1" dirty="0">
                <a:solidFill>
                  <a:srgbClr val="414142"/>
                </a:solidFill>
                <a:effectLst/>
                <a:latin typeface="Arial" panose="020B0604020202020204" pitchFamily="34" charset="0"/>
              </a:rPr>
              <a:t>starp ieņēmumiem un izdevumiem ir pozitīvs atlikums pēdējā noslēgtajā gadā pirms projekta iesniegšanas un gadā, kad plānots sasniegt saimnieciskās darbības rādītājus;</a:t>
            </a:r>
          </a:p>
          <a:p>
            <a:pPr marL="457200" lvl="1" indent="0">
              <a:buNone/>
            </a:pPr>
            <a:endParaRPr lang="lv-LV" sz="1050" b="0" i="1" dirty="0">
              <a:solidFill>
                <a:srgbClr val="414142"/>
              </a:solidFill>
              <a:effectLst/>
              <a:latin typeface="Arial" panose="020B0604020202020204" pitchFamily="34" charset="0"/>
            </a:endParaRPr>
          </a:p>
          <a:p>
            <a:pPr lvl="1"/>
            <a:r>
              <a:rPr lang="en-GB" sz="2000" b="0" i="1" dirty="0" err="1">
                <a:solidFill>
                  <a:srgbClr val="414142"/>
                </a:solidFill>
                <a:effectLst/>
                <a:latin typeface="Arial" panose="020B0604020202020204" pitchFamily="34" charset="0"/>
              </a:rPr>
              <a:t>Pretendentiem</a:t>
            </a:r>
            <a:r>
              <a:rPr lang="lv-LV" sz="2000" i="1" dirty="0">
                <a:solidFill>
                  <a:srgbClr val="414142"/>
                </a:solidFill>
                <a:latin typeface="Arial" panose="020B0604020202020204" pitchFamily="34" charset="0"/>
              </a:rPr>
              <a:t>, kas plāno uzsākt saimniecisko darbību </a:t>
            </a:r>
            <a:r>
              <a:rPr lang="en-GB" sz="2000" b="0" i="1" dirty="0">
                <a:solidFill>
                  <a:srgbClr val="414142"/>
                </a:solidFill>
                <a:effectLst/>
                <a:latin typeface="Arial" panose="020B0604020202020204" pitchFamily="34" charset="0"/>
              </a:rPr>
              <a:t>– </a:t>
            </a:r>
            <a:r>
              <a:rPr lang="en-GB" sz="2000" b="0" i="1" dirty="0" err="1">
                <a:solidFill>
                  <a:srgbClr val="414142"/>
                </a:solidFill>
                <a:effectLst/>
                <a:latin typeface="Arial" panose="020B0604020202020204" pitchFamily="34" charset="0"/>
              </a:rPr>
              <a:t>arī</a:t>
            </a:r>
            <a:r>
              <a:rPr lang="en-GB" sz="2000" b="0" i="1" dirty="0">
                <a:solidFill>
                  <a:srgbClr val="414142"/>
                </a:solidFill>
                <a:effectLst/>
                <a:latin typeface="Arial" panose="020B0604020202020204" pitchFamily="34" charset="0"/>
              </a:rPr>
              <a:t> </a:t>
            </a:r>
            <a:r>
              <a:rPr lang="en-GB" sz="2000" b="0" i="1" dirty="0" err="1">
                <a:solidFill>
                  <a:srgbClr val="414142"/>
                </a:solidFill>
                <a:effectLst/>
                <a:latin typeface="Arial" panose="020B0604020202020204" pitchFamily="34" charset="0"/>
              </a:rPr>
              <a:t>projekta</a:t>
            </a:r>
            <a:r>
              <a:rPr lang="en-GB" sz="2000" b="0" i="1" dirty="0">
                <a:solidFill>
                  <a:srgbClr val="414142"/>
                </a:solidFill>
                <a:effectLst/>
                <a:latin typeface="Arial" panose="020B0604020202020204" pitchFamily="34" charset="0"/>
              </a:rPr>
              <a:t> </a:t>
            </a:r>
            <a:r>
              <a:rPr lang="en-GB" sz="2000" b="0" i="1" dirty="0" err="1">
                <a:solidFill>
                  <a:srgbClr val="414142"/>
                </a:solidFill>
                <a:effectLst/>
                <a:latin typeface="Arial" panose="020B0604020202020204" pitchFamily="34" charset="0"/>
              </a:rPr>
              <a:t>iesnieguma</a:t>
            </a:r>
            <a:r>
              <a:rPr lang="en-GB" sz="2000" b="0" i="1" dirty="0">
                <a:solidFill>
                  <a:srgbClr val="414142"/>
                </a:solidFill>
                <a:effectLst/>
                <a:latin typeface="Arial" panose="020B0604020202020204" pitchFamily="34" charset="0"/>
              </a:rPr>
              <a:t> </a:t>
            </a:r>
            <a:r>
              <a:rPr lang="en-GB" sz="2000" b="0" i="1" dirty="0" err="1">
                <a:solidFill>
                  <a:srgbClr val="414142"/>
                </a:solidFill>
                <a:effectLst/>
                <a:latin typeface="Arial" panose="020B0604020202020204" pitchFamily="34" charset="0"/>
              </a:rPr>
              <a:t>iesniegšanas</a:t>
            </a:r>
            <a:r>
              <a:rPr lang="en-GB" sz="2000" b="0" i="1" dirty="0">
                <a:solidFill>
                  <a:srgbClr val="414142"/>
                </a:solidFill>
                <a:effectLst/>
                <a:latin typeface="Arial" panose="020B0604020202020204" pitchFamily="34" charset="0"/>
              </a:rPr>
              <a:t> </a:t>
            </a:r>
            <a:r>
              <a:rPr lang="en-GB" sz="2000" b="0" i="1" dirty="0" err="1">
                <a:solidFill>
                  <a:srgbClr val="414142"/>
                </a:solidFill>
                <a:effectLst/>
                <a:latin typeface="Arial" panose="020B0604020202020204" pitchFamily="34" charset="0"/>
              </a:rPr>
              <a:t>gadā</a:t>
            </a:r>
            <a:r>
              <a:rPr lang="en-GB" sz="2000" b="0" i="1" dirty="0">
                <a:solidFill>
                  <a:srgbClr val="414142"/>
                </a:solidFill>
                <a:effectLst/>
                <a:latin typeface="Arial" panose="020B0604020202020204" pitchFamily="34" charset="0"/>
              </a:rPr>
              <a:t> un </a:t>
            </a:r>
            <a:r>
              <a:rPr lang="en-GB" sz="2000" b="0" i="1" dirty="0" err="1">
                <a:solidFill>
                  <a:srgbClr val="414142"/>
                </a:solidFill>
                <a:effectLst/>
                <a:latin typeface="Arial" panose="020B0604020202020204" pitchFamily="34" charset="0"/>
              </a:rPr>
              <a:t>visos</a:t>
            </a:r>
            <a:r>
              <a:rPr lang="en-GB" sz="2000" b="0" i="1" dirty="0">
                <a:solidFill>
                  <a:srgbClr val="414142"/>
                </a:solidFill>
                <a:effectLst/>
                <a:latin typeface="Arial" panose="020B0604020202020204" pitchFamily="34" charset="0"/>
              </a:rPr>
              <a:t> </a:t>
            </a:r>
            <a:r>
              <a:rPr lang="en-GB" sz="2000" b="0" i="1" dirty="0" err="1">
                <a:solidFill>
                  <a:srgbClr val="414142"/>
                </a:solidFill>
                <a:effectLst/>
                <a:latin typeface="Arial" panose="020B0604020202020204" pitchFamily="34" charset="0"/>
              </a:rPr>
              <a:t>projekta</a:t>
            </a:r>
            <a:r>
              <a:rPr lang="en-GB" sz="2000" b="0" i="1" dirty="0">
                <a:solidFill>
                  <a:srgbClr val="414142"/>
                </a:solidFill>
                <a:effectLst/>
                <a:latin typeface="Arial" panose="020B0604020202020204" pitchFamily="34" charset="0"/>
              </a:rPr>
              <a:t> </a:t>
            </a:r>
            <a:r>
              <a:rPr lang="en-GB" sz="2000" b="0" i="1" dirty="0" err="1">
                <a:solidFill>
                  <a:srgbClr val="414142"/>
                </a:solidFill>
                <a:effectLst/>
                <a:latin typeface="Arial" panose="020B0604020202020204" pitchFamily="34" charset="0"/>
              </a:rPr>
              <a:t>īstenošanas</a:t>
            </a:r>
            <a:r>
              <a:rPr lang="en-GB" sz="2000" b="0" i="1" dirty="0">
                <a:solidFill>
                  <a:srgbClr val="414142"/>
                </a:solidFill>
                <a:effectLst/>
                <a:latin typeface="Arial" panose="020B0604020202020204" pitchFamily="34" charset="0"/>
              </a:rPr>
              <a:t> </a:t>
            </a:r>
            <a:r>
              <a:rPr lang="en-GB" sz="2000" b="0" i="1" dirty="0" err="1">
                <a:solidFill>
                  <a:srgbClr val="414142"/>
                </a:solidFill>
                <a:effectLst/>
                <a:latin typeface="Arial" panose="020B0604020202020204" pitchFamily="34" charset="0"/>
              </a:rPr>
              <a:t>gados</a:t>
            </a:r>
            <a:endParaRPr lang="lv-LV" sz="2000" b="0" i="1" dirty="0">
              <a:solidFill>
                <a:srgbClr val="414142"/>
              </a:solidFill>
              <a:effectLst/>
              <a:latin typeface="Arial" panose="020B0604020202020204" pitchFamily="34" charset="0"/>
            </a:endParaRPr>
          </a:p>
          <a:p>
            <a:pPr marL="457200" lvl="1" indent="0">
              <a:buNone/>
            </a:pPr>
            <a:endParaRPr lang="lv-LV" sz="600" i="1" dirty="0">
              <a:solidFill>
                <a:srgbClr val="414142"/>
              </a:solidFill>
              <a:latin typeface="Arial" panose="020B0604020202020204" pitchFamily="34" charset="0"/>
            </a:endParaRPr>
          </a:p>
          <a:p>
            <a:r>
              <a:rPr lang="en-GB" sz="2400" b="0" i="0" dirty="0">
                <a:solidFill>
                  <a:srgbClr val="414142"/>
                </a:solidFill>
                <a:effectLst/>
                <a:latin typeface="Arial" panose="020B0604020202020204" pitchFamily="34" charset="0"/>
              </a:rPr>
              <a:t>Ja </a:t>
            </a:r>
            <a:r>
              <a:rPr lang="en-GB" sz="2400" b="0" i="0" dirty="0" err="1">
                <a:solidFill>
                  <a:srgbClr val="414142"/>
                </a:solidFill>
                <a:effectLst/>
                <a:latin typeface="Arial" panose="020B0604020202020204" pitchFamily="34" charset="0"/>
              </a:rPr>
              <a:t>projekta</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attiecinām</a:t>
            </a:r>
            <a:r>
              <a:rPr lang="lv-LV" sz="2400" b="0" i="0" dirty="0" err="1">
                <a:solidFill>
                  <a:srgbClr val="414142"/>
                </a:solidFill>
                <a:effectLst/>
                <a:latin typeface="Arial" panose="020B0604020202020204" pitchFamily="34" charset="0"/>
              </a:rPr>
              <a:t>ās</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izm</a:t>
            </a:r>
            <a:r>
              <a:rPr lang="lv-LV" sz="2400" b="0" i="0" dirty="0" err="1">
                <a:solidFill>
                  <a:srgbClr val="414142"/>
                </a:solidFill>
                <a:effectLst/>
                <a:latin typeface="Arial" panose="020B0604020202020204" pitchFamily="34" charset="0"/>
              </a:rPr>
              <a:t>aksas</a:t>
            </a:r>
            <a:r>
              <a:rPr lang="en-GB" sz="2400" b="1" i="0" dirty="0">
                <a:solidFill>
                  <a:srgbClr val="414142"/>
                </a:solidFill>
                <a:effectLst/>
                <a:latin typeface="Arial" panose="020B0604020202020204" pitchFamily="34" charset="0"/>
              </a:rPr>
              <a:t> </a:t>
            </a:r>
            <a:r>
              <a:rPr lang="en-GB" sz="2400" b="1" i="0" dirty="0" err="1">
                <a:solidFill>
                  <a:srgbClr val="414142"/>
                </a:solidFill>
                <a:effectLst/>
                <a:latin typeface="Arial" panose="020B0604020202020204" pitchFamily="34" charset="0"/>
              </a:rPr>
              <a:t>pārsniedz</a:t>
            </a:r>
            <a:r>
              <a:rPr lang="en-GB" sz="2400" b="1" i="0" dirty="0">
                <a:solidFill>
                  <a:srgbClr val="414142"/>
                </a:solidFill>
                <a:effectLst/>
                <a:latin typeface="Arial" panose="020B0604020202020204" pitchFamily="34" charset="0"/>
              </a:rPr>
              <a:t> 50 000 </a:t>
            </a:r>
            <a:r>
              <a:rPr lang="en-GB" sz="2400" b="1" i="1" dirty="0">
                <a:solidFill>
                  <a:srgbClr val="414142"/>
                </a:solidFill>
                <a:effectLst/>
                <a:latin typeface="Arial" panose="020B0604020202020204" pitchFamily="34" charset="0"/>
              </a:rPr>
              <a:t>euro</a:t>
            </a:r>
            <a:r>
              <a:rPr lang="en-GB" sz="2400" b="0" i="0" dirty="0">
                <a:solidFill>
                  <a:srgbClr val="414142"/>
                </a:solidFill>
                <a:effectLst/>
                <a:latin typeface="Arial" panose="020B0604020202020204" pitchFamily="34" charset="0"/>
              </a:rPr>
              <a:t>, pretendents </a:t>
            </a:r>
            <a:r>
              <a:rPr lang="en-GB" sz="2400" b="0" i="0" dirty="0" err="1">
                <a:solidFill>
                  <a:srgbClr val="414142"/>
                </a:solidFill>
                <a:effectLst/>
                <a:latin typeface="Arial" panose="020B0604020202020204" pitchFamily="34" charset="0"/>
              </a:rPr>
              <a:t>nodrošina</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atbilstību</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vismaz</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diviem</a:t>
            </a:r>
            <a:r>
              <a:rPr lang="en-GB" sz="2400" b="0" i="0" dirty="0">
                <a:solidFill>
                  <a:srgbClr val="414142"/>
                </a:solidFill>
                <a:effectLst/>
                <a:latin typeface="Arial" panose="020B0604020202020204" pitchFamily="34" charset="0"/>
              </a:rPr>
              <a:t> no </a:t>
            </a:r>
            <a:r>
              <a:rPr lang="en-GB" sz="2400" b="0" i="0" dirty="0" err="1">
                <a:solidFill>
                  <a:srgbClr val="414142"/>
                </a:solidFill>
                <a:effectLst/>
                <a:latin typeface="Arial" panose="020B0604020202020204" pitchFamily="34" charset="0"/>
              </a:rPr>
              <a:t>rādītājiem</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pēdējā</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noslēgtajā</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gadā</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pirms</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projekta</a:t>
            </a:r>
            <a:r>
              <a:rPr lang="en-GB" sz="2400" b="0" i="0" dirty="0">
                <a:solidFill>
                  <a:srgbClr val="414142"/>
                </a:solidFill>
                <a:effectLst/>
                <a:latin typeface="Arial" panose="020B0604020202020204" pitchFamily="34" charset="0"/>
              </a:rPr>
              <a:t> </a:t>
            </a:r>
            <a:r>
              <a:rPr lang="en-GB" sz="2400" b="0" i="0" dirty="0" err="1">
                <a:solidFill>
                  <a:srgbClr val="414142"/>
                </a:solidFill>
                <a:effectLst/>
                <a:latin typeface="Arial" panose="020B0604020202020204" pitchFamily="34" charset="0"/>
              </a:rPr>
              <a:t>iesniegšanas</a:t>
            </a:r>
            <a:r>
              <a:rPr lang="lv-LV" sz="2400" b="0" i="0" dirty="0">
                <a:solidFill>
                  <a:srgbClr val="414142"/>
                </a:solidFill>
                <a:effectLst/>
                <a:latin typeface="Arial" panose="020B0604020202020204" pitchFamily="34" charset="0"/>
              </a:rPr>
              <a:t> (16.pants)</a:t>
            </a:r>
            <a:r>
              <a:rPr lang="en-GB" b="0" i="0" dirty="0">
                <a:solidFill>
                  <a:srgbClr val="414142"/>
                </a:solidFill>
                <a:effectLst/>
                <a:latin typeface="Arial" panose="020B0604020202020204" pitchFamily="34" charset="0"/>
              </a:rPr>
              <a:t>:</a:t>
            </a:r>
            <a:endParaRPr lang="lv-LV" dirty="0">
              <a:solidFill>
                <a:srgbClr val="414142"/>
              </a:solidFill>
              <a:latin typeface="Arial" panose="020B0604020202020204" pitchFamily="34" charset="0"/>
            </a:endParaRPr>
          </a:p>
          <a:p>
            <a:pPr lvl="1" algn="just">
              <a:lnSpc>
                <a:spcPts val="1463"/>
              </a:lnSpc>
            </a:pPr>
            <a:r>
              <a:rPr lang="lv-LV" sz="2000" b="0" i="0" dirty="0">
                <a:solidFill>
                  <a:srgbClr val="414142"/>
                </a:solidFill>
                <a:effectLst/>
                <a:latin typeface="Arial" panose="020B0604020202020204" pitchFamily="34" charset="0"/>
              </a:rPr>
              <a:t>pašu kapitāla attiecība pret aktīvu kopsummu ir vismaz 0,20;</a:t>
            </a:r>
          </a:p>
          <a:p>
            <a:pPr lvl="1" algn="just">
              <a:lnSpc>
                <a:spcPts val="1463"/>
              </a:lnSpc>
            </a:pPr>
            <a:r>
              <a:rPr lang="lv-LV" sz="2000" b="0" i="0" dirty="0">
                <a:solidFill>
                  <a:srgbClr val="414142"/>
                </a:solidFill>
                <a:effectLst/>
                <a:latin typeface="Arial" panose="020B0604020202020204" pitchFamily="34" charset="0"/>
              </a:rPr>
              <a:t>apgrozāmo līdzekļu attiecība pret īstermiņa kreditoriem ir vismaz 1,00, nerēķinot nākamo periodu ieņēmumu daļā ietverto īstermiņa valsts un Eiropas Savienības finansiālo atbalstu;</a:t>
            </a:r>
          </a:p>
          <a:p>
            <a:pPr lvl="1" algn="just">
              <a:lnSpc>
                <a:spcPts val="1463"/>
              </a:lnSpc>
            </a:pPr>
            <a:r>
              <a:rPr lang="lv-LV" sz="2000" b="0" i="0" dirty="0">
                <a:solidFill>
                  <a:srgbClr val="414142"/>
                </a:solidFill>
                <a:effectLst/>
                <a:latin typeface="Arial" panose="020B0604020202020204" pitchFamily="34" charset="0"/>
              </a:rPr>
              <a:t>tīrās peļņas un nolietojuma (reizināta ar 50 procentiem) summa ir vismaz nulle;</a:t>
            </a:r>
          </a:p>
          <a:p>
            <a:pPr marL="0" indent="0">
              <a:buNone/>
            </a:pPr>
            <a:endParaRPr lang="lv-LV" sz="2400" dirty="0"/>
          </a:p>
        </p:txBody>
      </p:sp>
    </p:spTree>
    <p:extLst>
      <p:ext uri="{BB962C8B-B14F-4D97-AF65-F5344CB8AC3E}">
        <p14:creationId xmlns:p14="http://schemas.microsoft.com/office/powerpoint/2010/main" val="4199589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 y="334962"/>
            <a:ext cx="10953750" cy="1490663"/>
          </a:xfrm>
          <a:blipFill>
            <a:blip r:embed="rId2"/>
            <a:stretch>
              <a:fillRect/>
            </a:stretch>
          </a:blipFill>
        </p:spPr>
        <p:txBody>
          <a:bodyPr>
            <a:normAutofit fontScale="90000"/>
          </a:bodyPr>
          <a:lstStyle/>
          <a:p>
            <a:br>
              <a:rPr lang="lv-LV" sz="4000" b="1" dirty="0">
                <a:solidFill>
                  <a:schemeClr val="bg1"/>
                </a:solidFill>
              </a:rPr>
            </a:br>
            <a:r>
              <a:rPr lang="lv-LV" sz="4000" b="1" dirty="0">
                <a:solidFill>
                  <a:schemeClr val="bg1"/>
                </a:solidFill>
              </a:rPr>
              <a:t>Atbalstāmās darbības un atbalsta pretendenti aktivitātē «Vietējās ekonomikas stiprināšanas iniciatīvas» (2)</a:t>
            </a:r>
            <a:br>
              <a:rPr lang="lv-LV" sz="3600" b="1" dirty="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400050" y="1825625"/>
            <a:ext cx="10953750" cy="4622800"/>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marL="0" indent="0">
              <a:buNone/>
            </a:pPr>
            <a:r>
              <a:rPr lang="lv-LV" sz="2400" dirty="0"/>
              <a:t>Ja 1. darbības atbalsta pretendents atbalstu saņem </a:t>
            </a:r>
            <a:r>
              <a:rPr lang="lv-LV" sz="2400" b="1" dirty="0"/>
              <a:t>lauksaimniecības produktu pārstrādei:</a:t>
            </a:r>
          </a:p>
          <a:p>
            <a:r>
              <a:rPr lang="lv-LV" sz="2400" dirty="0"/>
              <a:t>tas ir Pārtikas un veterinārajā dienestā reģistrēts vai atzīts pārtikas aprites uzņēmums, kas nodarbojas ar lauksaimniecības produktu pārstrādi;</a:t>
            </a:r>
          </a:p>
          <a:p>
            <a:r>
              <a:rPr lang="lv-LV" sz="2400" dirty="0"/>
              <a:t>tas līdz pēdējā maksājuma pieprasījuma iesniegšanai tiek reģistrēts vai atzīts Pārtikas un veterinārajā dienestā, ja plāno nodarboties ar lauksaimniecības produktu pārstrādi;</a:t>
            </a:r>
          </a:p>
          <a:p>
            <a:r>
              <a:rPr lang="lv-LV" sz="2400" dirty="0" err="1"/>
              <a:t>pamatizejvielas</a:t>
            </a:r>
            <a:r>
              <a:rPr lang="lv-LV" sz="2400" dirty="0"/>
              <a:t>, ko izmanto atbalsta pretendents, ir lauksaimniecības produkti, kas minēti Līguma par Eiropas Savienības darbību I pielikumā. Projektā paredzētais gala produkts var būt pārstrādāts pārtikas produkts.</a:t>
            </a:r>
          </a:p>
        </p:txBody>
      </p:sp>
    </p:spTree>
    <p:extLst>
      <p:ext uri="{BB962C8B-B14F-4D97-AF65-F5344CB8AC3E}">
        <p14:creationId xmlns:p14="http://schemas.microsoft.com/office/powerpoint/2010/main" val="2101901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432" y="153192"/>
            <a:ext cx="11985567" cy="1043841"/>
          </a:xfrm>
          <a:blipFill>
            <a:blip r:embed="rId2"/>
            <a:stretch>
              <a:fillRect/>
            </a:stretch>
          </a:blipFill>
        </p:spPr>
        <p:txBody>
          <a:bodyPr>
            <a:normAutofit fontScale="90000"/>
          </a:bodyPr>
          <a:lstStyle/>
          <a:p>
            <a:br>
              <a:rPr lang="lv-LV" sz="4000" b="1" dirty="0">
                <a:solidFill>
                  <a:schemeClr val="bg1"/>
                </a:solidFill>
              </a:rPr>
            </a:br>
            <a:r>
              <a:rPr lang="lv-LV" sz="6000" b="1" dirty="0">
                <a:solidFill>
                  <a:schemeClr val="bg1"/>
                </a:solidFill>
              </a:rPr>
              <a:t>Attiecināmās izmaksas </a:t>
            </a:r>
            <a:br>
              <a:rPr lang="lv-LV" sz="3600" b="1" dirty="0">
                <a:solidFill>
                  <a:schemeClr val="bg1"/>
                </a:solidFill>
              </a:rPr>
            </a:br>
            <a:r>
              <a:rPr lang="lv-LV" sz="3600" b="1" dirty="0">
                <a:solidFill>
                  <a:schemeClr val="bg1"/>
                </a:solidFill>
              </a:rPr>
              <a:t> </a:t>
            </a:r>
          </a:p>
        </p:txBody>
      </p:sp>
      <p:sp>
        <p:nvSpPr>
          <p:cNvPr id="3" name="Content Placeholder 2"/>
          <p:cNvSpPr>
            <a:spLocks noGrp="1"/>
          </p:cNvSpPr>
          <p:nvPr>
            <p:ph idx="1"/>
          </p:nvPr>
        </p:nvSpPr>
        <p:spPr>
          <a:xfrm>
            <a:off x="206432" y="1197032"/>
            <a:ext cx="11847023" cy="5660967"/>
          </a:xfrm>
          <a:gradFill>
            <a:gsLst>
              <a:gs pos="19462">
                <a:srgbClr val="F1F1F1"/>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lnSpcReduction="10000"/>
          </a:bodyPr>
          <a:lstStyle/>
          <a:p>
            <a:pPr algn="just"/>
            <a:r>
              <a:rPr lang="lv-LV" sz="2400" b="1" u="sng" dirty="0"/>
              <a:t>jaunu pamatlīdzekļu un programmnodrošinājuma iegādes un uzstādīšanas izmaksas</a:t>
            </a:r>
            <a:r>
              <a:rPr lang="lv-LV" sz="2400" b="1" dirty="0"/>
              <a:t>, tostarp</a:t>
            </a:r>
            <a:r>
              <a:rPr lang="lv-LV" sz="2400" dirty="0"/>
              <a:t>:  	- </a:t>
            </a:r>
            <a:r>
              <a:rPr lang="lv-LV" sz="1800" dirty="0"/>
              <a:t>amfībiju, mopēdu, motociklu, ūdens motociklu, sniega motociklu, triciklu un kvadriciklu iegādes izmaksas, ja atbalsta pretendents ir </a:t>
            </a:r>
            <a:r>
              <a:rPr lang="lv-LV" sz="1800" dirty="0">
                <a:solidFill>
                  <a:srgbClr val="FF0000"/>
                </a:solidFill>
              </a:rPr>
              <a:t>tūrisma pakalpojuma sniedzējs, </a:t>
            </a:r>
            <a:r>
              <a:rPr lang="lv-LV" sz="1800" dirty="0"/>
              <a:t>kas tūrisma pakalpojumus sniedz </a:t>
            </a:r>
            <a:r>
              <a:rPr lang="lv-LV" sz="1800" dirty="0">
                <a:solidFill>
                  <a:srgbClr val="FF0000"/>
                </a:solidFill>
              </a:rPr>
              <a:t>vismaz 24 mēnešus pirms projekta</a:t>
            </a:r>
            <a:r>
              <a:rPr lang="lv-LV" sz="1800" dirty="0"/>
              <a:t> iesnieguma iesniegšanas un ar minētajiem pamatlīdzekļiem </a:t>
            </a:r>
            <a:r>
              <a:rPr lang="lv-LV" sz="1800" dirty="0">
                <a:solidFill>
                  <a:srgbClr val="FF0000"/>
                </a:solidFill>
              </a:rPr>
              <a:t>rada jaunu tūrisma </a:t>
            </a:r>
            <a:r>
              <a:rPr lang="lv-LV" sz="1800" dirty="0"/>
              <a:t>pakalpojumu;</a:t>
            </a:r>
          </a:p>
          <a:p>
            <a:pPr marL="0" indent="0" algn="just">
              <a:buNone/>
            </a:pPr>
            <a:r>
              <a:rPr lang="lv-LV" sz="1800" dirty="0"/>
              <a:t>		- tādu vispārējas nozīmes un speciālo transportlīdzekļu iegādes izmaksas, kas pielāgoti </a:t>
            </a:r>
            <a:r>
              <a:rPr lang="lv-LV" sz="1800" dirty="0">
                <a:solidFill>
                  <a:srgbClr val="FF0000"/>
                </a:solidFill>
              </a:rPr>
              <a:t>specifisku darbu veikšanai, kam ir uzstādītas specifisko funkciju izpildei </a:t>
            </a:r>
            <a:r>
              <a:rPr lang="lv-LV" sz="1800" dirty="0"/>
              <a:t>paredzētas iekārtas un kas ir mobila pakalpojuma sniegšanas vieta;</a:t>
            </a:r>
          </a:p>
          <a:p>
            <a:r>
              <a:rPr lang="lv-LV" sz="2400" b="1" u="sng" dirty="0"/>
              <a:t>jaunas būvniecības, būves pārbūves, būves ierīkošanas, būves novietošanas izmaksas, kā arī būves atjaunošanas izmaksas ražošanas būvēm un </a:t>
            </a:r>
            <a:r>
              <a:rPr lang="lv-LV" sz="1800" dirty="0"/>
              <a:t> valsts aizsargājamo kultūras pieminekļu sarakstā iekļautu būvi, kas ir tūrisma pakalpojuma sniegšanas vieta, būves restaurācijas izmaksas. </a:t>
            </a:r>
            <a:r>
              <a:rPr lang="lv-LV" sz="1800" u="sng" dirty="0"/>
              <a:t>Būvmateriālu iegādes izmaksas .</a:t>
            </a:r>
          </a:p>
          <a:p>
            <a:r>
              <a:rPr lang="lv-LV" sz="2400" b="1" u="sng" dirty="0"/>
              <a:t>tehnikas, iekārtu un aprīkojuma izmaksas, kas paredzēts atjaunojamās vai </a:t>
            </a:r>
            <a:r>
              <a:rPr lang="lv-LV" sz="2400" b="1" u="sng" dirty="0" err="1"/>
              <a:t>atjaunīgās</a:t>
            </a:r>
            <a:r>
              <a:rPr lang="lv-LV" sz="2400" b="1" u="sng" dirty="0"/>
              <a:t> elektroenerģijas ražošanai </a:t>
            </a:r>
            <a:r>
              <a:rPr lang="lv-LV" sz="2400" b="1" u="sng" dirty="0">
                <a:solidFill>
                  <a:srgbClr val="FF0000"/>
                </a:solidFill>
              </a:rPr>
              <a:t>atbalsta pretendenta pašpatēriņam</a:t>
            </a:r>
          </a:p>
          <a:p>
            <a:r>
              <a:rPr lang="lv-LV" sz="2000" u="sng" dirty="0"/>
              <a:t>ar sabiedriskajām attiecībām saistītās izmaksas</a:t>
            </a:r>
            <a:r>
              <a:rPr lang="lv-LV" sz="2000" dirty="0"/>
              <a:t>, produktu vai pakalpojumu atpazīstamības tēla veidošanai, tostarp dalības maksa izstādēs un vietējo ražotāju tirgū;</a:t>
            </a:r>
          </a:p>
          <a:p>
            <a:r>
              <a:rPr lang="lv-LV" sz="2000" u="sng" dirty="0"/>
              <a:t>patentu, licenču, autortiesību un preču zīmju saņemšanas vai izmantošanas izmaksas </a:t>
            </a:r>
            <a:r>
              <a:rPr lang="lv-LV" sz="2000" dirty="0"/>
              <a:t>10% no izmaksu kopsummas;</a:t>
            </a:r>
          </a:p>
          <a:p>
            <a:r>
              <a:rPr lang="lv-LV" sz="2000" u="sng" dirty="0"/>
              <a:t>maksa par darbinieku dalību mācībās</a:t>
            </a:r>
            <a:r>
              <a:rPr lang="lv-LV" sz="2000" dirty="0"/>
              <a:t>, </a:t>
            </a:r>
          </a:p>
          <a:p>
            <a:r>
              <a:rPr lang="en-GB" sz="2000" u="sng" dirty="0" err="1"/>
              <a:t>projekta</a:t>
            </a:r>
            <a:r>
              <a:rPr lang="en-GB" sz="2000" u="sng" dirty="0"/>
              <a:t> </a:t>
            </a:r>
            <a:r>
              <a:rPr lang="en-GB" sz="2000" u="sng" dirty="0" err="1"/>
              <a:t>iesnieguma</a:t>
            </a:r>
            <a:r>
              <a:rPr lang="en-GB" sz="2000" u="sng" dirty="0"/>
              <a:t> </a:t>
            </a:r>
            <a:r>
              <a:rPr lang="en-GB" sz="2000" u="sng" dirty="0" err="1"/>
              <a:t>sagatavošanas</a:t>
            </a:r>
            <a:r>
              <a:rPr lang="en-GB" sz="2000" u="sng" dirty="0"/>
              <a:t> </a:t>
            </a:r>
            <a:r>
              <a:rPr lang="en-GB" sz="2000" u="sng" dirty="0" err="1"/>
              <a:t>izmaksas</a:t>
            </a:r>
            <a:r>
              <a:rPr lang="en-GB" sz="2000" u="sng" dirty="0"/>
              <a:t> un </a:t>
            </a:r>
            <a:r>
              <a:rPr lang="en-GB" sz="2000" u="sng" dirty="0" err="1"/>
              <a:t>vispārējās</a:t>
            </a:r>
            <a:r>
              <a:rPr lang="en-GB" sz="2000" u="sng" dirty="0"/>
              <a:t> </a:t>
            </a:r>
            <a:r>
              <a:rPr lang="en-GB" sz="2000" u="sng" dirty="0" err="1"/>
              <a:t>izmaksas</a:t>
            </a:r>
            <a:endParaRPr lang="lv-LV" sz="2000" u="sng" dirty="0"/>
          </a:p>
        </p:txBody>
      </p:sp>
    </p:spTree>
    <p:extLst>
      <p:ext uri="{BB962C8B-B14F-4D97-AF65-F5344CB8AC3E}">
        <p14:creationId xmlns:p14="http://schemas.microsoft.com/office/powerpoint/2010/main" val="235544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35100"/>
          </a:xfrm>
          <a:blipFill>
            <a:blip r:embed="rId2"/>
            <a:stretch>
              <a:fillRect/>
            </a:stretch>
          </a:blipFill>
        </p:spPr>
        <p:txBody>
          <a:bodyPr>
            <a:noAutofit/>
          </a:bodyPr>
          <a:lstStyle/>
          <a:p>
            <a:br>
              <a:rPr lang="lv-LV" sz="3600" b="1" dirty="0">
                <a:solidFill>
                  <a:schemeClr val="bg1"/>
                </a:solidFill>
              </a:rPr>
            </a:br>
            <a:r>
              <a:rPr lang="lv-LV" sz="3600" b="1" dirty="0">
                <a:solidFill>
                  <a:schemeClr val="bg1"/>
                </a:solidFill>
              </a:rPr>
              <a:t>Attiecināmās izmaksas aktivitātē «Vietējās ekonomikas stiprināšanas iniciatīvas» (6)</a:t>
            </a:r>
            <a:br>
              <a:rPr lang="lv-LV" sz="3600" b="1" dirty="0">
                <a:solidFill>
                  <a:schemeClr val="bg1"/>
                </a:solidFill>
              </a:rPr>
            </a:br>
            <a:r>
              <a:rPr lang="lv-LV" sz="3600" b="1" dirty="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624013"/>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dirty="0"/>
              <a:t>2.darbībā </a:t>
            </a:r>
            <a:r>
              <a:rPr lang="lv-LV" sz="2400" u="sng" dirty="0"/>
              <a:t>- produkcijas realizēšanai paredzētas vides radīšana vai labiekārtošana, kā arī jaunu realizācijas veidu ieviešana un to atpazīstamības tēla veidošana </a:t>
            </a:r>
            <a:r>
              <a:rPr lang="lv-LV" sz="2400" dirty="0"/>
              <a:t>-  attiecināma ir arī internetveikala un tirdzniecības platformas izveide;</a:t>
            </a:r>
          </a:p>
          <a:p>
            <a:pPr algn="just"/>
            <a:r>
              <a:rPr lang="lv-LV" sz="2400" u="sng" dirty="0"/>
              <a:t>pievienotās vērtības nodoklis</a:t>
            </a:r>
            <a:r>
              <a:rPr lang="lv-LV" sz="2400" dirty="0"/>
              <a:t>, ja to nav tiesību atskaitīt no valsts budžetā maksājamās nodokļa summas kā priekšnodokli normatīvajos aktos par pievienotās vērtības nodokli noteiktajā kārtībā;</a:t>
            </a:r>
          </a:p>
          <a:p>
            <a:pPr algn="just"/>
            <a:r>
              <a:rPr lang="lv-LV" sz="2400" dirty="0"/>
              <a:t>tikai tādu </a:t>
            </a:r>
            <a:r>
              <a:rPr lang="lv-LV" sz="2400" u="sng" dirty="0"/>
              <a:t>pamatlīdzekļu iegādes un tādas būvprojekta tāmes pozīciju un būvmateriālu izmaksas</a:t>
            </a:r>
            <a:r>
              <a:rPr lang="lv-LV" sz="2400" dirty="0"/>
              <a:t>, kas ir tieši saistītas ar konkrētā projekta mērķa sasniegšanu.</a:t>
            </a:r>
          </a:p>
        </p:txBody>
      </p:sp>
    </p:spTree>
    <p:extLst>
      <p:ext uri="{BB962C8B-B14F-4D97-AF65-F5344CB8AC3E}">
        <p14:creationId xmlns:p14="http://schemas.microsoft.com/office/powerpoint/2010/main" val="4176209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06525"/>
          </a:xfrm>
          <a:blipFill>
            <a:blip r:embed="rId2"/>
            <a:stretch>
              <a:fillRect/>
            </a:stretch>
          </a:blipFill>
        </p:spPr>
        <p:txBody>
          <a:bodyPr>
            <a:normAutofit fontScale="90000"/>
          </a:bodyPr>
          <a:lstStyle/>
          <a:p>
            <a:br>
              <a:rPr lang="lv-LV" sz="4000" b="1" dirty="0">
                <a:solidFill>
                  <a:schemeClr val="bg1"/>
                </a:solidFill>
              </a:rPr>
            </a:br>
            <a:r>
              <a:rPr lang="lv-LV" sz="4000" b="1" dirty="0">
                <a:solidFill>
                  <a:schemeClr val="bg1"/>
                </a:solidFill>
              </a:rPr>
              <a:t>Attiecināmās izmaksas aktivitātē «Vietējās ekonomikas stiprināšanas iniciatīvas» (7)</a:t>
            </a:r>
            <a:br>
              <a:rPr lang="lv-LV" sz="3600" b="1" dirty="0">
                <a:solidFill>
                  <a:schemeClr val="bg1"/>
                </a:solidFill>
              </a:rPr>
            </a:br>
            <a:r>
              <a:rPr lang="lv-LV" sz="3600" b="1" dirty="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771650"/>
            <a:ext cx="10515600" cy="4270376"/>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a:t>Ja atbalsta pretendents </a:t>
            </a:r>
            <a:r>
              <a:rPr lang="lv-LV" sz="2400" b="1" dirty="0"/>
              <a:t>neparedz publisko finansējumu iekārtu uzstādīšanai</a:t>
            </a:r>
            <a:r>
              <a:rPr lang="lv-LV" sz="2400" dirty="0"/>
              <a:t>, publisko finansējumu par attiecīgajām iekārtām saņem tikai pēc to nodošanas ekspluatācijā un apliecinošu dokumentu iesniegšanas Lauku atbalsta dienestā.</a:t>
            </a:r>
          </a:p>
          <a:p>
            <a:r>
              <a:rPr lang="lv-LV" sz="2400" dirty="0"/>
              <a:t>Ja projektā finansējums ir paredzēts tikai būvniecības izmaksām, bet </a:t>
            </a:r>
            <a:r>
              <a:rPr lang="lv-LV" sz="2400" b="1" dirty="0"/>
              <a:t>nav paredzēts ēku un telpu aprīkošanas, iekārtu un aprīkojuma iegādes un uzstādīšanas izmaksām</a:t>
            </a:r>
            <a:r>
              <a:rPr lang="lv-LV" sz="2400" dirty="0"/>
              <a:t>, atbalsta saņēmējs pēdējo maksājuma pieprasījumu Lauku atbalsta dienestā iesniedz pēc ēku un telpu aprīkošanas, iekārtu un aprīkojuma iegādes un uzstādīšanas, kad ir iespējama funkcionāla telpu un teritorijas izmantošana, ražošana vai pakalpojuma sniegšana.</a:t>
            </a:r>
          </a:p>
          <a:p>
            <a:endParaRPr lang="lv-LV" dirty="0"/>
          </a:p>
        </p:txBody>
      </p:sp>
    </p:spTree>
    <p:extLst>
      <p:ext uri="{BB962C8B-B14F-4D97-AF65-F5344CB8AC3E}">
        <p14:creationId xmlns:p14="http://schemas.microsoft.com/office/powerpoint/2010/main" val="189779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Neattiecināmās izmaksas (1)</a:t>
            </a:r>
            <a:br>
              <a:rPr lang="lv-LV" sz="4000" b="1" dirty="0">
                <a:solidFill>
                  <a:schemeClr val="bg1"/>
                </a:solidFill>
              </a:rPr>
            </a:br>
            <a:r>
              <a:rPr lang="lv-LV" sz="4000" b="1" dirty="0">
                <a:solidFill>
                  <a:schemeClr val="bg1"/>
                </a:solidFill>
              </a:rPr>
              <a:t> </a:t>
            </a: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u="sng" dirty="0"/>
              <a:t>procentu maksājumi</a:t>
            </a:r>
            <a:r>
              <a:rPr lang="lv-LV" sz="2400" dirty="0"/>
              <a:t>, </a:t>
            </a:r>
            <a:r>
              <a:rPr lang="lv-LV" sz="2400" u="sng" dirty="0"/>
              <a:t>maksa par naudas </a:t>
            </a:r>
            <a:r>
              <a:rPr lang="lv-LV" sz="2400" u="sng" dirty="0" err="1"/>
              <a:t>pārskaitījumiem</a:t>
            </a:r>
            <a:r>
              <a:rPr lang="lv-LV" sz="2400" u="sng" dirty="0"/>
              <a:t>, valūtas maiņas komisijas maksājumi un valūtas kursa svārstību dēļ radušies zaudējumi</a:t>
            </a:r>
            <a:r>
              <a:rPr lang="lv-LV" sz="2400" dirty="0"/>
              <a:t>;</a:t>
            </a:r>
          </a:p>
          <a:p>
            <a:pPr algn="just"/>
            <a:r>
              <a:rPr lang="lv-LV" sz="2400" u="sng" dirty="0"/>
              <a:t>naudas sodi, līgumsodi un tiesas prāvu izmaksas</a:t>
            </a:r>
            <a:r>
              <a:rPr lang="lv-LV" sz="2400" dirty="0"/>
              <a:t>;</a:t>
            </a:r>
          </a:p>
          <a:p>
            <a:pPr algn="just"/>
            <a:r>
              <a:rPr lang="lv-LV" sz="2400" u="sng" dirty="0"/>
              <a:t>tādu apakšlīgumu slēgšana, kuri mākslīgi un nepamatoti palielina projekta izmaksas un kuros samaksa ir noteikta procentos no kopējām projekta izmaksām</a:t>
            </a:r>
            <a:r>
              <a:rPr lang="lv-LV" sz="2400" dirty="0"/>
              <a:t>;</a:t>
            </a:r>
          </a:p>
          <a:p>
            <a:pPr algn="just"/>
            <a:r>
              <a:rPr lang="lv-LV" sz="2400" u="sng" dirty="0"/>
              <a:t>izmaksas, kas saistītas ar jebkuru piegādi, pakalpojumu vai darbu, ja nav organizēta atbilstoša iepirkuma procedūra </a:t>
            </a:r>
            <a:r>
              <a:rPr lang="lv-LV" sz="2400" dirty="0"/>
              <a:t>saskaņā ar normatīvajiem aktiem par iepirkuma procedūras piemērošanu;</a:t>
            </a:r>
          </a:p>
        </p:txBody>
      </p:sp>
      <p:pic>
        <p:nvPicPr>
          <p:cNvPr id="4" name="Picture 3"/>
          <p:cNvPicPr>
            <a:picLocks noChangeAspect="1"/>
          </p:cNvPicPr>
          <p:nvPr/>
        </p:nvPicPr>
        <p:blipFill>
          <a:blip r:embed="rId3"/>
          <a:stretch>
            <a:fillRect/>
          </a:stretch>
        </p:blipFill>
        <p:spPr>
          <a:xfrm>
            <a:off x="10010774" y="365125"/>
            <a:ext cx="1343025" cy="1343025"/>
          </a:xfrm>
          <a:prstGeom prst="rect">
            <a:avLst/>
          </a:prstGeom>
        </p:spPr>
      </p:pic>
    </p:spTree>
    <p:extLst>
      <p:ext uri="{BB962C8B-B14F-4D97-AF65-F5344CB8AC3E}">
        <p14:creationId xmlns:p14="http://schemas.microsoft.com/office/powerpoint/2010/main" val="1961806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Neattiecināmās izmaksas (2) </a:t>
            </a:r>
            <a:br>
              <a:rPr lang="lv-LV" sz="4000" b="1" dirty="0">
                <a:solidFill>
                  <a:schemeClr val="bg1"/>
                </a:solidFill>
              </a:rPr>
            </a:b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lstStyle/>
          <a:p>
            <a:r>
              <a:rPr lang="lv-LV" sz="2400" u="sng" dirty="0"/>
              <a:t>esošo būvju, iegādāto pamatlīdzekļu un programmnodrošinājuma uzturēšanas izmaksas</a:t>
            </a:r>
            <a:r>
              <a:rPr lang="lv-LV" sz="2400" dirty="0"/>
              <a:t>;</a:t>
            </a:r>
          </a:p>
          <a:p>
            <a:r>
              <a:rPr lang="lv-LV" sz="2400" dirty="0"/>
              <a:t> </a:t>
            </a:r>
            <a:r>
              <a:rPr lang="lv-LV" sz="2400" u="sng" dirty="0"/>
              <a:t>lietotu būvmateriālu iegādes izmaksas</a:t>
            </a:r>
            <a:r>
              <a:rPr lang="lv-LV" sz="2400" dirty="0"/>
              <a:t>;</a:t>
            </a:r>
          </a:p>
          <a:p>
            <a:r>
              <a:rPr lang="lv-LV" sz="2400" dirty="0"/>
              <a:t> </a:t>
            </a:r>
            <a:r>
              <a:rPr lang="lv-LV" sz="2400" u="sng" dirty="0"/>
              <a:t>īpašuma vai kapitāldaļu iegādes izdevumi</a:t>
            </a:r>
            <a:r>
              <a:rPr lang="lv-LV" sz="2400" dirty="0"/>
              <a:t>;</a:t>
            </a:r>
          </a:p>
          <a:p>
            <a:r>
              <a:rPr lang="lv-LV" sz="2400" dirty="0"/>
              <a:t> </a:t>
            </a:r>
            <a:r>
              <a:rPr lang="lv-LV" sz="2400" u="sng" dirty="0"/>
              <a:t>tehniskās apkopes, rezerves daļu un ekspluatācijas izdevumi</a:t>
            </a:r>
            <a:r>
              <a:rPr lang="lv-LV" sz="2400" dirty="0"/>
              <a:t>;</a:t>
            </a:r>
          </a:p>
          <a:p>
            <a:r>
              <a:rPr lang="lv-LV" sz="2400" u="sng" dirty="0"/>
              <a:t>atlīdzība personālam</a:t>
            </a:r>
            <a:r>
              <a:rPr lang="lv-LV" sz="2400" dirty="0"/>
              <a:t>, izņemot šo noteikumu </a:t>
            </a:r>
            <a:r>
              <a:rPr lang="lv-LV" sz="2400" dirty="0">
                <a:hlinkClick r:id="rId3"/>
              </a:rPr>
              <a:t>27</a:t>
            </a:r>
            <a:r>
              <a:rPr lang="lv-LV" sz="2400" dirty="0">
                <a:solidFill>
                  <a:srgbClr val="0070C0"/>
                </a:solidFill>
                <a:hlinkClick r:id="rId3"/>
              </a:rPr>
              <a:t>.</a:t>
            </a:r>
            <a:r>
              <a:rPr lang="lv-LV" sz="2400" dirty="0">
                <a:solidFill>
                  <a:srgbClr val="0070C0"/>
                </a:solidFill>
              </a:rPr>
              <a:t>(atbalsts jauniešu </a:t>
            </a:r>
            <a:r>
              <a:rPr lang="lv-LV" sz="2400" dirty="0">
                <a:solidFill>
                  <a:schemeClr val="accent5"/>
                </a:solidFill>
              </a:rPr>
              <a:t>iniciatīvām) </a:t>
            </a:r>
            <a:r>
              <a:rPr lang="lv-LV" sz="2400" dirty="0"/>
              <a:t>un </a:t>
            </a:r>
            <a:r>
              <a:rPr lang="lv-LV" sz="2400" dirty="0">
                <a:hlinkClick r:id="rId4"/>
              </a:rPr>
              <a:t>37. punktā</a:t>
            </a:r>
            <a:r>
              <a:rPr lang="lv-LV" sz="2400" dirty="0"/>
              <a:t> </a:t>
            </a:r>
            <a:r>
              <a:rPr lang="lv-LV" sz="2400" dirty="0">
                <a:solidFill>
                  <a:srgbClr val="0070C0"/>
                </a:solidFill>
              </a:rPr>
              <a:t>(personāla atalgojums), </a:t>
            </a:r>
            <a:r>
              <a:rPr lang="lv-LV" sz="2400" dirty="0"/>
              <a:t>kā arī </a:t>
            </a:r>
            <a:r>
              <a:rPr lang="lv-LV" sz="2400" dirty="0">
                <a:hlinkClick r:id="rId5"/>
              </a:rPr>
              <a:t>35.5. apakšpunktā</a:t>
            </a:r>
            <a:r>
              <a:rPr lang="lv-LV" sz="2400" dirty="0"/>
              <a:t> </a:t>
            </a:r>
            <a:r>
              <a:rPr lang="lv-LV" sz="2400" dirty="0">
                <a:solidFill>
                  <a:srgbClr val="0070C0"/>
                </a:solidFill>
              </a:rPr>
              <a:t>(mācību izmaksas) </a:t>
            </a:r>
            <a:r>
              <a:rPr lang="lv-LV" sz="2400" dirty="0"/>
              <a:t>minēto gadījumu;</a:t>
            </a:r>
          </a:p>
          <a:p>
            <a:pPr algn="just"/>
            <a:endParaRPr lang="lv-LV" dirty="0"/>
          </a:p>
        </p:txBody>
      </p:sp>
      <p:pic>
        <p:nvPicPr>
          <p:cNvPr id="4" name="Picture 3"/>
          <p:cNvPicPr>
            <a:picLocks noChangeAspect="1"/>
          </p:cNvPicPr>
          <p:nvPr/>
        </p:nvPicPr>
        <p:blipFill>
          <a:blip r:embed="rId6"/>
          <a:stretch>
            <a:fillRect/>
          </a:stretch>
        </p:blipFill>
        <p:spPr>
          <a:xfrm>
            <a:off x="10012564" y="365125"/>
            <a:ext cx="1341236" cy="1341236"/>
          </a:xfrm>
          <a:prstGeom prst="rect">
            <a:avLst/>
          </a:prstGeom>
        </p:spPr>
      </p:pic>
    </p:spTree>
    <p:extLst>
      <p:ext uri="{BB962C8B-B14F-4D97-AF65-F5344CB8AC3E}">
        <p14:creationId xmlns:p14="http://schemas.microsoft.com/office/powerpoint/2010/main" val="3159450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Neattiecināmās izmaksas (3)</a:t>
            </a:r>
            <a:br>
              <a:rPr lang="lv-LV" sz="4000" b="1" dirty="0">
                <a:solidFill>
                  <a:schemeClr val="bg1"/>
                </a:solidFill>
              </a:rPr>
            </a:br>
            <a:r>
              <a:rPr lang="lv-LV" sz="4000" b="1" dirty="0">
                <a:solidFill>
                  <a:schemeClr val="bg1"/>
                </a:solidFill>
              </a:rPr>
              <a:t> </a:t>
            </a:r>
          </a:p>
        </p:txBody>
      </p:sp>
      <p:sp>
        <p:nvSpPr>
          <p:cNvPr id="3" name="Content Placeholder 2"/>
          <p:cNvSpPr>
            <a:spLocks noGrp="1"/>
          </p:cNvSpPr>
          <p:nvPr>
            <p:ph sz="half" idx="1"/>
          </p:nvPr>
        </p:nvSpPr>
        <p:spPr>
          <a:xfrm>
            <a:off x="838200" y="1825625"/>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jebkuras piemaksas </a:t>
            </a:r>
            <a:r>
              <a:rPr lang="lv-LV" sz="2400" dirty="0"/>
              <a:t>par papildu darbu, virsstundu darbu vai darbu svētku dienās, prēmijas, materiālā stimulēšana un naudas balvas;</a:t>
            </a:r>
          </a:p>
          <a:p>
            <a:r>
              <a:rPr lang="lv-LV" sz="2400" u="sng" dirty="0"/>
              <a:t>nodokļi un nodevas</a:t>
            </a:r>
            <a:r>
              <a:rPr lang="lv-LV" sz="2400" dirty="0"/>
              <a:t>, izņemot šo noteikumu </a:t>
            </a:r>
            <a:r>
              <a:rPr lang="lv-LV" sz="2400" dirty="0">
                <a:solidFill>
                  <a:srgbClr val="0070C0"/>
                </a:solidFill>
                <a:hlinkClick r:id="rId3"/>
              </a:rPr>
              <a:t>33.9.</a:t>
            </a:r>
            <a:r>
              <a:rPr lang="lv-LV" sz="2400" dirty="0">
                <a:solidFill>
                  <a:srgbClr val="0070C0"/>
                </a:solidFill>
              </a:rPr>
              <a:t>/ 35.7.</a:t>
            </a:r>
            <a:r>
              <a:rPr lang="lv-LV" sz="2400" dirty="0"/>
              <a:t> apakšpunktā </a:t>
            </a:r>
            <a:r>
              <a:rPr lang="lv-LV" sz="2400" dirty="0">
                <a:solidFill>
                  <a:srgbClr val="0070C0"/>
                </a:solidFill>
              </a:rPr>
              <a:t>(projekta iesnieguma sagatavošanas izmaksas un vispārējās izmaksas), </a:t>
            </a:r>
            <a:r>
              <a:rPr lang="lv-LV" sz="2400" dirty="0">
                <a:hlinkClick r:id="rId4"/>
              </a:rPr>
              <a:t>35.5.</a:t>
            </a:r>
            <a:r>
              <a:rPr lang="lv-LV" sz="2400" dirty="0"/>
              <a:t> </a:t>
            </a:r>
            <a:r>
              <a:rPr lang="lv-LV" sz="2400" dirty="0">
                <a:solidFill>
                  <a:srgbClr val="0070C0"/>
                </a:solidFill>
              </a:rPr>
              <a:t>(mācību izmaksas)</a:t>
            </a:r>
            <a:r>
              <a:rPr lang="lv-LV" sz="2400" dirty="0"/>
              <a:t>, kā arī </a:t>
            </a:r>
            <a:r>
              <a:rPr lang="lv-LV" sz="2400" dirty="0">
                <a:hlinkClick r:id="rId5"/>
              </a:rPr>
              <a:t>27.</a:t>
            </a:r>
            <a:r>
              <a:rPr lang="lv-LV" sz="2400" dirty="0"/>
              <a:t> (atbalsts jauniešu iniciatīvām) , </a:t>
            </a:r>
            <a:r>
              <a:rPr lang="lv-LV" sz="2400" dirty="0">
                <a:hlinkClick r:id="rId6"/>
              </a:rPr>
              <a:t>37</a:t>
            </a:r>
            <a:r>
              <a:rPr lang="lv-LV" sz="2400" dirty="0">
                <a:solidFill>
                  <a:srgbClr val="0070C0"/>
                </a:solidFill>
                <a:hlinkClick r:id="rId6"/>
              </a:rPr>
              <a:t>.</a:t>
            </a:r>
            <a:r>
              <a:rPr lang="lv-LV" sz="2400" dirty="0">
                <a:solidFill>
                  <a:srgbClr val="0070C0"/>
                </a:solidFill>
              </a:rPr>
              <a:t>(personāla atalgojums)  </a:t>
            </a:r>
            <a:r>
              <a:rPr lang="lv-LV" sz="2400" dirty="0"/>
              <a:t>un </a:t>
            </a:r>
            <a:r>
              <a:rPr lang="lv-LV" sz="2400" dirty="0">
                <a:hlinkClick r:id="rId7"/>
              </a:rPr>
              <a:t>38. punktā</a:t>
            </a:r>
            <a:r>
              <a:rPr lang="lv-LV" sz="2400" dirty="0"/>
              <a:t> ( </a:t>
            </a:r>
            <a:r>
              <a:rPr lang="lv-LV" sz="2400" dirty="0">
                <a:solidFill>
                  <a:srgbClr val="0070C0"/>
                </a:solidFill>
              </a:rPr>
              <a:t>PVN ja to nav tiesību atskaitīt kā priekšnodokli) </a:t>
            </a:r>
            <a:r>
              <a:rPr lang="lv-LV" sz="2400" dirty="0"/>
              <a:t> minēto gadījumu;</a:t>
            </a:r>
          </a:p>
          <a:p>
            <a:r>
              <a:rPr lang="lv-LV" sz="2400" u="sng" dirty="0"/>
              <a:t>transportlīdzekļu iegādes izdevumi</a:t>
            </a:r>
            <a:r>
              <a:rPr lang="lv-LV" sz="2400" dirty="0"/>
              <a:t>, izņemot šo noteikumu </a:t>
            </a:r>
            <a:r>
              <a:rPr lang="lv-LV" sz="2400" dirty="0">
                <a:hlinkClick r:id="rId8"/>
              </a:rPr>
              <a:t>33.1.1.</a:t>
            </a:r>
            <a:r>
              <a:rPr lang="lv-LV" sz="2400" dirty="0"/>
              <a:t>/ </a:t>
            </a:r>
            <a:r>
              <a:rPr lang="lv-LV" sz="2400" dirty="0">
                <a:hlinkClick r:id="rId9"/>
              </a:rPr>
              <a:t>33.1.2.</a:t>
            </a:r>
            <a:r>
              <a:rPr lang="lv-LV" sz="2400" dirty="0">
                <a:solidFill>
                  <a:srgbClr val="0070C0"/>
                </a:solidFill>
              </a:rPr>
              <a:t>(nosauktie transportlīdzekļi)  </a:t>
            </a:r>
            <a:r>
              <a:rPr lang="lv-LV" sz="2400" dirty="0"/>
              <a:t>un </a:t>
            </a:r>
            <a:r>
              <a:rPr lang="lv-LV" sz="2400" dirty="0">
                <a:hlinkClick r:id="rId10"/>
              </a:rPr>
              <a:t>35.1. apakšpunktā</a:t>
            </a:r>
            <a:r>
              <a:rPr lang="lv-LV" sz="2400" dirty="0"/>
              <a:t> (</a:t>
            </a:r>
            <a:r>
              <a:rPr lang="lv-LV" sz="2400" dirty="0">
                <a:solidFill>
                  <a:srgbClr val="0070C0"/>
                </a:solidFill>
              </a:rPr>
              <a:t>jaunu pamatlīdzekļu un programmnodrošinājuma iegādes un uzstādīšanas izmaksas</a:t>
            </a:r>
            <a:r>
              <a:rPr lang="lv-LV" sz="2400" dirty="0"/>
              <a:t>)  minēto gadījumu;</a:t>
            </a:r>
          </a:p>
          <a:p>
            <a:pPr algn="just"/>
            <a:endParaRPr lang="lv-LV" dirty="0"/>
          </a:p>
        </p:txBody>
      </p:sp>
      <p:pic>
        <p:nvPicPr>
          <p:cNvPr id="4" name="Picture 3"/>
          <p:cNvPicPr>
            <a:picLocks noChangeAspect="1"/>
          </p:cNvPicPr>
          <p:nvPr/>
        </p:nvPicPr>
        <p:blipFill>
          <a:blip r:embed="rId11"/>
          <a:stretch>
            <a:fillRect/>
          </a:stretch>
        </p:blipFill>
        <p:spPr>
          <a:xfrm>
            <a:off x="10012564" y="357288"/>
            <a:ext cx="1341236" cy="1341236"/>
          </a:xfrm>
          <a:prstGeom prst="rect">
            <a:avLst/>
          </a:prstGeom>
        </p:spPr>
      </p:pic>
    </p:spTree>
    <p:extLst>
      <p:ext uri="{BB962C8B-B14F-4D97-AF65-F5344CB8AC3E}">
        <p14:creationId xmlns:p14="http://schemas.microsoft.com/office/powerpoint/2010/main" val="1859264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Neattiecināmās izmaksas (4)</a:t>
            </a:r>
            <a:br>
              <a:rPr lang="lv-LV" sz="4000" b="1" dirty="0">
                <a:solidFill>
                  <a:schemeClr val="bg1"/>
                </a:solidFill>
              </a:rPr>
            </a:br>
            <a:r>
              <a:rPr lang="lv-LV" sz="4000" b="1" dirty="0">
                <a:solidFill>
                  <a:schemeClr val="bg1"/>
                </a:solidFill>
              </a:rPr>
              <a:t> </a:t>
            </a: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600" u="sng" dirty="0"/>
              <a:t>izdevumi, kas saistīti ar jebkuru darbību īstenošanu ārvalstīs</a:t>
            </a:r>
            <a:r>
              <a:rPr lang="lv-LV" sz="2600" dirty="0"/>
              <a:t>;</a:t>
            </a:r>
          </a:p>
          <a:p>
            <a:r>
              <a:rPr lang="lv-LV" sz="2600" u="sng" dirty="0"/>
              <a:t>tādu pamatlīdzekļu iegādes izmaksas, kuri ir saistīti ar lauksaimniecības produktu primāro ražošanu, un traktoru iegādes izmaksas</a:t>
            </a:r>
            <a:r>
              <a:rPr lang="lv-LV" sz="2600" dirty="0"/>
              <a:t>;</a:t>
            </a:r>
          </a:p>
          <a:p>
            <a:r>
              <a:rPr lang="lv-LV" sz="2600" u="sng" dirty="0"/>
              <a:t>maksa par mācībām, kas ir daļa no vispārējās vidējās izglītības vai augstākās izglītības programmām </a:t>
            </a:r>
            <a:r>
              <a:rPr lang="lv-LV" sz="2600" dirty="0"/>
              <a:t>vai ir saistītas ar Eiropas Savienības vai citu finanšu instrumentu atbalsta saņemšanu un projekta iesnieguma sagatavošanu;</a:t>
            </a:r>
          </a:p>
          <a:p>
            <a:r>
              <a:rPr lang="lv-LV" sz="2600" u="sng" dirty="0"/>
              <a:t>izmaksas, kas radušās pirms projekta iesnieguma iesniegšanas</a:t>
            </a:r>
            <a:r>
              <a:rPr lang="lv-LV" sz="2600" dirty="0"/>
              <a:t>, izņemot šo noteikumu </a:t>
            </a:r>
            <a:r>
              <a:rPr lang="lv-LV" sz="2600" dirty="0">
                <a:hlinkClick r:id="rId3"/>
              </a:rPr>
              <a:t>33.9.</a:t>
            </a:r>
            <a:r>
              <a:rPr lang="lv-LV" sz="2600" dirty="0"/>
              <a:t>/ </a:t>
            </a:r>
            <a:r>
              <a:rPr lang="lv-LV" sz="2600" dirty="0">
                <a:hlinkClick r:id="rId4"/>
              </a:rPr>
              <a:t>35.7.</a:t>
            </a:r>
            <a:r>
              <a:rPr lang="lv-LV" sz="2600" dirty="0"/>
              <a:t>  </a:t>
            </a:r>
            <a:r>
              <a:rPr lang="lv-LV" sz="2600" dirty="0">
                <a:solidFill>
                  <a:srgbClr val="0070C0"/>
                </a:solidFill>
              </a:rPr>
              <a:t>(projekta iesnieguma sagatavošanas izmaksas un vispārējās izmaksas)</a:t>
            </a:r>
            <a:r>
              <a:rPr lang="lv-LV" sz="2600" dirty="0"/>
              <a:t>  apakšpunktā minētās izmaksas.</a:t>
            </a:r>
          </a:p>
          <a:p>
            <a:pPr marL="0" indent="0" algn="just">
              <a:buNone/>
            </a:pPr>
            <a:endParaRPr lang="lv-LV" dirty="0"/>
          </a:p>
        </p:txBody>
      </p:sp>
      <p:pic>
        <p:nvPicPr>
          <p:cNvPr id="4" name="Picture 3"/>
          <p:cNvPicPr>
            <a:picLocks noChangeAspect="1"/>
          </p:cNvPicPr>
          <p:nvPr/>
        </p:nvPicPr>
        <p:blipFill>
          <a:blip r:embed="rId5"/>
          <a:stretch>
            <a:fillRect/>
          </a:stretch>
        </p:blipFill>
        <p:spPr>
          <a:xfrm>
            <a:off x="10012564" y="365125"/>
            <a:ext cx="1341236" cy="1341236"/>
          </a:xfrm>
          <a:prstGeom prst="rect">
            <a:avLst/>
          </a:prstGeom>
        </p:spPr>
      </p:pic>
    </p:spTree>
    <p:extLst>
      <p:ext uri="{BB962C8B-B14F-4D97-AF65-F5344CB8AC3E}">
        <p14:creationId xmlns:p14="http://schemas.microsoft.com/office/powerpoint/2010/main" val="3638136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Neattiecināmās izmaksas (5) </a:t>
            </a:r>
            <a:br>
              <a:rPr lang="lv-LV" sz="4000" b="1" dirty="0">
                <a:solidFill>
                  <a:schemeClr val="bg1"/>
                </a:solidFill>
              </a:rPr>
            </a:b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dzīvnieku un viengadīgu augu iegādes izmaksas;</a:t>
            </a:r>
          </a:p>
          <a:p>
            <a:r>
              <a:rPr lang="lv-LV" sz="2400" u="sng" dirty="0"/>
              <a:t>hidrotehnisko būvju izveides izmaksas</a:t>
            </a:r>
            <a:r>
              <a:rPr lang="lv-LV" sz="2400" dirty="0"/>
              <a:t>;</a:t>
            </a:r>
          </a:p>
          <a:p>
            <a:r>
              <a:rPr lang="lv-LV" sz="2400" u="sng" dirty="0"/>
              <a:t>mazvērtīgā inventāra iegādes izmaksas, izņemot šo noteikumu </a:t>
            </a:r>
            <a:r>
              <a:rPr lang="lv-LV" sz="2400" dirty="0">
                <a:hlinkClick r:id="rId3"/>
              </a:rPr>
              <a:t>14</a:t>
            </a:r>
            <a:r>
              <a:rPr lang="lv-LV" sz="2400" dirty="0">
                <a:solidFill>
                  <a:srgbClr val="0070C0"/>
                </a:solidFill>
                <a:hlinkClick r:id="rId3"/>
              </a:rPr>
              <a:t>.</a:t>
            </a:r>
            <a:r>
              <a:rPr lang="lv-LV" sz="2400" dirty="0">
                <a:solidFill>
                  <a:srgbClr val="0070C0"/>
                </a:solidFill>
              </a:rPr>
              <a:t>(Lauku biļete</a:t>
            </a:r>
            <a:r>
              <a:rPr lang="lv-LV" sz="2400" dirty="0"/>
              <a:t>)  un </a:t>
            </a:r>
            <a:r>
              <a:rPr lang="lv-LV" sz="2400" dirty="0">
                <a:hlinkClick r:id="rId4"/>
              </a:rPr>
              <a:t>27. punktā</a:t>
            </a:r>
            <a:r>
              <a:rPr lang="lv-LV" sz="2400" dirty="0"/>
              <a:t> </a:t>
            </a:r>
            <a:r>
              <a:rPr lang="lv-LV" sz="2400" dirty="0">
                <a:solidFill>
                  <a:srgbClr val="0070C0"/>
                </a:solidFill>
              </a:rPr>
              <a:t>(atbalsts jauniešu iniciatīvām)</a:t>
            </a:r>
            <a:r>
              <a:rPr lang="lv-LV" sz="2400" dirty="0"/>
              <a:t> , kā arī </a:t>
            </a:r>
            <a:r>
              <a:rPr lang="lv-LV" sz="2400" dirty="0">
                <a:hlinkClick r:id="rId5"/>
              </a:rPr>
              <a:t>35.5. apakšpunktā</a:t>
            </a:r>
            <a:r>
              <a:rPr lang="lv-LV" sz="2400" dirty="0"/>
              <a:t> </a:t>
            </a:r>
            <a:r>
              <a:rPr lang="lv-LV" sz="2400" dirty="0">
                <a:solidFill>
                  <a:srgbClr val="0070C0"/>
                </a:solidFill>
              </a:rPr>
              <a:t>(mācību izmaksas) </a:t>
            </a:r>
            <a:r>
              <a:rPr lang="lv-LV" sz="2400" dirty="0"/>
              <a:t>minēto gadījumu;</a:t>
            </a:r>
          </a:p>
          <a:p>
            <a:r>
              <a:rPr lang="lv-LV" sz="2400" dirty="0"/>
              <a:t>citas izmaksas, kas nav attiecināmas saskaņā ar regulas </a:t>
            </a:r>
            <a:r>
              <a:rPr lang="lv-LV" sz="2400" dirty="0">
                <a:hlinkClick r:id="rId6"/>
              </a:rPr>
              <a:t>2021/2115</a:t>
            </a:r>
            <a:r>
              <a:rPr lang="lv-LV" sz="2400" dirty="0"/>
              <a:t> 73. pantu;</a:t>
            </a:r>
          </a:p>
          <a:p>
            <a:r>
              <a:rPr lang="lv-LV" sz="2400" u="sng" dirty="0"/>
              <a:t>izmaksas, kas pēc Lauku atbalsta dienesta novērtējuma pārsniedz vidējās tirgus izmaksas,</a:t>
            </a:r>
            <a:r>
              <a:rPr lang="lv-LV" sz="2400" dirty="0"/>
              <a:t> kā arī aktivitāšu īstenošanas un mērķu sasniegšanas laika grafika noteiktajā termiņā nepabeigto darbu izmaksas uzskata par neattiecināmajām izmaksām.</a:t>
            </a:r>
          </a:p>
          <a:p>
            <a:endParaRPr lang="lv-LV" dirty="0"/>
          </a:p>
        </p:txBody>
      </p:sp>
      <p:pic>
        <p:nvPicPr>
          <p:cNvPr id="4" name="Picture 3"/>
          <p:cNvPicPr>
            <a:picLocks noChangeAspect="1"/>
          </p:cNvPicPr>
          <p:nvPr/>
        </p:nvPicPr>
        <p:blipFill>
          <a:blip r:embed="rId7"/>
          <a:stretch>
            <a:fillRect/>
          </a:stretch>
        </p:blipFill>
        <p:spPr>
          <a:xfrm>
            <a:off x="10012564" y="349452"/>
            <a:ext cx="1341236" cy="1341236"/>
          </a:xfrm>
          <a:prstGeom prst="rect">
            <a:avLst/>
          </a:prstGeom>
        </p:spPr>
      </p:pic>
    </p:spTree>
    <p:extLst>
      <p:ext uri="{BB962C8B-B14F-4D97-AF65-F5344CB8AC3E}">
        <p14:creationId xmlns:p14="http://schemas.microsoft.com/office/powerpoint/2010/main" val="2134038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DB815-57ED-53B2-F90E-9FF90B2DD33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DA3CA9D-D672-2C84-DCA6-42B9DC9E726C}"/>
              </a:ext>
            </a:extLst>
          </p:cNvPr>
          <p:cNvSpPr>
            <a:spLocks noGrp="1"/>
          </p:cNvSpPr>
          <p:nvPr>
            <p:ph type="title"/>
          </p:nvPr>
        </p:nvSpPr>
        <p:sp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lstStyle/>
          <a:p>
            <a:pPr algn="ctr"/>
            <a:r>
              <a:rPr lang="lv-LV" b="1" dirty="0"/>
              <a:t>Biedrības kontaktinformācija</a:t>
            </a:r>
            <a:r>
              <a:rPr lang="lv-LV" dirty="0"/>
              <a:t> </a:t>
            </a:r>
          </a:p>
        </p:txBody>
      </p:sp>
      <p:sp>
        <p:nvSpPr>
          <p:cNvPr id="7" name="Content Placeholder 2">
            <a:extLst>
              <a:ext uri="{FF2B5EF4-FFF2-40B4-BE49-F238E27FC236}">
                <a16:creationId xmlns:a16="http://schemas.microsoft.com/office/drawing/2014/main" id="{409C77CE-F21A-EB3D-5939-55F3A97EE213}"/>
              </a:ext>
            </a:extLst>
          </p:cNvPr>
          <p:cNvSpPr>
            <a:spLocks noGrp="1"/>
          </p:cNvSpPr>
          <p:nvPr>
            <p:ph idx="1"/>
          </p:nvPr>
        </p:nvSpPr>
        <p:spPr>
          <a:xfrm>
            <a:off x="-370840" y="2014220"/>
            <a:ext cx="10515600" cy="3505200"/>
          </a:xfrm>
          <a:solidFill>
            <a:srgbClr val="E0E8E7"/>
          </a:solidFill>
        </p:spPr>
        <p:txBody>
          <a:bodyPr/>
          <a:lstStyle/>
          <a:p>
            <a:pPr algn="ctr"/>
            <a:r>
              <a:rPr lang="nn-NO" sz="2400" dirty="0"/>
              <a:t>Epasts: </a:t>
            </a:r>
            <a:r>
              <a:rPr lang="nn-NO" sz="2400" dirty="0">
                <a:hlinkClick r:id="rId2"/>
              </a:rPr>
              <a:t>partneriba@dobelespartneriba.lv</a:t>
            </a:r>
            <a:endParaRPr lang="nn-NO" sz="2400" dirty="0"/>
          </a:p>
          <a:p>
            <a:pPr algn="ctr"/>
            <a:r>
              <a:rPr lang="lv-LV" sz="2400" dirty="0"/>
              <a:t>Adrese: </a:t>
            </a:r>
            <a:r>
              <a:rPr lang="nn-NO" sz="2400" dirty="0"/>
              <a:t>Uzvaras iela 2,</a:t>
            </a:r>
            <a:r>
              <a:rPr lang="lv-LV" sz="2400" dirty="0"/>
              <a:t> </a:t>
            </a:r>
            <a:r>
              <a:rPr lang="nn-NO" sz="2400" dirty="0"/>
              <a:t>Dobele</a:t>
            </a:r>
            <a:r>
              <a:rPr lang="lv-LV" sz="2400" dirty="0"/>
              <a:t> </a:t>
            </a:r>
            <a:r>
              <a:rPr lang="nn-NO" sz="2400" dirty="0"/>
              <a:t>LV-3701</a:t>
            </a:r>
          </a:p>
          <a:p>
            <a:pPr marL="0" indent="0" algn="ctr">
              <a:buNone/>
            </a:pPr>
            <a:r>
              <a:rPr lang="lv-LV" sz="2400" dirty="0"/>
              <a:t>      </a:t>
            </a:r>
            <a:r>
              <a:rPr lang="nn-NO" sz="2400" dirty="0"/>
              <a:t>Aija Šenbrūna 29812300, </a:t>
            </a:r>
            <a:r>
              <a:rPr lang="nn-NO" sz="2400" dirty="0">
                <a:hlinkClick r:id="rId3"/>
              </a:rPr>
              <a:t>aija.senbruna@gmail.com</a:t>
            </a:r>
            <a:endParaRPr lang="lv-LV" sz="2400" dirty="0"/>
          </a:p>
          <a:p>
            <a:pPr marL="0" indent="0" algn="ctr">
              <a:buNone/>
            </a:pPr>
            <a:r>
              <a:rPr lang="nn-NO" sz="2400" dirty="0"/>
              <a:t>Dace Vilmane 29187113, </a:t>
            </a:r>
            <a:r>
              <a:rPr lang="nn-NO" sz="2400" dirty="0">
                <a:hlinkClick r:id="rId4"/>
              </a:rPr>
              <a:t>dace.vilmane@inbox.lv</a:t>
            </a:r>
            <a:br>
              <a:rPr lang="nn-NO" sz="2400" dirty="0"/>
            </a:br>
            <a:r>
              <a:rPr lang="lv-LV" sz="2400" dirty="0"/>
              <a:t>  </a:t>
            </a:r>
            <a:r>
              <a:rPr lang="nn-NO" sz="2400" dirty="0"/>
              <a:t>Ineta Vintere, 22026755, </a:t>
            </a:r>
            <a:r>
              <a:rPr lang="nn-NO" sz="2400" dirty="0">
                <a:hlinkClick r:id="rId5"/>
              </a:rPr>
              <a:t>ineta.vintere@jelgava.lv</a:t>
            </a:r>
            <a:r>
              <a:rPr lang="nn-NO" sz="2400" dirty="0"/>
              <a:t> </a:t>
            </a:r>
            <a:endParaRPr lang="lv-LV" sz="2400" dirty="0"/>
          </a:p>
          <a:p>
            <a:pPr marL="0" indent="0" algn="ctr">
              <a:buNone/>
            </a:pPr>
            <a:endParaRPr lang="nn-NO" sz="2400" dirty="0"/>
          </a:p>
          <a:p>
            <a:endParaRPr lang="lv-LV" dirty="0"/>
          </a:p>
          <a:p>
            <a:pPr marL="0" indent="0" algn="ctr">
              <a:buNone/>
            </a:pPr>
            <a:r>
              <a:rPr lang="lv-LV" sz="1800" dirty="0"/>
              <a:t>Atbalsta Zemkopības ministrija un Lauku atbalsta dienests</a:t>
            </a:r>
            <a:endParaRPr lang="lv-LV" sz="1800" b="1" dirty="0"/>
          </a:p>
          <a:p>
            <a:pPr marL="0" indent="0" algn="ctr">
              <a:buNone/>
            </a:pPr>
            <a:endParaRPr lang="lv-LV" sz="1800" dirty="0"/>
          </a:p>
        </p:txBody>
      </p:sp>
      <p:pic>
        <p:nvPicPr>
          <p:cNvPr id="8" name="Picture 7">
            <a:extLst>
              <a:ext uri="{FF2B5EF4-FFF2-40B4-BE49-F238E27FC236}">
                <a16:creationId xmlns:a16="http://schemas.microsoft.com/office/drawing/2014/main" id="{BF4B32B3-A20B-D054-0D4C-6D0A2D61F5E3}"/>
              </a:ext>
            </a:extLst>
          </p:cNvPr>
          <p:cNvPicPr>
            <a:picLocks noChangeAspect="1"/>
          </p:cNvPicPr>
          <p:nvPr/>
        </p:nvPicPr>
        <p:blipFill>
          <a:blip r:embed="rId6"/>
          <a:stretch>
            <a:fillRect/>
          </a:stretch>
        </p:blipFill>
        <p:spPr>
          <a:xfrm>
            <a:off x="4295775" y="4055572"/>
            <a:ext cx="3601795" cy="554846"/>
          </a:xfrm>
          <a:prstGeom prst="rect">
            <a:avLst/>
          </a:prstGeom>
        </p:spPr>
      </p:pic>
      <p:sp>
        <p:nvSpPr>
          <p:cNvPr id="9" name="Freeform 34">
            <a:extLst>
              <a:ext uri="{FF2B5EF4-FFF2-40B4-BE49-F238E27FC236}">
                <a16:creationId xmlns:a16="http://schemas.microsoft.com/office/drawing/2014/main" id="{074CB8BF-66BE-6EA5-5E58-CD66CB6E319D}"/>
              </a:ext>
            </a:extLst>
          </p:cNvPr>
          <p:cNvSpPr/>
          <p:nvPr/>
        </p:nvSpPr>
        <p:spPr>
          <a:xfrm>
            <a:off x="883159" y="444282"/>
            <a:ext cx="1964816" cy="2184618"/>
          </a:xfrm>
          <a:custGeom>
            <a:avLst/>
            <a:gdLst/>
            <a:ahLst/>
            <a:cxnLst/>
            <a:rect l="l" t="t" r="r" b="b"/>
            <a:pathLst>
              <a:path w="3708464" h="4114800">
                <a:moveTo>
                  <a:pt x="0" y="0"/>
                </a:moveTo>
                <a:lnTo>
                  <a:pt x="3708464" y="0"/>
                </a:lnTo>
                <a:lnTo>
                  <a:pt x="3708464" y="4114800"/>
                </a:lnTo>
                <a:lnTo>
                  <a:pt x="0" y="4114800"/>
                </a:lnTo>
                <a:lnTo>
                  <a:pt x="0" y="0"/>
                </a:lnTo>
                <a:close/>
              </a:path>
            </a:pathLst>
          </a:custGeom>
          <a:blipFill>
            <a:blip r:embed="rId7"/>
            <a:stretch>
              <a:fillRect/>
            </a:stretch>
          </a:blipFill>
        </p:spPr>
        <p:txBody>
          <a:bodyPr/>
          <a:lstStyle/>
          <a:p>
            <a:endParaRPr lang="pl-PL"/>
          </a:p>
        </p:txBody>
      </p:sp>
      <p:pic>
        <p:nvPicPr>
          <p:cNvPr id="3" name="Attēls 2">
            <a:extLst>
              <a:ext uri="{FF2B5EF4-FFF2-40B4-BE49-F238E27FC236}">
                <a16:creationId xmlns:a16="http://schemas.microsoft.com/office/drawing/2014/main" id="{884C6DCA-0008-204A-7F0B-BE9AE991ED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13" y="0"/>
            <a:ext cx="12181974" cy="6858000"/>
          </a:xfrm>
          <a:prstGeom prst="rect">
            <a:avLst/>
          </a:prstGeom>
        </p:spPr>
      </p:pic>
      <p:sp>
        <p:nvSpPr>
          <p:cNvPr id="2" name="Content Placeholder 2">
            <a:extLst>
              <a:ext uri="{FF2B5EF4-FFF2-40B4-BE49-F238E27FC236}">
                <a16:creationId xmlns:a16="http://schemas.microsoft.com/office/drawing/2014/main" id="{2A33A17C-D106-9B74-7F4A-76E47CAA2A4C}"/>
              </a:ext>
            </a:extLst>
          </p:cNvPr>
          <p:cNvSpPr txBox="1">
            <a:spLocks/>
          </p:cNvSpPr>
          <p:nvPr/>
        </p:nvSpPr>
        <p:spPr>
          <a:xfrm>
            <a:off x="838199" y="1935063"/>
            <a:ext cx="10828283" cy="4922937"/>
          </a:xfrm>
          <a:prstGeom prst="rect">
            <a:avLst/>
          </a:prstGeom>
          <a:gradFill flip="none" rotWithShape="1">
            <a:gsLst>
              <a:gs pos="0">
                <a:schemeClr val="accent4">
                  <a:lumMod val="5000"/>
                  <a:lumOff val="95000"/>
                  <a:alpha val="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2700000" scaled="1"/>
            <a:tileRect/>
          </a:gra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dirty="0"/>
          </a:p>
          <a:p>
            <a:pPr marL="0" indent="0" algn="ctr">
              <a:buFont typeface="Arial" panose="020B0604020202020204" pitchFamily="34" charset="0"/>
              <a:buNone/>
            </a:pPr>
            <a:r>
              <a:rPr lang="lv-LV" sz="2600" b="1" dirty="0"/>
              <a:t>Valsts un Eiropas Savienības atbalsta piešķiršanas kārtība Eiropas Lauksaimniecības fonda lauku attīstībai intervencē «Darbību īstenošana saskaņā ar sabiedrības virzītas vietējās attīstības stratēģiju, tostarp sadarbības aktivitātes un to sagatavošana» </a:t>
            </a:r>
          </a:p>
          <a:p>
            <a:pPr marL="0" indent="0" algn="ctr">
              <a:buFont typeface="Arial" panose="020B0604020202020204" pitchFamily="34" charset="0"/>
              <a:buNone/>
            </a:pPr>
            <a:endParaRPr lang="lv-LV" b="1" dirty="0"/>
          </a:p>
          <a:p>
            <a:pPr marL="0" indent="0" algn="ctr">
              <a:buNone/>
            </a:pPr>
            <a:r>
              <a:rPr lang="lv-LV" sz="3600" b="1" dirty="0"/>
              <a:t>1.Rīcība. Atbalsts uzņēmējdarbības uzsākšanai, </a:t>
            </a:r>
          </a:p>
          <a:p>
            <a:pPr marL="0" indent="0" algn="ctr">
              <a:buNone/>
            </a:pPr>
            <a:r>
              <a:rPr lang="lv-LV" sz="3600" b="1" dirty="0"/>
              <a:t>attīstībai, konkurētspēju celšanai, </a:t>
            </a:r>
          </a:p>
          <a:p>
            <a:pPr marL="0" indent="0" algn="ctr">
              <a:buNone/>
            </a:pPr>
            <a:r>
              <a:rPr lang="lv-LV" sz="3600" b="1" dirty="0"/>
              <a:t>tai skaitā jaunu uzņēmumu izveidei programmā 1.1. Lauku biļete.  </a:t>
            </a:r>
          </a:p>
          <a:p>
            <a:pPr marL="0" indent="0" algn="ctr">
              <a:buNone/>
            </a:pPr>
            <a:r>
              <a:rPr lang="lv-LV" sz="3600" b="1" u="sng" dirty="0"/>
              <a:t>Pieejamais finansējums 3.kārtā 106 063.08 EUR</a:t>
            </a:r>
          </a:p>
          <a:p>
            <a:pPr marL="0" indent="0" algn="ctr">
              <a:buNone/>
            </a:pPr>
            <a:endParaRPr lang="en-GB" sz="3600" b="1" u="sng" dirty="0"/>
          </a:p>
          <a:p>
            <a:pPr marL="0" indent="0" algn="ctr">
              <a:buFont typeface="Arial" panose="020B0604020202020204" pitchFamily="34" charset="0"/>
              <a:buNone/>
            </a:pPr>
            <a:endParaRPr lang="lv-LV" b="1" dirty="0"/>
          </a:p>
          <a:p>
            <a:pPr algn="ctr"/>
            <a:endParaRPr lang="lv-LV" dirty="0"/>
          </a:p>
        </p:txBody>
      </p:sp>
      <p:pic>
        <p:nvPicPr>
          <p:cNvPr id="6" name="Picture 6">
            <a:extLst>
              <a:ext uri="{FF2B5EF4-FFF2-40B4-BE49-F238E27FC236}">
                <a16:creationId xmlns:a16="http://schemas.microsoft.com/office/drawing/2014/main" id="{6CEE0368-C06F-14D7-C55B-84B28D01BB9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7204" y="503180"/>
            <a:ext cx="8220652" cy="1266665"/>
          </a:xfrm>
          <a:prstGeom prst="rect">
            <a:avLst/>
          </a:prstGeom>
        </p:spPr>
      </p:pic>
    </p:spTree>
    <p:extLst>
      <p:ext uri="{BB962C8B-B14F-4D97-AF65-F5344CB8AC3E}">
        <p14:creationId xmlns:p14="http://schemas.microsoft.com/office/powerpoint/2010/main" val="758780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0"/>
            <a:ext cx="11876314" cy="1669530"/>
          </a:xfrm>
          <a:blipFill>
            <a:blip r:embed="rId2"/>
            <a:stretch>
              <a:fillRect/>
            </a:stretch>
          </a:blipFill>
        </p:spPr>
        <p:txBody>
          <a:bodyPr>
            <a:noAutofit/>
          </a:bodyPr>
          <a:lstStyle/>
          <a:p>
            <a:br>
              <a:rPr lang="lv-LV" sz="3600" b="1" dirty="0">
                <a:solidFill>
                  <a:schemeClr val="bg1"/>
                </a:solidFill>
              </a:rPr>
            </a:br>
            <a:r>
              <a:rPr lang="lv-LV" sz="3200" dirty="0">
                <a:solidFill>
                  <a:schemeClr val="bg1"/>
                </a:solidFill>
              </a:rPr>
              <a:t>Pēc projekta īstenošanas atbalsta pretendenti </a:t>
            </a:r>
            <a:r>
              <a:rPr lang="lv-LV" sz="3200" u="sng" dirty="0">
                <a:solidFill>
                  <a:schemeClr val="bg1"/>
                </a:solidFill>
              </a:rPr>
              <a:t>sasniedz projektā plānoto apgrozījumu un vismaz vienu no šādiem saimnieciskās</a:t>
            </a:r>
            <a:br>
              <a:rPr lang="lv-LV" sz="3200" u="sng" dirty="0">
                <a:solidFill>
                  <a:schemeClr val="bg1"/>
                </a:solidFill>
              </a:rPr>
            </a:br>
            <a:r>
              <a:rPr lang="lv-LV" sz="3200" u="sng" dirty="0">
                <a:solidFill>
                  <a:schemeClr val="bg1"/>
                </a:solidFill>
              </a:rPr>
              <a:t> darbības rādītājiem :</a:t>
            </a:r>
            <a:br>
              <a:rPr lang="lv-LV" sz="3200" b="1" dirty="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544286" y="1669530"/>
            <a:ext cx="11419113" cy="5188469"/>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lnSpcReduction="10000"/>
          </a:bodyPr>
          <a:lstStyle/>
          <a:p>
            <a:r>
              <a:rPr lang="lv-LV" b="1" dirty="0"/>
              <a:t>rada vismaz vienu jaunu darbavietu, </a:t>
            </a:r>
            <a:r>
              <a:rPr lang="en-GB" sz="2200" dirty="0" err="1"/>
              <a:t>projekta</a:t>
            </a:r>
            <a:r>
              <a:rPr lang="en-GB" sz="2200" dirty="0"/>
              <a:t> </a:t>
            </a:r>
            <a:r>
              <a:rPr lang="en-GB" sz="2200" dirty="0" err="1"/>
              <a:t>īstenošanas</a:t>
            </a:r>
            <a:r>
              <a:rPr lang="en-GB" sz="2200" dirty="0"/>
              <a:t> </a:t>
            </a:r>
            <a:r>
              <a:rPr lang="en-GB" sz="2200" dirty="0" err="1"/>
              <a:t>nozarē</a:t>
            </a:r>
            <a:r>
              <a:rPr lang="en-GB" sz="2200" dirty="0"/>
              <a:t> un </a:t>
            </a:r>
            <a:r>
              <a:rPr lang="en-GB" sz="2200" dirty="0" err="1"/>
              <a:t>saglabā</a:t>
            </a:r>
            <a:r>
              <a:rPr lang="en-GB" sz="2200" dirty="0"/>
              <a:t> </a:t>
            </a:r>
            <a:r>
              <a:rPr lang="en-GB" sz="2200" dirty="0" err="1"/>
              <a:t>esošās</a:t>
            </a:r>
            <a:r>
              <a:rPr lang="en-GB" sz="2200" dirty="0"/>
              <a:t>; </a:t>
            </a:r>
            <a:endParaRPr lang="lv-LV" sz="2200" dirty="0"/>
          </a:p>
          <a:p>
            <a:r>
              <a:rPr lang="lv-LV" b="1" dirty="0"/>
              <a:t>saglabā esošās darbavietas</a:t>
            </a:r>
            <a:r>
              <a:rPr lang="lv-LV" dirty="0"/>
              <a:t>, no kurām vismaz viena ir pilna laika darbavieta;</a:t>
            </a:r>
          </a:p>
          <a:p>
            <a:r>
              <a:rPr lang="lv-LV" dirty="0"/>
              <a:t>Nozarē kurā īsteno projektu, </a:t>
            </a:r>
            <a:r>
              <a:rPr lang="lv-LV" b="1" dirty="0"/>
              <a:t>palielina neto apgrozījumu </a:t>
            </a:r>
            <a:r>
              <a:rPr lang="lv-LV" dirty="0"/>
              <a:t>vismaz par 20 procentiem no projekta attiecināmo izmaksu summas vai par 10 procentiem, ja projekta attiecināmo izmaksu summa ir lielāka par 100 000 </a:t>
            </a:r>
            <a:r>
              <a:rPr lang="lv-LV" i="1" dirty="0" err="1"/>
              <a:t>euro</a:t>
            </a:r>
            <a:r>
              <a:rPr lang="lv-LV" dirty="0"/>
              <a:t>;</a:t>
            </a:r>
          </a:p>
          <a:p>
            <a:r>
              <a:rPr lang="lv-LV" b="1" dirty="0"/>
              <a:t>Mazina ietekmi uz vidi</a:t>
            </a:r>
            <a:r>
              <a:rPr lang="lv-LV" dirty="0"/>
              <a:t>. Projekta iesniegumā norāda mērvienību, kā arī datu avotu, kas tiks izmantots sagaidāmās vērtības noteikšanā un izpildē;</a:t>
            </a:r>
          </a:p>
          <a:p>
            <a:r>
              <a:rPr lang="lv-LV" dirty="0"/>
              <a:t>īsteno ieguldījumus </a:t>
            </a:r>
            <a:r>
              <a:rPr lang="lv-LV" b="1" dirty="0"/>
              <a:t>energoefektivitātes </a:t>
            </a:r>
            <a:r>
              <a:rPr lang="lv-LV" dirty="0"/>
              <a:t>palielināšanā.</a:t>
            </a:r>
          </a:p>
          <a:p>
            <a:r>
              <a:rPr lang="lv-LV" sz="2200" dirty="0"/>
              <a:t>Rādītāji, kas noteikti saskaņā ar stratēģiju un projekta iesniegumā paredzētajām darbībām, par kurām vietējā rīcības grupa ir piešķīrusi papildu punktus projekta vērtēšanas kritērijos</a:t>
            </a:r>
          </a:p>
          <a:p>
            <a:r>
              <a:rPr lang="lv-LV" sz="2600" dirty="0"/>
              <a:t>J</a:t>
            </a:r>
            <a:r>
              <a:rPr lang="en-GB" sz="2600" dirty="0"/>
              <a:t>a </a:t>
            </a:r>
            <a:r>
              <a:rPr lang="en-GB" sz="2600" dirty="0" err="1"/>
              <a:t>projekts</a:t>
            </a:r>
            <a:r>
              <a:rPr lang="en-GB" sz="2600" dirty="0"/>
              <a:t> </a:t>
            </a:r>
            <a:r>
              <a:rPr lang="en-GB" sz="2600" dirty="0" err="1"/>
              <a:t>saistīts</a:t>
            </a:r>
            <a:r>
              <a:rPr lang="en-GB" sz="2600" dirty="0"/>
              <a:t> </a:t>
            </a:r>
            <a:r>
              <a:rPr lang="en-GB" sz="2600" dirty="0" err="1"/>
              <a:t>ar</a:t>
            </a:r>
            <a:r>
              <a:rPr lang="en-GB" sz="2600" dirty="0"/>
              <a:t> </a:t>
            </a:r>
            <a:r>
              <a:rPr lang="en-GB" sz="2600" dirty="0" err="1"/>
              <a:t>darbinieku</a:t>
            </a:r>
            <a:r>
              <a:rPr lang="en-GB" sz="2600" dirty="0"/>
              <a:t> </a:t>
            </a:r>
            <a:r>
              <a:rPr lang="en-GB" sz="2600" dirty="0" err="1"/>
              <a:t>produktivitātes</a:t>
            </a:r>
            <a:r>
              <a:rPr lang="en-GB" sz="2600" dirty="0"/>
              <a:t> </a:t>
            </a:r>
            <a:r>
              <a:rPr lang="en-GB" sz="2600" dirty="0" err="1"/>
              <a:t>kāpināšanu</a:t>
            </a:r>
            <a:r>
              <a:rPr lang="en-GB" sz="2600" dirty="0"/>
              <a:t>, </a:t>
            </a:r>
            <a:r>
              <a:rPr lang="en-GB" sz="2600" dirty="0" err="1"/>
              <a:t>atbalsta</a:t>
            </a:r>
            <a:r>
              <a:rPr lang="en-GB" sz="2600" dirty="0"/>
              <a:t> pretendents </a:t>
            </a:r>
            <a:r>
              <a:rPr lang="en-GB" sz="2600" dirty="0" err="1"/>
              <a:t>vienojas</a:t>
            </a:r>
            <a:r>
              <a:rPr lang="en-GB" sz="2600" dirty="0"/>
              <a:t> </a:t>
            </a:r>
            <a:r>
              <a:rPr lang="en-GB" sz="2600" dirty="0" err="1"/>
              <a:t>ar</a:t>
            </a:r>
            <a:r>
              <a:rPr lang="en-GB" sz="2600" dirty="0"/>
              <a:t> </a:t>
            </a:r>
            <a:r>
              <a:rPr lang="en-GB" sz="2600" dirty="0" err="1"/>
              <a:t>darbiniekiem</a:t>
            </a:r>
            <a:r>
              <a:rPr lang="en-GB" sz="2600" dirty="0"/>
              <a:t> </a:t>
            </a:r>
            <a:r>
              <a:rPr lang="en-GB" sz="2600" dirty="0" err="1"/>
              <a:t>turpināt</a:t>
            </a:r>
            <a:r>
              <a:rPr lang="en-GB" sz="2600" dirty="0"/>
              <a:t> </a:t>
            </a:r>
            <a:r>
              <a:rPr lang="en-GB" sz="2600" dirty="0" err="1"/>
              <a:t>darba</a:t>
            </a:r>
            <a:r>
              <a:rPr lang="en-GB" sz="2600" dirty="0"/>
              <a:t> </a:t>
            </a:r>
            <a:r>
              <a:rPr lang="en-GB" sz="2600" dirty="0" err="1"/>
              <a:t>attiecības</a:t>
            </a:r>
            <a:r>
              <a:rPr lang="en-GB" sz="2600" dirty="0"/>
              <a:t> </a:t>
            </a:r>
            <a:r>
              <a:rPr lang="en-GB" sz="2600" dirty="0" err="1"/>
              <a:t>vismaz</a:t>
            </a:r>
            <a:r>
              <a:rPr lang="en-GB" sz="2600" dirty="0"/>
              <a:t> 18 m</a:t>
            </a:r>
            <a:r>
              <a:rPr lang="lv-LV" sz="2600" dirty="0"/>
              <a:t>.</a:t>
            </a:r>
            <a:endParaRPr lang="lv-LV" i="1" dirty="0"/>
          </a:p>
        </p:txBody>
      </p:sp>
      <p:pic>
        <p:nvPicPr>
          <p:cNvPr id="4" name="Picture 3"/>
          <p:cNvPicPr>
            <a:picLocks noChangeAspect="1"/>
          </p:cNvPicPr>
          <p:nvPr/>
        </p:nvPicPr>
        <p:blipFill>
          <a:blip r:embed="rId3"/>
          <a:stretch>
            <a:fillRect/>
          </a:stretch>
        </p:blipFill>
        <p:spPr>
          <a:xfrm>
            <a:off x="10805059" y="0"/>
            <a:ext cx="1158340" cy="1310754"/>
          </a:xfrm>
          <a:prstGeom prst="rect">
            <a:avLst/>
          </a:prstGeom>
        </p:spPr>
      </p:pic>
    </p:spTree>
    <p:extLst>
      <p:ext uri="{BB962C8B-B14F-4D97-AF65-F5344CB8AC3E}">
        <p14:creationId xmlns:p14="http://schemas.microsoft.com/office/powerpoint/2010/main" val="508680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Autofit/>
          </a:bodyPr>
          <a:lstStyle/>
          <a:p>
            <a:br>
              <a:rPr lang="lv-LV" sz="3600" b="1" dirty="0">
                <a:solidFill>
                  <a:schemeClr val="bg1"/>
                </a:solidFill>
              </a:rPr>
            </a:br>
            <a:r>
              <a:rPr lang="lv-LV" sz="3600" b="1" dirty="0">
                <a:solidFill>
                  <a:schemeClr val="bg1"/>
                </a:solidFill>
              </a:rPr>
              <a:t>Sasniedzamie rādītāji pēc projekta īstenošanas (3)</a:t>
            </a:r>
            <a:br>
              <a:rPr lang="lv-LV" sz="3600" b="1" dirty="0">
                <a:solidFill>
                  <a:schemeClr val="bg1"/>
                </a:solidFill>
              </a:rPr>
            </a:br>
            <a:endParaRPr lang="lv-LV" sz="3600" b="1" dirty="0">
              <a:solidFill>
                <a:schemeClr val="bg1"/>
              </a:solidFill>
            </a:endParaRPr>
          </a:p>
        </p:txBody>
      </p:sp>
      <p:sp>
        <p:nvSpPr>
          <p:cNvPr id="3" name="Content Placeholder 2"/>
          <p:cNvSpPr>
            <a:spLocks noGrp="1"/>
          </p:cNvSpPr>
          <p:nvPr>
            <p:ph idx="1"/>
          </p:nvPr>
        </p:nvSpPr>
        <p:sp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a:t>ja projekts saistīts ar darbinieku produktivitātes kāpināšanu, atbalsta pretendents vienojas ar darbiniekiem turpināt darba attiecības vismaz 18 mēnešus pēc projekta īstenošanas, un par darbiniekiem tiek maksātas valsts sociālās apdrošināšanas obligātās iemaksas;</a:t>
            </a:r>
          </a:p>
          <a:p>
            <a:r>
              <a:rPr lang="lv-LV" sz="2400" dirty="0"/>
              <a:t>ja fiziskā persona, kas uzsāk saimniecisko darbību, iegūst individuālā komersanta vai </a:t>
            </a:r>
            <a:r>
              <a:rPr lang="lv-LV" sz="2400" dirty="0" err="1"/>
              <a:t>pašnodarbinātas</a:t>
            </a:r>
            <a:r>
              <a:rPr lang="lv-LV" sz="2400" dirty="0"/>
              <a:t> personas statusu, ir uzskatāms, ka tā sasniedz saimnieciskās darbības rādītāju – rada 1 jaunu darbavietu un tai ir pienākums sasniegt vēl vienu no pārējiem saimnieciskās darbības rādītājiem; </a:t>
            </a:r>
          </a:p>
          <a:p>
            <a:r>
              <a:rPr lang="lv-LV" sz="2400" dirty="0"/>
              <a:t>rādītājus atbalsta pretendents sasniedz ne vēlāk kā otrajā noslēgtajā gadā pēc projekta īstenošanas, ja projekta uzraudzības periods ir trīs gadi, vai ne vēlāk kā trešajā noslēgtajā gadā pēc projekta īstenošanas, ja projekta uzraudzības periods ir pieci gadi, un tos nepazemina visā turpmākajā saistību periodā.</a:t>
            </a:r>
          </a:p>
        </p:txBody>
      </p:sp>
      <p:pic>
        <p:nvPicPr>
          <p:cNvPr id="4" name="Picture 3"/>
          <p:cNvPicPr>
            <a:picLocks noChangeAspect="1"/>
          </p:cNvPicPr>
          <p:nvPr/>
        </p:nvPicPr>
        <p:blipFill>
          <a:blip r:embed="rId3"/>
          <a:stretch>
            <a:fillRect/>
          </a:stretch>
        </p:blipFill>
        <p:spPr>
          <a:xfrm>
            <a:off x="10003105" y="379934"/>
            <a:ext cx="1158340" cy="1310754"/>
          </a:xfrm>
          <a:prstGeom prst="rect">
            <a:avLst/>
          </a:prstGeom>
        </p:spPr>
      </p:pic>
    </p:spTree>
    <p:extLst>
      <p:ext uri="{BB962C8B-B14F-4D97-AF65-F5344CB8AC3E}">
        <p14:creationId xmlns:p14="http://schemas.microsoft.com/office/powerpoint/2010/main" val="3952788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Sasniedzamie rādītāji pēc projekta īstenošanas (4)</a:t>
            </a:r>
            <a:br>
              <a:rPr lang="lv-LV" b="1" dirty="0">
                <a:solidFill>
                  <a:schemeClr val="bg1"/>
                </a:solidFill>
              </a:rPr>
            </a:br>
            <a:endParaRPr lang="lv-LV" b="1" dirty="0">
              <a:solidFill>
                <a:schemeClr val="bg1"/>
              </a:solidFill>
            </a:endParaRPr>
          </a:p>
        </p:txBody>
      </p:sp>
      <p:sp>
        <p:nvSpPr>
          <p:cNvPr id="3" name="Content Placeholder 2"/>
          <p:cNvSpPr>
            <a:spLocks noGrp="1"/>
          </p:cNvSpPr>
          <p:nvPr>
            <p:ph idx="1"/>
          </p:nvPr>
        </p:nvSpPr>
        <p:spPr>
          <a:xfrm>
            <a:off x="847725"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en-GB" dirty="0"/>
              <a:t> </a:t>
            </a:r>
            <a:r>
              <a:rPr lang="en-GB" sz="2400" dirty="0" err="1"/>
              <a:t>Īstenojot</a:t>
            </a:r>
            <a:r>
              <a:rPr lang="en-GB" sz="2400" dirty="0"/>
              <a:t> </a:t>
            </a:r>
            <a:r>
              <a:rPr lang="en-GB" sz="2400" dirty="0" err="1"/>
              <a:t>ieguldījumus</a:t>
            </a:r>
            <a:r>
              <a:rPr lang="en-GB" sz="2400" dirty="0"/>
              <a:t> </a:t>
            </a:r>
            <a:r>
              <a:rPr lang="en-GB" sz="2400" dirty="0" err="1"/>
              <a:t>energoefektīvās</a:t>
            </a:r>
            <a:r>
              <a:rPr lang="en-GB" sz="2400" dirty="0"/>
              <a:t> </a:t>
            </a:r>
            <a:r>
              <a:rPr lang="en-GB" sz="2400" dirty="0" err="1"/>
              <a:t>ēkās</a:t>
            </a:r>
            <a:r>
              <a:rPr lang="en-GB" sz="2400" dirty="0"/>
              <a:t>, </a:t>
            </a:r>
            <a:r>
              <a:rPr lang="en-GB" sz="2400" dirty="0" err="1"/>
              <a:t>atbalsta</a:t>
            </a:r>
            <a:r>
              <a:rPr lang="en-GB" sz="2400" dirty="0"/>
              <a:t> pretendents </a:t>
            </a:r>
            <a:r>
              <a:rPr lang="en-GB" sz="2400" dirty="0" err="1"/>
              <a:t>nodrošina</a:t>
            </a:r>
            <a:r>
              <a:rPr lang="en-GB" sz="2400" dirty="0"/>
              <a:t>, ka </a:t>
            </a:r>
            <a:r>
              <a:rPr lang="en-GB" sz="2400" dirty="0" err="1"/>
              <a:t>pēc</a:t>
            </a:r>
            <a:r>
              <a:rPr lang="en-GB" sz="2400" dirty="0"/>
              <a:t> </a:t>
            </a:r>
            <a:r>
              <a:rPr lang="en-GB" sz="2400" dirty="0" err="1"/>
              <a:t>būvdarbu</a:t>
            </a:r>
            <a:r>
              <a:rPr lang="en-GB" sz="2400" dirty="0"/>
              <a:t> </a:t>
            </a:r>
            <a:r>
              <a:rPr lang="en-GB" sz="2400" dirty="0" err="1"/>
              <a:t>pabeigšanas</a:t>
            </a:r>
            <a:r>
              <a:rPr lang="en-GB" sz="2400" dirty="0"/>
              <a:t> </a:t>
            </a:r>
            <a:r>
              <a:rPr lang="en-GB" sz="2400" dirty="0" err="1"/>
              <a:t>ēkas</a:t>
            </a:r>
            <a:r>
              <a:rPr lang="en-GB" sz="2400" dirty="0"/>
              <a:t> </a:t>
            </a:r>
            <a:r>
              <a:rPr lang="en-GB" sz="2400" dirty="0" err="1"/>
              <a:t>energoefektivitāte</a:t>
            </a:r>
            <a:r>
              <a:rPr lang="en-GB" sz="2400" dirty="0"/>
              <a:t> </a:t>
            </a:r>
            <a:r>
              <a:rPr lang="en-GB" sz="2400" dirty="0" err="1"/>
              <a:t>vismaz</a:t>
            </a:r>
            <a:r>
              <a:rPr lang="en-GB" sz="2400" dirty="0"/>
              <a:t> par 20 </a:t>
            </a:r>
            <a:r>
              <a:rPr lang="en-GB" sz="2400" dirty="0" err="1"/>
              <a:t>procentiem</a:t>
            </a:r>
            <a:r>
              <a:rPr lang="en-GB" sz="2400" dirty="0"/>
              <a:t> </a:t>
            </a:r>
            <a:r>
              <a:rPr lang="en-GB" sz="2400" dirty="0" err="1"/>
              <a:t>pārsniedz</a:t>
            </a:r>
            <a:r>
              <a:rPr lang="en-GB" sz="2400" dirty="0"/>
              <a:t> </a:t>
            </a:r>
            <a:r>
              <a:rPr lang="en-GB" sz="2400" dirty="0" err="1"/>
              <a:t>būvniecību</a:t>
            </a:r>
            <a:r>
              <a:rPr lang="en-GB" sz="2400" dirty="0"/>
              <a:t> un </a:t>
            </a:r>
            <a:r>
              <a:rPr lang="en-GB" sz="2400" dirty="0" err="1"/>
              <a:t>energoefektivitāti</a:t>
            </a:r>
            <a:r>
              <a:rPr lang="en-GB" sz="2400" dirty="0"/>
              <a:t> </a:t>
            </a:r>
            <a:r>
              <a:rPr lang="en-GB" sz="2400" dirty="0" err="1"/>
              <a:t>regulējošos</a:t>
            </a:r>
            <a:r>
              <a:rPr lang="en-GB" sz="2400" dirty="0"/>
              <a:t> </a:t>
            </a:r>
            <a:r>
              <a:rPr lang="en-GB" sz="2400" dirty="0" err="1"/>
              <a:t>normatīvajos</a:t>
            </a:r>
            <a:r>
              <a:rPr lang="en-GB" sz="2400" dirty="0"/>
              <a:t> </a:t>
            </a:r>
            <a:r>
              <a:rPr lang="en-GB" sz="2400" dirty="0" err="1"/>
              <a:t>aktos</a:t>
            </a:r>
            <a:r>
              <a:rPr lang="en-GB" sz="2400" dirty="0"/>
              <a:t> </a:t>
            </a:r>
            <a:r>
              <a:rPr lang="en-GB" sz="2400" dirty="0" err="1"/>
              <a:t>noteikto</a:t>
            </a:r>
            <a:r>
              <a:rPr lang="en-GB" sz="2400" dirty="0"/>
              <a:t> </a:t>
            </a:r>
            <a:r>
              <a:rPr lang="en-GB" sz="2400" dirty="0" err="1"/>
              <a:t>ēkas</a:t>
            </a:r>
            <a:r>
              <a:rPr lang="en-GB" sz="2400" dirty="0"/>
              <a:t> </a:t>
            </a:r>
            <a:r>
              <a:rPr lang="en-GB" sz="2400" dirty="0" err="1"/>
              <a:t>minimālo</a:t>
            </a:r>
            <a:r>
              <a:rPr lang="en-GB" sz="2400" dirty="0"/>
              <a:t> </a:t>
            </a:r>
            <a:r>
              <a:rPr lang="en-GB" sz="2400" dirty="0" err="1"/>
              <a:t>siltuma</a:t>
            </a:r>
            <a:r>
              <a:rPr lang="en-GB" sz="2400" dirty="0"/>
              <a:t> </a:t>
            </a:r>
            <a:r>
              <a:rPr lang="en-GB" sz="2400" dirty="0" err="1"/>
              <a:t>zudumu</a:t>
            </a:r>
            <a:r>
              <a:rPr lang="en-GB" sz="2400" dirty="0"/>
              <a:t> </a:t>
            </a:r>
            <a:r>
              <a:rPr lang="en-GB" sz="2400" dirty="0" err="1"/>
              <a:t>koeficientu</a:t>
            </a:r>
            <a:r>
              <a:rPr lang="en-GB" sz="2400" dirty="0"/>
              <a:t> HTR (W/K).</a:t>
            </a:r>
            <a:endParaRPr lang="lv-LV" sz="2400" dirty="0"/>
          </a:p>
          <a:p>
            <a:pPr marL="0" indent="0">
              <a:buNone/>
            </a:pPr>
            <a:endParaRPr lang="lv-LV" sz="2000" dirty="0"/>
          </a:p>
          <a:p>
            <a:r>
              <a:rPr lang="lv-LV" sz="2400" dirty="0"/>
              <a:t>ja pretendents pēc projekta īstenošanas saimnieciskās darbības </a:t>
            </a:r>
            <a:r>
              <a:rPr lang="lv-LV" sz="2400" u="sng" dirty="0"/>
              <a:t>rādītājus nesasniedz</a:t>
            </a:r>
            <a:r>
              <a:rPr lang="lv-LV" sz="2400" dirty="0"/>
              <a:t> nepārvaramas varas dēļ, no tā neatkarīgu vispārēju tirgus pārmaiņu vai tādu vispārēju cenu izmaiņu dēļ, kā piemēram, valsts ekonomiskā krīze, tad pretendents, iesniedzot pamatojumu, ir tiesīgs lūgt Lauku atbalsta dienestu:</a:t>
            </a:r>
          </a:p>
          <a:p>
            <a:pPr marL="0" indent="0">
              <a:buNone/>
            </a:pPr>
            <a:r>
              <a:rPr lang="lv-LV" sz="2400" dirty="0"/>
              <a:t>        - pārskatīt plānoto rādītāju palielinājumu;</a:t>
            </a:r>
          </a:p>
          <a:p>
            <a:pPr marL="0" indent="0">
              <a:buNone/>
            </a:pPr>
            <a:r>
              <a:rPr lang="lv-LV" sz="2400" dirty="0"/>
              <a:t>        - pagarināt projekta uzraudzības periodu plānoto rādītāju sasniegšanai.</a:t>
            </a:r>
          </a:p>
        </p:txBody>
      </p:sp>
      <p:pic>
        <p:nvPicPr>
          <p:cNvPr id="4" name="Picture 3"/>
          <p:cNvPicPr>
            <a:picLocks noChangeAspect="1"/>
          </p:cNvPicPr>
          <p:nvPr/>
        </p:nvPicPr>
        <p:blipFill>
          <a:blip r:embed="rId3"/>
          <a:stretch>
            <a:fillRect/>
          </a:stretch>
        </p:blipFill>
        <p:spPr>
          <a:xfrm>
            <a:off x="10060255" y="379934"/>
            <a:ext cx="1158340" cy="1310754"/>
          </a:xfrm>
          <a:prstGeom prst="rect">
            <a:avLst/>
          </a:prstGeom>
        </p:spPr>
      </p:pic>
    </p:spTree>
    <p:extLst>
      <p:ext uri="{BB962C8B-B14F-4D97-AF65-F5344CB8AC3E}">
        <p14:creationId xmlns:p14="http://schemas.microsoft.com/office/powerpoint/2010/main" val="2554008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855034FA-4F3B-C947-EBD7-49725E8D54EE}"/>
              </a:ext>
            </a:extLst>
          </p:cNvPr>
          <p:cNvSpPr>
            <a:spLocks noGrp="1"/>
          </p:cNvSpPr>
          <p:nvPr>
            <p:ph idx="1"/>
          </p:nvPr>
        </p:nvSpPr>
        <p:spPr>
          <a:xfrm>
            <a:off x="255813" y="1175862"/>
            <a:ext cx="11898086" cy="5780314"/>
          </a:xfrm>
          <a:solidFill>
            <a:schemeClr val="accent4">
              <a:lumMod val="20000"/>
              <a:lumOff val="80000"/>
            </a:schemeClr>
          </a:solidFill>
        </p:spPr>
        <p:txBody>
          <a:bodyPr>
            <a:normAutofit fontScale="92500" lnSpcReduction="20000"/>
          </a:bodyPr>
          <a:lstStyle/>
          <a:p>
            <a:pPr algn="just">
              <a:lnSpc>
                <a:spcPct val="107000"/>
              </a:lnSpc>
              <a:spcAft>
                <a:spcPts val="800"/>
              </a:spcAft>
            </a:pPr>
            <a:r>
              <a:rPr lang="lv-LV" sz="1800" b="1" u="sng"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r>
              <a:rPr lang="lv-LV" sz="3000" b="1" u="sng"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Rīcības sasniedzamie rādītāji (jāapraksta veidlapas 2.8.sadaļā):</a:t>
            </a:r>
            <a:endParaRPr lang="en-GB" sz="3000" u="sng"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Atbalstīt</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uz vietējiem resursiem balstīta</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konkurētspējīga</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uzņēmējdarbība</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 attīstību Dobeles lauku partnerības darbības teritorijā. </a:t>
            </a:r>
            <a:r>
              <a:rPr lang="lv-LV" sz="1800" kern="0" dirty="0">
                <a:solidFill>
                  <a:srgbClr val="000000"/>
                </a:solidFill>
                <a:effectLst/>
                <a:latin typeface="Calibri" panose="020F0502020204030204" pitchFamily="34" charset="0"/>
                <a:ea typeface="Times New Roman" panose="02020603050405020304" pitchFamily="18" charset="0"/>
              </a:rPr>
              <a:t>Izveidoti jauni produkti/pakalpojumi, uzlaboti esošie, tai skaitā lauku teritorijā. </a:t>
            </a:r>
            <a:r>
              <a:rPr lang="lv-LV" sz="1800"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Izveidoti jauni uzņēmumi vai reģistrējušās </a:t>
            </a:r>
            <a:r>
              <a:rPr lang="lv-LV" sz="1800" kern="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pašnodarbinātās</a:t>
            </a:r>
            <a:r>
              <a:rPr lang="lv-LV" sz="1800"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personas/ tai skaitā lauku teritorijā</a:t>
            </a:r>
            <a:endPar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Sekmēt</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jaunu, inovatīvu produktu un pakalpojumu radīšanu, esošo uzlabošanu, </a:t>
            </a:r>
            <a:r>
              <a:rPr lang="lv-LV" sz="1800" kern="0" dirty="0">
                <a:solidFill>
                  <a:srgbClr val="000000"/>
                </a:solidFill>
                <a:effectLst/>
                <a:latin typeface="Calibri" panose="020F0502020204030204" pitchFamily="34" charset="0"/>
                <a:ea typeface="Times New Roman" panose="02020603050405020304" pitchFamily="18" charset="0"/>
              </a:rPr>
              <a:t>Radītās inovācijas (jaunu produktu, pakalpojumu, procesu, biznesa modeļu vai metožu skaits) / tai skaitā lauku teritorijā</a:t>
            </a:r>
            <a:endPar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ražot </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produkciju ar augstu pievienoto vērtību, </a:t>
            </a:r>
          </a:p>
          <a:p>
            <a:pPr algn="just">
              <a:lnSpc>
                <a:spcPct val="107000"/>
              </a:lnSpc>
              <a:spcAft>
                <a:spcPts val="800"/>
              </a:spcAft>
            </a:pPr>
            <a:r>
              <a:rPr lang="lv-LV" sz="1800" dirty="0"/>
              <a:t>projekta investīcijas izglītības, sociālās un veselības jomā, kā arī sociālās uzņēmējdarbības projektiem šajās jomās;</a:t>
            </a:r>
            <a:endPar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lv-LV" sz="1800" kern="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iz</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veidotas</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labi apmaksātas darba vietas, </a:t>
            </a:r>
            <a:r>
              <a:rPr lang="lv-LV" sz="1800" kern="0" dirty="0">
                <a:solidFill>
                  <a:srgbClr val="000000"/>
                </a:solidFill>
                <a:effectLst/>
                <a:latin typeface="Calibri" panose="020F0502020204030204" pitchFamily="34" charset="0"/>
                <a:ea typeface="Times New Roman" panose="02020603050405020304" pitchFamily="18" charset="0"/>
              </a:rPr>
              <a:t> Izveidotas jaunas darba vietas/ tai skaitā lauku teritorijā</a:t>
            </a:r>
            <a:endPar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Ieviest digitāl</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transformācij</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un robotizācij</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p>
          <a:p>
            <a:pPr algn="just">
              <a:lnSpc>
                <a:spcPct val="107000"/>
              </a:lnSpc>
              <a:spcAft>
                <a:spcPts val="800"/>
              </a:spcAft>
            </a:pP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Nodrošināt</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resursu efektīv</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izmanto</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šanu</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atjaunojamā</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enerģija</a:t>
            </a: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t>
            </a:r>
            <a:r>
              <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ieviešanu. </a:t>
            </a:r>
            <a:r>
              <a:rPr lang="lv-LV" sz="1800" kern="0" dirty="0">
                <a:solidFill>
                  <a:srgbClr val="000000"/>
                </a:solidFill>
                <a:effectLst/>
                <a:latin typeface="Calibri" panose="020F0502020204030204" pitchFamily="34" charset="0"/>
                <a:ea typeface="Times New Roman" panose="02020603050405020304" pitchFamily="18" charset="0"/>
              </a:rPr>
              <a:t>Atbalstīti uzņēmumi, kas ieviesuši energoefektivitātes vai aprites ekonomikas principus projekta ietvaros/ tai skaitā lauku apvidos.</a:t>
            </a:r>
            <a:endParaRPr lang="lv-LV" sz="18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Veicināt produkcijas realizācijas vietu un jaunu veidu izveidi, </a:t>
            </a:r>
          </a:p>
          <a:p>
            <a:pPr algn="just">
              <a:lnSpc>
                <a:spcPct val="107000"/>
              </a:lnSpc>
              <a:spcAft>
                <a:spcPts val="800"/>
              </a:spcAft>
            </a:pPr>
            <a:r>
              <a:rPr lang="lv-LV"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kvalitatīvas darba vides radīšanu un darbinieku kapacitātes celšanu, uzņēmēju sadarbību, lai sekmētu teritorijas konkurētspēju un sociālekonomisko izaugsmi.</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Title 1">
            <a:extLst>
              <a:ext uri="{FF2B5EF4-FFF2-40B4-BE49-F238E27FC236}">
                <a16:creationId xmlns:a16="http://schemas.microsoft.com/office/drawing/2014/main" id="{C61264B8-9086-5393-2599-C5D28BFE6039}"/>
              </a:ext>
            </a:extLst>
          </p:cNvPr>
          <p:cNvSpPr txBox="1">
            <a:spLocks/>
          </p:cNvSpPr>
          <p:nvPr/>
        </p:nvSpPr>
        <p:spPr>
          <a:xfrm>
            <a:off x="533399" y="54428"/>
            <a:ext cx="11342915" cy="1121434"/>
          </a:xfrm>
          <a:prstGeom prst="rect">
            <a:avLst/>
          </a:prstGeom>
          <a:gradFill flip="none" rotWithShape="1">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t>Rīcība Nr.1 Atbalsts uzņēmējdarbības uzsākšanai attīstībai, konkurētspēju celšanai</a:t>
            </a:r>
          </a:p>
        </p:txBody>
      </p:sp>
    </p:spTree>
    <p:extLst>
      <p:ext uri="{BB962C8B-B14F-4D97-AF65-F5344CB8AC3E}">
        <p14:creationId xmlns:p14="http://schemas.microsoft.com/office/powerpoint/2010/main" val="3203847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Iesniedzamie dokumenti (I)</a:t>
            </a:r>
            <a:br>
              <a:rPr lang="lv-LV" sz="4000" b="1" dirty="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838200" y="1690688"/>
            <a:ext cx="10515600" cy="4729162"/>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85000" lnSpcReduction="20000"/>
          </a:bodyPr>
          <a:lstStyle/>
          <a:p>
            <a:r>
              <a:rPr lang="lv-LV" sz="2000" u="sng" dirty="0"/>
              <a:t>Projekta iesniegums</a:t>
            </a:r>
            <a:r>
              <a:rPr lang="lv-LV" sz="2000" dirty="0"/>
              <a:t>;</a:t>
            </a:r>
          </a:p>
          <a:p>
            <a:r>
              <a:rPr lang="lv-LV" sz="2000" u="sng" dirty="0"/>
              <a:t>Atbalsta pretendenta deklarācija</a:t>
            </a:r>
            <a:r>
              <a:rPr lang="lv-LV" sz="2000" dirty="0"/>
              <a:t>;</a:t>
            </a:r>
          </a:p>
          <a:p>
            <a:r>
              <a:rPr lang="lv-LV" sz="2000" dirty="0"/>
              <a:t>Ja nekustamo īpašumu, kurā paredzēts īstenot projektu un uzstādīt stacionāros pamatlīdzekļus, atbalsta pretendents nomā vai patapina, – </a:t>
            </a:r>
            <a:r>
              <a:rPr lang="lv-LV" sz="2000" u="sng" dirty="0"/>
              <a:t>nomas vai patapinājuma līguma kopija</a:t>
            </a:r>
            <a:r>
              <a:rPr lang="lv-LV" sz="2000" dirty="0"/>
              <a:t>;</a:t>
            </a:r>
          </a:p>
          <a:p>
            <a:r>
              <a:rPr lang="lv-LV" sz="2000" dirty="0"/>
              <a:t>Ja paredzēta jauna būvniecība, būves pārbūve, būves novietošana, būves ierīkošana, būves restaurācija vai būves atjaunošana un nekustamo īpašumu, kurā paredzēts īstenot projektu, atbalsta pretendents nomā, tas kopā ar projekta iesniegumu vai pirms projekta īstenošanas uzsākšanas iesniedz </a:t>
            </a:r>
            <a:r>
              <a:rPr lang="lv-LV" sz="2000" u="sng" dirty="0"/>
              <a:t>ilgtermiņa nomas līgumu</a:t>
            </a:r>
            <a:r>
              <a:rPr lang="lv-LV" sz="2000" dirty="0"/>
              <a:t>, kurš reģistrēts zemesgrāmatā;</a:t>
            </a:r>
          </a:p>
          <a:p>
            <a:r>
              <a:rPr lang="lv-LV" sz="2100" dirty="0"/>
              <a:t>Ja paredzēta atsevišķu labiekārtojuma elementu ierīkošana vai tādu pamatlīdzekļu iegāde, kuri nav stacionāri novietojami (ja vien projektā plānotās aktivitātes neīsteno noteiktā telpā), atbalsta pretendents nomas līguma vietā iesniedz </a:t>
            </a:r>
            <a:r>
              <a:rPr lang="lv-LV" sz="2100" u="sng" dirty="0"/>
              <a:t>saskaņojumu ar nekustamā īpašuma īpašnieku</a:t>
            </a:r>
            <a:r>
              <a:rPr lang="lv-LV" sz="2100" dirty="0"/>
              <a:t>; </a:t>
            </a:r>
          </a:p>
          <a:p>
            <a:r>
              <a:rPr lang="lv-LV" sz="2000" u="sng" dirty="0"/>
              <a:t>Iepirkuma procedūru apliecinoši dokumenti</a:t>
            </a:r>
            <a:r>
              <a:rPr lang="lv-LV" sz="2000" dirty="0"/>
              <a:t>;</a:t>
            </a:r>
          </a:p>
          <a:p>
            <a:r>
              <a:rPr lang="lv-LV" sz="2000" dirty="0"/>
              <a:t>Ja projektā plānota jauna būvniecība, būves atjaunošana, būves restaurācija, būves ierīkošana, būves novietošana vai pārbūve vai būvmateriālu iegāde, – </a:t>
            </a:r>
            <a:r>
              <a:rPr lang="lv-LV" sz="2000" u="sng" dirty="0"/>
              <a:t>informācija par būvniecības lietu, kas reģistrēta BIS</a:t>
            </a:r>
            <a:r>
              <a:rPr lang="lv-LV" sz="2000" dirty="0"/>
              <a:t>;</a:t>
            </a:r>
          </a:p>
          <a:p>
            <a:r>
              <a:rPr lang="lv-LV" sz="2000" u="sng" dirty="0"/>
              <a:t>Valsts vides dienesta reģionālās vides pārvaldes izsniegtu izziņa </a:t>
            </a:r>
            <a:r>
              <a:rPr lang="lv-LV" sz="2000" dirty="0"/>
              <a:t>(ja attiecināms);</a:t>
            </a:r>
          </a:p>
          <a:p>
            <a:r>
              <a:rPr lang="lv-LV" sz="2000" dirty="0"/>
              <a:t>Ja tiek īstenots kopprojekts, – </a:t>
            </a:r>
            <a:r>
              <a:rPr lang="lv-LV" sz="2000" u="sng" dirty="0"/>
              <a:t>kopprojekta dalībnieku sadarbības līgums</a:t>
            </a:r>
            <a:r>
              <a:rPr lang="lv-LV" sz="2000" dirty="0"/>
              <a:t>;</a:t>
            </a:r>
          </a:p>
          <a:p>
            <a:r>
              <a:rPr lang="lv-LV" sz="2000" u="sng" dirty="0"/>
              <a:t>Atbalsta pretendenta pašnovērtējums</a:t>
            </a:r>
            <a:r>
              <a:rPr lang="lv-LV" sz="2000" dirty="0"/>
              <a:t>;</a:t>
            </a:r>
          </a:p>
          <a:p>
            <a:endParaRPr lang="lv-LV" dirty="0"/>
          </a:p>
          <a:p>
            <a:endParaRPr lang="lv-LV" dirty="0"/>
          </a:p>
        </p:txBody>
      </p:sp>
    </p:spTree>
    <p:extLst>
      <p:ext uri="{BB962C8B-B14F-4D97-AF65-F5344CB8AC3E}">
        <p14:creationId xmlns:p14="http://schemas.microsoft.com/office/powerpoint/2010/main" val="984531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Iesniedzamie dokumenti (II)</a:t>
            </a:r>
            <a:br>
              <a:rPr lang="lv-LV" sz="4000" b="1" dirty="0">
                <a:solidFill>
                  <a:schemeClr val="bg1"/>
                </a:solidFill>
              </a:rPr>
            </a:br>
            <a:endParaRPr lang="lv-LV" sz="4000" dirty="0">
              <a:solidFill>
                <a:schemeClr val="bg1"/>
              </a:solidFill>
            </a:endParaRPr>
          </a:p>
        </p:txBody>
      </p:sp>
      <p:sp>
        <p:nvSpPr>
          <p:cNvPr id="3" name="Content Placeholder 2"/>
          <p:cNvSpPr>
            <a:spLocks noGrp="1"/>
          </p:cNvSpPr>
          <p:nvPr>
            <p:ph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lstStyle/>
          <a:p>
            <a:r>
              <a:rPr lang="lv-LV" sz="2000" dirty="0"/>
              <a:t>Kopā ar projekta iesniegumu vai 6 mēnešu laikā pēc dienas, kad pieņemts lēmums par projekta iesnieguma apstiprināšanu, – </a:t>
            </a:r>
            <a:r>
              <a:rPr lang="lv-LV" sz="2000" u="sng" dirty="0"/>
              <a:t>kredītiestādes, līzinga sabiedrības vai </a:t>
            </a:r>
            <a:r>
              <a:rPr lang="lv-LV" sz="2000" u="sng" dirty="0" err="1"/>
              <a:t>krājaizdevu</a:t>
            </a:r>
            <a:r>
              <a:rPr lang="lv-LV" sz="2000" u="sng" dirty="0"/>
              <a:t> sabiedrības lēmums par kredīta piešķiršanu</a:t>
            </a:r>
            <a:r>
              <a:rPr lang="lv-LV" sz="2000" dirty="0"/>
              <a:t>, ja projekta īstenošanai tiks ņemts kredīts;</a:t>
            </a:r>
          </a:p>
          <a:p>
            <a:r>
              <a:rPr lang="lv-LV" sz="2000" dirty="0"/>
              <a:t>Ja investīcijas paredzētas ēku energoefektivitātes palielināšanai, – neatkarīga eksperta ēku energoefektivitātes jomā vai uzņēmuma </a:t>
            </a:r>
            <a:r>
              <a:rPr lang="lv-LV" sz="2000" dirty="0" err="1"/>
              <a:t>energoauditora</a:t>
            </a:r>
            <a:r>
              <a:rPr lang="lv-LV" sz="2000" dirty="0"/>
              <a:t> sagatavotu </a:t>
            </a:r>
            <a:r>
              <a:rPr lang="lv-LV" sz="2000" u="sng" dirty="0"/>
              <a:t>ēkas </a:t>
            </a:r>
            <a:r>
              <a:rPr lang="lv-LV" sz="2000" u="sng" dirty="0" err="1"/>
              <a:t>energosertifikāts</a:t>
            </a:r>
            <a:r>
              <a:rPr lang="lv-LV" sz="2000" dirty="0"/>
              <a:t>, </a:t>
            </a:r>
            <a:r>
              <a:rPr lang="lv-LV" sz="2000" u="sng" dirty="0"/>
              <a:t>uzņēmuma </a:t>
            </a:r>
            <a:r>
              <a:rPr lang="lv-LV" sz="2000" u="sng" dirty="0" err="1"/>
              <a:t>energoaudita</a:t>
            </a:r>
            <a:r>
              <a:rPr lang="lv-LV" sz="2000" u="sng" dirty="0"/>
              <a:t> pārskats </a:t>
            </a:r>
            <a:r>
              <a:rPr lang="lv-LV" sz="2000" dirty="0"/>
              <a:t>vai </a:t>
            </a:r>
            <a:r>
              <a:rPr lang="lv-LV" sz="2000" u="sng" dirty="0"/>
              <a:t>energoefektivitātes paaugstināšanas atzinums</a:t>
            </a:r>
            <a:r>
              <a:rPr lang="lv-LV" sz="2000" dirty="0"/>
              <a:t>; </a:t>
            </a:r>
          </a:p>
          <a:p>
            <a:r>
              <a:rPr lang="lv-LV" sz="2000" u="sng" dirty="0"/>
              <a:t>Nacionālajā akreditācijas institūcijā akreditēta </a:t>
            </a:r>
            <a:r>
              <a:rPr lang="lv-LV" sz="2000" u="sng" dirty="0" err="1"/>
              <a:t>energoauditora</a:t>
            </a:r>
            <a:r>
              <a:rPr lang="lv-LV" sz="2000" u="sng" dirty="0"/>
              <a:t> atzinums</a:t>
            </a:r>
            <a:r>
              <a:rPr lang="lv-LV" sz="2000" dirty="0"/>
              <a:t>, kas apliecina iekārtas energoefektivitātes palielinājumu vismaz par 20 procentiem salīdzinājumā ar nomaināmo iekārtu, enerģijas patēriņa datus pirms un pēc projekta īstenošanas, enerģijas sākumdatus un to avotus, izmantoto aprēķinu metodiku un izdarīto mērījumu aprakstu, ja paredzēti ieguldījumi energoefektivitātei iekārtās;</a:t>
            </a:r>
          </a:p>
          <a:p>
            <a:r>
              <a:rPr lang="lv-LV" sz="2000" dirty="0"/>
              <a:t>Ja projekts paredz atjaunojamās enerģijas ražošanu pašpatēriņam, – </a:t>
            </a:r>
            <a:r>
              <a:rPr lang="lv-LV" sz="2000" u="sng" dirty="0"/>
              <a:t>informācija par atbalsta pretendenta elektroenerģijas patēriņu iepriekšējā kalendāra gadā</a:t>
            </a:r>
            <a:r>
              <a:rPr lang="lv-LV" sz="2000" dirty="0"/>
              <a:t>. </a:t>
            </a:r>
          </a:p>
        </p:txBody>
      </p:sp>
    </p:spTree>
    <p:extLst>
      <p:ext uri="{BB962C8B-B14F-4D97-AF65-F5344CB8AC3E}">
        <p14:creationId xmlns:p14="http://schemas.microsoft.com/office/powerpoint/2010/main" val="586769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Iesniedzamie dokumenti (III)</a:t>
            </a:r>
            <a:br>
              <a:rPr lang="lv-LV" sz="4000" b="1" dirty="0">
                <a:solidFill>
                  <a:schemeClr val="bg1"/>
                </a:solidFill>
              </a:rPr>
            </a:br>
            <a:endParaRPr lang="lv-LV" sz="4000" dirty="0">
              <a:solidFill>
                <a:schemeClr val="bg1"/>
              </a:solidFill>
            </a:endParaRPr>
          </a:p>
        </p:txBody>
      </p:sp>
      <p:sp>
        <p:nvSpPr>
          <p:cNvPr id="3" name="Content Placeholder 2"/>
          <p:cNvSpPr>
            <a:spLocks noGrp="1"/>
          </p:cNvSpPr>
          <p:nvPr>
            <p:ph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70000" lnSpcReduction="20000"/>
          </a:bodyPr>
          <a:lstStyle/>
          <a:p>
            <a:r>
              <a:rPr lang="lv-LV" dirty="0"/>
              <a:t>Ja nekustamo īpašumu, kurā paredzēts īstenot projektu, pretendents </a:t>
            </a:r>
            <a:r>
              <a:rPr lang="lv-LV" dirty="0" err="1"/>
              <a:t>nenomā</a:t>
            </a:r>
            <a:r>
              <a:rPr lang="lv-LV" dirty="0"/>
              <a:t>, nepatapina vai neiesniedz saskaņojumu ar nekustamā īpašuma īpašnieku, tad nekustamajam īpašumam jābūt pretendenta īpašumā, </a:t>
            </a:r>
            <a:r>
              <a:rPr lang="lv-LV" u="sng" dirty="0"/>
              <a:t>ko apliecina ieraksts zemesgrāmatā</a:t>
            </a:r>
            <a:r>
              <a:rPr lang="lv-LV" dirty="0"/>
              <a:t>, vai arī zemesgrāmatā ir ierakstītas nekustamā īpašuma apbūves tiesības, bet, ja pretendents ir pašvaldība, tad nekustamais īpašums ir pašvaldības īpašumā, ko apliecina ieraksts zemesgrāmatā, vai pašvaldības valdījumā</a:t>
            </a:r>
          </a:p>
          <a:p>
            <a:r>
              <a:rPr lang="lv-LV" dirty="0"/>
              <a:t>Pretendējot uz finansējumu jaunai būvniecībai, būves atjaunošanai, būves restaurācijai, būves ierīkošanai, būves novietošanai un pārbūvei, kā arī būvmateriālu iegādei, pretendents projekta iesniegumā vai 6 mēnešu laikā pēc dienas, kad stājies spēkā Lauku atbalsta dienesta lēmums par projekta iesnieguma apstiprināšanu, </a:t>
            </a:r>
            <a:r>
              <a:rPr lang="lv-LV" u="sng" dirty="0"/>
              <a:t>informē Lauku atbalsta dienestu par Būvniecības informācijas sistēmā uzsāktās būvniecības lietas numuru </a:t>
            </a:r>
            <a:r>
              <a:rPr lang="lv-LV" dirty="0"/>
              <a:t>un sagatavoto tehnisko dokumentāciju par būvniecības procesu. </a:t>
            </a:r>
            <a:r>
              <a:rPr lang="lv-LV" u="sng" dirty="0"/>
              <a:t>Iepirkuma dokumentus</a:t>
            </a:r>
            <a:r>
              <a:rPr lang="lv-LV" dirty="0"/>
              <a:t>, kas saistīti ar būvniecības izmaksām, iesniedz kopā ar projekta iesniegumu vai sešu mēnešu laikā pēc dienas, kad stājies spēkā Lauku atbalsta dienesta lēmums par projekta iesnieguma apstiprināšanu, bet ne vēlāk kā piecu darbdienu laikā pēc iepirkuma procedūras pabeigšanas</a:t>
            </a:r>
            <a:r>
              <a:rPr lang="lv-LV" u="sng" dirty="0"/>
              <a:t>. Informāciju par papildinātu būvatļauju ar būvvaldes atzīmi par būvdarbu uzsākšanas nosacījumu izpildi </a:t>
            </a:r>
            <a:r>
              <a:rPr lang="lv-LV" dirty="0"/>
              <a:t>pretendents Lauku atbalsta dienestā iesniedz kopā ar projekta iesniegumu vai 9 mēnešu laikā pēc dienas, kad stājies spēkā lēmums par projekta iesnieguma apstiprināšanu.</a:t>
            </a:r>
          </a:p>
        </p:txBody>
      </p:sp>
    </p:spTree>
    <p:extLst>
      <p:ext uri="{BB962C8B-B14F-4D97-AF65-F5344CB8AC3E}">
        <p14:creationId xmlns:p14="http://schemas.microsoft.com/office/powerpoint/2010/main" val="3275436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err="1">
                <a:solidFill>
                  <a:schemeClr val="bg1"/>
                </a:solidFill>
              </a:rPr>
              <a:t>Ie</a:t>
            </a:r>
            <a:r>
              <a:rPr lang="lv-LV" b="1" dirty="0" err="1">
                <a:solidFill>
                  <a:prstClr val="white"/>
                </a:solidFill>
              </a:rPr>
              <a:t>Iesniedzamie</a:t>
            </a:r>
            <a:r>
              <a:rPr lang="lv-LV" b="1" dirty="0">
                <a:solidFill>
                  <a:prstClr val="white"/>
                </a:solidFill>
              </a:rPr>
              <a:t> dokumenti EPS (III)</a:t>
            </a:r>
            <a:br>
              <a:rPr lang="lv-LV" b="1" dirty="0">
                <a:solidFill>
                  <a:prstClr val="white"/>
                </a:solidFill>
              </a:rPr>
            </a:br>
            <a:r>
              <a:rPr lang="lv-LV" b="1" dirty="0">
                <a:solidFill>
                  <a:schemeClr val="bg1"/>
                </a:solidFill>
              </a:rPr>
              <a:t>sniedzamie dokumenti EPS (III)</a:t>
            </a:r>
            <a:br>
              <a:rPr lang="lv-LV" b="1" dirty="0">
                <a:solidFill>
                  <a:schemeClr val="bg1"/>
                </a:solidFill>
              </a:rPr>
            </a:br>
            <a:endParaRPr lang="lv-LV" dirty="0"/>
          </a:p>
        </p:txBody>
      </p:sp>
      <p:sp>
        <p:nvSpPr>
          <p:cNvPr id="3" name="Content Placeholder 2"/>
          <p:cNvSpPr>
            <a:spLocks noGrp="1"/>
          </p:cNvSpPr>
          <p:nvPr>
            <p:ph idx="1"/>
          </p:nvPr>
        </p:nvSpPr>
        <p:spPr>
          <a:xfrm>
            <a:off x="838200" y="1690687"/>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77500" lnSpcReduction="20000"/>
          </a:bodyPr>
          <a:lstStyle/>
          <a:p>
            <a:r>
              <a:rPr lang="lv-LV" dirty="0"/>
              <a:t> Ja atbalsta pretendents ir tiešās vai pastarpinātās pārvaldes iestāde, </a:t>
            </a:r>
            <a:r>
              <a:rPr lang="lv-LV" b="1" dirty="0"/>
              <a:t>pašvaldība </a:t>
            </a:r>
            <a:r>
              <a:rPr lang="lv-LV" dirty="0"/>
              <a:t>vai tās iestāde, cita atvasināta publiska persona vai tās institūcija, tā </a:t>
            </a:r>
            <a:r>
              <a:rPr lang="lv-LV" u="sng" dirty="0"/>
              <a:t>iepirkuma dokumentus</a:t>
            </a:r>
            <a:r>
              <a:rPr lang="lv-LV" dirty="0"/>
              <a:t>, kas saistīti ar preces iegādi vai pakalpojumu (izņemot būvdarbus), iesniedz kopā ar projekta iesniegumu</a:t>
            </a:r>
            <a:r>
              <a:rPr lang="lv-LV" u="sng" dirty="0"/>
              <a:t> vai projekta iesniegumam pievieno izvērstu tirgus cenu izpēti </a:t>
            </a:r>
            <a:r>
              <a:rPr lang="lv-LV" dirty="0"/>
              <a:t>un iepirkumu dokumentus iesniedz 6 mēnešu laikā pēc dienas, kad stājies spēkā Lauku atbalsta dienesta lēmums par projekta iesnieguma apstiprināšanu, bet ne vēlāk kā piecu darbdienu laikā pēc iepirkuma procedūras pabeigšanas.</a:t>
            </a:r>
          </a:p>
          <a:p>
            <a:r>
              <a:rPr lang="lv-LV" dirty="0"/>
              <a:t>Ja atbalsta pretendents atbalsta saņemšanai izmanto </a:t>
            </a:r>
            <a:r>
              <a:rPr lang="lv-LV" b="1" dirty="0"/>
              <a:t>rēķinu priekšapmaksu </a:t>
            </a:r>
            <a:r>
              <a:rPr lang="lv-LV" dirty="0"/>
              <a:t>atbilstoši normatīvajiem aktiem par valsts un Eiropas Savienības atbalsta piešķiršanas, administrēšanas un uzraudzības vispārējo kārtību lauku un zivsaimniecības attīstībai, tas </a:t>
            </a:r>
            <a:r>
              <a:rPr lang="lv-LV" u="sng" dirty="0"/>
              <a:t>informāciju par Būvniecības informācijas sistēmā uzsāktās būvniecības lietas numuru un sagatavoto tehnisko dokumentāciju par būvniecības procesu, kā arī iepirkuma dokumentus, kas saistīti ar būvniecības izmaksām, iesniedz Lauku atbalsta dienestā kopā ar rēķinu priekšapmaksas pieprasījumu;</a:t>
            </a:r>
          </a:p>
          <a:p>
            <a:r>
              <a:rPr lang="lv-LV" dirty="0"/>
              <a:t>Ja atbalsta pretendents ir pašvaldība, tā papildus minētajiem dokumentiem iesniedz </a:t>
            </a:r>
            <a:r>
              <a:rPr lang="lv-LV" u="sng" dirty="0"/>
              <a:t>pašvaldības lēmumu</a:t>
            </a:r>
            <a:r>
              <a:rPr lang="lv-LV" dirty="0"/>
              <a:t>. </a:t>
            </a:r>
          </a:p>
          <a:p>
            <a:endParaRPr lang="lv-LV" u="sng" dirty="0"/>
          </a:p>
          <a:p>
            <a:endParaRPr lang="lv-LV" dirty="0"/>
          </a:p>
        </p:txBody>
      </p:sp>
      <p:sp>
        <p:nvSpPr>
          <p:cNvPr id="4" name="Title 1"/>
          <p:cNvSpPr txBox="1">
            <a:spLocks/>
          </p:cNvSpPr>
          <p:nvPr/>
        </p:nvSpPr>
        <p:spPr>
          <a:xfrm>
            <a:off x="838200" y="365124"/>
            <a:ext cx="10515600" cy="1325563"/>
          </a:xfrm>
          <a:prstGeom prst="rect">
            <a:avLst/>
          </a:prstGeom>
          <a:blipFill>
            <a:blip r:embed="rId2"/>
            <a:stretch>
              <a:fillRect/>
            </a:stretch>
          </a:blip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lv-LV" sz="3600" b="1" dirty="0">
              <a:solidFill>
                <a:schemeClr val="bg1"/>
              </a:solidFill>
            </a:endParaRPr>
          </a:p>
          <a:p>
            <a:r>
              <a:rPr lang="lv-LV" sz="3900" b="1" dirty="0">
                <a:solidFill>
                  <a:schemeClr val="bg1"/>
                </a:solidFill>
              </a:rPr>
              <a:t>Iesniedzamie dokumenti (IV)</a:t>
            </a:r>
            <a:br>
              <a:rPr lang="lv-LV" sz="3900" b="1" dirty="0">
                <a:solidFill>
                  <a:schemeClr val="bg1"/>
                </a:solidFill>
              </a:rPr>
            </a:br>
            <a:endParaRPr lang="lv-LV" sz="3900" dirty="0">
              <a:solidFill>
                <a:schemeClr val="bg1"/>
              </a:solidFill>
            </a:endParaRPr>
          </a:p>
        </p:txBody>
      </p:sp>
    </p:spTree>
    <p:extLst>
      <p:ext uri="{BB962C8B-B14F-4D97-AF65-F5344CB8AC3E}">
        <p14:creationId xmlns:p14="http://schemas.microsoft.com/office/powerpoint/2010/main" val="19793801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Normatīvie akti, metodika</a:t>
            </a:r>
            <a:br>
              <a:rPr lang="lv-LV" b="1" dirty="0">
                <a:solidFill>
                  <a:schemeClr val="bg1"/>
                </a:solidFill>
              </a:rPr>
            </a:br>
            <a:r>
              <a:rPr lang="lv-LV" b="1" dirty="0">
                <a:solidFill>
                  <a:schemeClr val="bg1"/>
                </a:solidFill>
              </a:rPr>
              <a:t> </a:t>
            </a:r>
          </a:p>
        </p:txBody>
      </p:sp>
      <p:sp>
        <p:nvSpPr>
          <p:cNvPr id="3" name="Content Placeholder 2"/>
          <p:cNvSpPr>
            <a:spLocks noGrp="1"/>
          </p:cNvSpPr>
          <p:nvPr>
            <p:ph sz="half" idx="1"/>
          </p:nvPr>
        </p:nvSpPr>
        <p:spPr>
          <a:xfrm>
            <a:off x="838200" y="1825625"/>
            <a:ext cx="10515600" cy="4351338"/>
          </a:xfrm>
          <a:solidFill>
            <a:srgbClr val="E2E6E6"/>
          </a:solidFill>
        </p:spPr>
        <p:txBody>
          <a:bodyPr>
            <a:normAutofit fontScale="92500" lnSpcReduction="10000"/>
          </a:bodyPr>
          <a:lstStyle/>
          <a:p>
            <a:r>
              <a:rPr lang="lv-LV" dirty="0">
                <a:hlinkClick r:id="rId3" tooltip="MK noteikumi Nr.580"/>
              </a:rPr>
              <a:t>MK noteikumi Nr.580 "Valsts un Eiropas Savienības atbalsta piešķiršanas kārtība Eiropas Lauksaimniecības fonda lauku attīstībai intervencē "Darbību īstenošana saskaņā ar sabiedrības virzītas vietējās attīstības stratēģiju, tostarp sadarbības aktivitātes un to sagatavošana"«</a:t>
            </a:r>
            <a:endParaRPr lang="lv-LV" dirty="0"/>
          </a:p>
          <a:p>
            <a:r>
              <a:rPr lang="lv-LV" dirty="0">
                <a:hlinkClick r:id="rId4" tooltip="precizejums_mk580_21.punkts.pdf"/>
              </a:rPr>
              <a:t>Precizējums attiecībā uz MK Noteikumu Nr.580 21.punkta redakciju</a:t>
            </a:r>
            <a:r>
              <a:rPr lang="lv-LV" dirty="0"/>
              <a:t> </a:t>
            </a:r>
          </a:p>
          <a:p>
            <a:r>
              <a:rPr lang="lv-LV" dirty="0">
                <a:hlinkClick r:id="rId5" tooltip="MK noteikumi Nr.113 &quot;Valsts un Eiropas Savienības atbalsta piešķiršanas, administrēšanas un uzraudzības vispārējā kārtība lauku un zivsaimniecības attīstībai&quot;"/>
              </a:rPr>
              <a:t>MK noteikumi Nr.113 "Valsts un Eiropas Savienības atbalsta piešķiršanas, administrēšanas un uzraudzības vispārējā kārtība lauku un zivsaimniecības attīstībai«</a:t>
            </a:r>
            <a:endParaRPr lang="lv-LV" dirty="0"/>
          </a:p>
          <a:p>
            <a:r>
              <a:rPr lang="lv-LV" dirty="0">
                <a:hlinkClick r:id="rId6" tooltip="metodika_lauku-bilete.pdf"/>
              </a:rPr>
              <a:t>Metodika “Fiksētas summas maksājums ar budžeta projekta aprēķina metodi “Lauku biļete” un to piemērošana Kopējās lauksaimniecības politikas stratēģiskā plānā 2023.-2027.gadam”</a:t>
            </a:r>
            <a:endParaRPr lang="lv-LV" dirty="0"/>
          </a:p>
          <a:p>
            <a:endParaRPr lang="lv-LV" dirty="0"/>
          </a:p>
          <a:p>
            <a:pPr marL="0" indent="0">
              <a:buNone/>
            </a:pPr>
            <a:endParaRPr lang="lv-LV" dirty="0"/>
          </a:p>
        </p:txBody>
      </p:sp>
    </p:spTree>
    <p:extLst>
      <p:ext uri="{BB962C8B-B14F-4D97-AF65-F5344CB8AC3E}">
        <p14:creationId xmlns:p14="http://schemas.microsoft.com/office/powerpoint/2010/main" val="2744491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br>
              <a:rPr lang="lv-LV" sz="3600" b="1" dirty="0">
                <a:solidFill>
                  <a:schemeClr val="bg1"/>
                </a:solidFill>
              </a:rPr>
            </a:br>
            <a:r>
              <a:rPr lang="lv-LV" sz="4000" b="1" dirty="0">
                <a:solidFill>
                  <a:schemeClr val="bg1"/>
                </a:solidFill>
              </a:rPr>
              <a:t>Biedrības kontaktinformācija</a:t>
            </a:r>
            <a:br>
              <a:rPr lang="lv-LV" sz="4000" b="1" dirty="0">
                <a:solidFill>
                  <a:schemeClr val="bg1"/>
                </a:solidFill>
              </a:rPr>
            </a:br>
            <a:r>
              <a:rPr lang="lv-LV" sz="4000" dirty="0">
                <a:solidFill>
                  <a:schemeClr val="bg1"/>
                </a:solidFill>
              </a:rPr>
              <a:t> </a:t>
            </a:r>
          </a:p>
        </p:txBody>
      </p:sp>
      <p:sp>
        <p:nvSpPr>
          <p:cNvPr id="3" name="Content Placeholder 2"/>
          <p:cNvSpPr>
            <a:spLocks noGrp="1"/>
          </p:cNvSpPr>
          <p:nvPr>
            <p:ph sz="half" idx="1"/>
          </p:nvPr>
        </p:nvSpPr>
        <p:spPr>
          <a:xfrm>
            <a:off x="838200" y="1690688"/>
            <a:ext cx="10515600" cy="435133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pPr algn="ctr"/>
            <a:endParaRPr lang="lv-LV" dirty="0"/>
          </a:p>
          <a:p>
            <a:pPr marL="0" indent="0" algn="ctr">
              <a:buNone/>
            </a:pPr>
            <a:r>
              <a:rPr lang="nn-NO" dirty="0"/>
              <a:t>E</a:t>
            </a:r>
            <a:r>
              <a:rPr lang="lv-LV"/>
              <a:t>-</a:t>
            </a:r>
            <a:r>
              <a:rPr lang="nn-NO"/>
              <a:t>pasts</a:t>
            </a:r>
            <a:r>
              <a:rPr lang="nn-NO" dirty="0"/>
              <a:t>: </a:t>
            </a:r>
            <a:r>
              <a:rPr lang="nn-NO" dirty="0">
                <a:hlinkClick r:id="rId3"/>
              </a:rPr>
              <a:t>partneriba@dobelespartneriba.lv</a:t>
            </a:r>
            <a:endParaRPr lang="nn-NO" dirty="0"/>
          </a:p>
          <a:p>
            <a:pPr marL="0" indent="0" algn="ctr">
              <a:buNone/>
            </a:pPr>
            <a:r>
              <a:rPr lang="lv-LV" dirty="0"/>
              <a:t>Adrese: </a:t>
            </a:r>
            <a:r>
              <a:rPr lang="nn-NO" dirty="0"/>
              <a:t>Uzvaras iela 2,</a:t>
            </a:r>
            <a:r>
              <a:rPr lang="lv-LV" dirty="0"/>
              <a:t> </a:t>
            </a:r>
            <a:r>
              <a:rPr lang="nn-NO" dirty="0"/>
              <a:t>Dobele</a:t>
            </a:r>
            <a:r>
              <a:rPr lang="lv-LV" dirty="0"/>
              <a:t> </a:t>
            </a:r>
            <a:r>
              <a:rPr lang="nn-NO" dirty="0"/>
              <a:t>LV-3701</a:t>
            </a:r>
          </a:p>
          <a:p>
            <a:pPr marL="0" indent="0" algn="ctr">
              <a:buNone/>
            </a:pPr>
            <a:r>
              <a:rPr lang="lv-LV" dirty="0"/>
              <a:t>      </a:t>
            </a:r>
            <a:r>
              <a:rPr lang="nn-NO" dirty="0"/>
              <a:t>Aija Šenbrūna 29812300, </a:t>
            </a:r>
            <a:r>
              <a:rPr lang="nn-NO" dirty="0">
                <a:hlinkClick r:id="rId4"/>
              </a:rPr>
              <a:t>aija.senbruna@gmail.com</a:t>
            </a:r>
            <a:endParaRPr lang="lv-LV" dirty="0"/>
          </a:p>
          <a:p>
            <a:pPr marL="0" indent="0" algn="ctr">
              <a:buNone/>
            </a:pPr>
            <a:r>
              <a:rPr lang="nn-NO" dirty="0"/>
              <a:t>Dace Vilmane 29187113, </a:t>
            </a:r>
            <a:r>
              <a:rPr lang="nn-NO" dirty="0">
                <a:hlinkClick r:id="rId5"/>
              </a:rPr>
              <a:t>dace.vilmane@inbox.lv</a:t>
            </a:r>
            <a:br>
              <a:rPr lang="nn-NO" dirty="0"/>
            </a:br>
            <a:r>
              <a:rPr lang="lv-LV" dirty="0"/>
              <a:t>  </a:t>
            </a:r>
            <a:r>
              <a:rPr lang="nn-NO" dirty="0"/>
              <a:t>Ineta Vintere, 22026755, </a:t>
            </a:r>
            <a:r>
              <a:rPr lang="nn-NO" dirty="0">
                <a:hlinkClick r:id="rId6"/>
              </a:rPr>
              <a:t>ineta.vintere@jelgava.lv</a:t>
            </a:r>
            <a:r>
              <a:rPr lang="nn-NO" dirty="0"/>
              <a:t> </a:t>
            </a:r>
          </a:p>
          <a:p>
            <a:endParaRPr lang="lv-LV" dirty="0"/>
          </a:p>
          <a:p>
            <a:pPr marL="0" indent="0">
              <a:buNone/>
            </a:pPr>
            <a:endParaRPr lang="lv-LV" dirty="0"/>
          </a:p>
          <a:p>
            <a:endParaRPr lang="lv-LV" dirty="0"/>
          </a:p>
          <a:p>
            <a:pPr marL="0" indent="0" algn="ctr">
              <a:buNone/>
            </a:pPr>
            <a:r>
              <a:rPr lang="lv-LV" sz="1800" dirty="0"/>
              <a:t>Atbalsta Zemkopības ministrija un Lauku atbalsta dienests</a:t>
            </a:r>
            <a:endParaRPr lang="lv-LV" sz="1800" b="1" dirty="0"/>
          </a:p>
          <a:p>
            <a:pPr algn="ctr"/>
            <a:endParaRPr lang="lv-LV" sz="1800" dirty="0"/>
          </a:p>
        </p:txBody>
      </p:sp>
      <p:pic>
        <p:nvPicPr>
          <p:cNvPr id="4" name="Picture 3"/>
          <p:cNvPicPr>
            <a:picLocks noChangeAspect="1"/>
          </p:cNvPicPr>
          <p:nvPr/>
        </p:nvPicPr>
        <p:blipFill>
          <a:blip r:embed="rId7"/>
          <a:stretch>
            <a:fillRect/>
          </a:stretch>
        </p:blipFill>
        <p:spPr>
          <a:xfrm>
            <a:off x="3761029" y="4881629"/>
            <a:ext cx="4669941" cy="719390"/>
          </a:xfrm>
          <a:prstGeom prst="rect">
            <a:avLst/>
          </a:prstGeom>
        </p:spPr>
      </p:pic>
    </p:spTree>
    <p:extLst>
      <p:ext uri="{BB962C8B-B14F-4D97-AF65-F5344CB8AC3E}">
        <p14:creationId xmlns:p14="http://schemas.microsoft.com/office/powerpoint/2010/main" val="1920452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91800" cy="1325563"/>
          </a:xfrm>
          <a:blipFill>
            <a:blip r:embed="rId2"/>
            <a:stretch>
              <a:fillRect/>
            </a:stretch>
          </a:blipFill>
        </p:spPr>
        <p:txBody>
          <a:bodyPr>
            <a:noAutofit/>
          </a:bodyPr>
          <a:lstStyle/>
          <a:p>
            <a:r>
              <a:rPr lang="lv-LV" sz="3600" b="1" dirty="0">
                <a:solidFill>
                  <a:schemeClr val="bg1"/>
                </a:solidFill>
              </a:rPr>
              <a:t>Aktivitātes </a:t>
            </a:r>
            <a:r>
              <a:rPr lang="lv-LV" sz="3600" dirty="0">
                <a:solidFill>
                  <a:schemeClr val="bg1"/>
                </a:solidFill>
              </a:rPr>
              <a:t>«</a:t>
            </a:r>
            <a:r>
              <a:rPr lang="lv-LV" sz="3600" b="1" dirty="0">
                <a:solidFill>
                  <a:schemeClr val="bg1"/>
                </a:solidFill>
              </a:rPr>
              <a:t>Vietējās ekonomikas stiprināšanas iniciatīvas» darbības </a:t>
            </a:r>
          </a:p>
        </p:txBody>
      </p:sp>
      <p:sp>
        <p:nvSpPr>
          <p:cNvPr id="3" name="Content Placeholder 2"/>
          <p:cNvSpPr>
            <a:spLocks noGrp="1"/>
          </p:cNvSpPr>
          <p:nvPr>
            <p:ph idx="1"/>
          </p:nvPr>
        </p:nvSpPr>
        <p:spPr>
          <a:xfrm>
            <a:off x="838200" y="1690688"/>
            <a:ext cx="10591800" cy="448627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marL="0" indent="0">
              <a:buNone/>
            </a:pPr>
            <a:r>
              <a:rPr lang="lv-LV" dirty="0"/>
              <a:t>Aktivitātes «Vietējās ekonomikas stiprināšanas iniciatīvas» darbības, </a:t>
            </a:r>
            <a:r>
              <a:rPr lang="fi-FI" dirty="0"/>
              <a:t>kas īsteno</a:t>
            </a:r>
            <a:r>
              <a:rPr lang="lv-LV" dirty="0" err="1"/>
              <a:t>jamas</a:t>
            </a:r>
            <a:r>
              <a:rPr lang="fi-FI" dirty="0"/>
              <a:t> atsevišķi vai kopā:</a:t>
            </a:r>
            <a:r>
              <a:rPr lang="lv-LV" dirty="0"/>
              <a:t> </a:t>
            </a:r>
          </a:p>
          <a:p>
            <a:r>
              <a:rPr lang="lv-LV" dirty="0"/>
              <a:t>1. darbība - produktu un pakalpojumu radīšana, esošo produktu un pakalpojumu attīstīšana, to realizēšana tirgū, atpazīstamības tēla veidošana, kvalitatīvu darba apstākļu radīšana un darbinieku produktivitātes kāpināšana;</a:t>
            </a:r>
          </a:p>
          <a:p>
            <a:r>
              <a:rPr lang="lv-LV" dirty="0"/>
              <a:t>2.darbība - produkcijas realizēšanai paredzētas vides radīšana vai labiekārtošana, kā arī jaunu realizācijas veidu ieviešana un to atpazīstamības tēla veidošana.</a:t>
            </a:r>
          </a:p>
        </p:txBody>
      </p:sp>
    </p:spTree>
    <p:extLst>
      <p:ext uri="{BB962C8B-B14F-4D97-AF65-F5344CB8AC3E}">
        <p14:creationId xmlns:p14="http://schemas.microsoft.com/office/powerpoint/2010/main" val="3615123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616" y="149973"/>
            <a:ext cx="11241741" cy="1423454"/>
          </a:xfrm>
          <a:blipFill>
            <a:blip r:embed="rId2"/>
            <a:stretch>
              <a:fillRect/>
            </a:stretch>
          </a:blipFill>
        </p:spPr>
        <p:txBody>
          <a:bodyPr>
            <a:noAutofit/>
          </a:bodyPr>
          <a:lstStyle/>
          <a:p>
            <a:br>
              <a:rPr lang="lv-LV" sz="3600" b="1" dirty="0">
                <a:solidFill>
                  <a:schemeClr val="bg1"/>
                </a:solidFill>
              </a:rPr>
            </a:br>
            <a:r>
              <a:rPr lang="lv-LV" sz="3600" b="1" dirty="0">
                <a:solidFill>
                  <a:schemeClr val="bg1"/>
                </a:solidFill>
              </a:rPr>
              <a:t>Atbalstāmās darbības un atbalsta pretendenti aktivitātē </a:t>
            </a:r>
            <a:br>
              <a:rPr lang="lv-LV" sz="3600" b="1" dirty="0">
                <a:solidFill>
                  <a:schemeClr val="bg1"/>
                </a:solidFill>
              </a:rPr>
            </a:br>
            <a:r>
              <a:rPr lang="lv-LV" sz="3600" b="1" dirty="0">
                <a:solidFill>
                  <a:schemeClr val="bg1"/>
                </a:solidFill>
              </a:rPr>
              <a:t>«Vietējās ekonomikas stiprināšanas iniciatīvas» (1)</a:t>
            </a:r>
            <a:br>
              <a:rPr lang="lv-LV" sz="3600" b="1" dirty="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450616" y="1400433"/>
            <a:ext cx="11241741" cy="522896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25000" lnSpcReduction="20000"/>
          </a:bodyPr>
          <a:lstStyle/>
          <a:p>
            <a:pPr marL="0" indent="0">
              <a:buNone/>
            </a:pPr>
            <a:r>
              <a:rPr lang="lv-LV" sz="9600" b="1" u="sng" dirty="0"/>
              <a:t>1.darbība</a:t>
            </a:r>
            <a:r>
              <a:rPr lang="lv-LV" sz="9600" b="1" dirty="0"/>
              <a:t> </a:t>
            </a:r>
          </a:p>
          <a:p>
            <a:pPr marL="0" indent="0">
              <a:buNone/>
            </a:pPr>
            <a:r>
              <a:rPr lang="lv-LV" sz="9600" dirty="0"/>
              <a:t>produktu un pakalpojumu radīšana, esošo produktu un pakalpojumu attīstīšana, to realizēšana tirgū, atpazīstamības tēla veidošana, kvalitatīvu darba apstākļu radīšana un darbinieku produktivitātes kāpināšana</a:t>
            </a:r>
          </a:p>
          <a:p>
            <a:pPr marL="0" indent="0">
              <a:buNone/>
            </a:pPr>
            <a:r>
              <a:rPr lang="lv-LV" sz="9600" b="1" u="sng" dirty="0"/>
              <a:t>1. darbības atbalsta pretendents: </a:t>
            </a:r>
          </a:p>
          <a:p>
            <a:r>
              <a:rPr lang="lv-LV" sz="9600" b="1" dirty="0"/>
              <a:t>juridiskā persona </a:t>
            </a:r>
            <a:r>
              <a:rPr lang="lv-LV" sz="9600" dirty="0"/>
              <a:t>(izņemot biedrību un nodibinājumu) </a:t>
            </a:r>
            <a:r>
              <a:rPr lang="lv-LV" sz="9600" b="1" dirty="0"/>
              <a:t>vai fiziskā persona, kura veic saimniecisko darbību</a:t>
            </a:r>
            <a:r>
              <a:rPr lang="lv-LV" sz="9600" dirty="0"/>
              <a:t> un kuras apgrozījums nepārsniedz </a:t>
            </a:r>
            <a:r>
              <a:rPr lang="lv-LV" sz="9600" b="1" dirty="0"/>
              <a:t>150 000 </a:t>
            </a:r>
            <a:r>
              <a:rPr lang="lv-LV" sz="9600" b="1" i="1" dirty="0" err="1"/>
              <a:t>euro</a:t>
            </a:r>
            <a:r>
              <a:rPr lang="lv-LV" sz="9600" b="1" dirty="0"/>
              <a:t> </a:t>
            </a:r>
            <a:r>
              <a:rPr lang="lv-LV" sz="9600" dirty="0"/>
              <a:t>pēdējā noslēgtajā gadā pirms projekta iesniegšanas</a:t>
            </a:r>
            <a:r>
              <a:rPr lang="lv-LV" sz="9600" b="1" dirty="0"/>
              <a:t>; </a:t>
            </a:r>
          </a:p>
          <a:p>
            <a:r>
              <a:rPr lang="lv-LV" sz="9600" b="1" dirty="0"/>
              <a:t>juridiskā</a:t>
            </a:r>
            <a:r>
              <a:rPr lang="lv-LV" sz="9600" dirty="0"/>
              <a:t> </a:t>
            </a:r>
            <a:r>
              <a:rPr lang="lv-LV" sz="9600" b="1" dirty="0"/>
              <a:t>persona</a:t>
            </a:r>
            <a:r>
              <a:rPr lang="lv-LV" sz="9600" dirty="0"/>
              <a:t> (izņemot biedrību un nodibinājumu), </a:t>
            </a:r>
            <a:r>
              <a:rPr lang="lv-LV" sz="9600" b="1" dirty="0"/>
              <a:t>kas uzsāk saimniecisko darbību, vai fiziskā persona, kura uzsāk vai plāno veikt saimniecisko darbību</a:t>
            </a:r>
            <a:r>
              <a:rPr lang="lv-LV" sz="9600" dirty="0"/>
              <a:t>, ja tās apgrozījums nepārsniedz </a:t>
            </a:r>
            <a:r>
              <a:rPr lang="lv-LV" sz="9600" b="1" dirty="0"/>
              <a:t>150 000 </a:t>
            </a:r>
            <a:r>
              <a:rPr lang="lv-LV" sz="9600" b="1" i="1" dirty="0" err="1"/>
              <a:t>euro</a:t>
            </a:r>
            <a:r>
              <a:rPr lang="lv-LV" sz="9600" i="1" dirty="0"/>
              <a:t> </a:t>
            </a:r>
            <a:r>
              <a:rPr lang="lv-LV" sz="9600" dirty="0"/>
              <a:t>pēdējā noslēgtajā gadā pirms projekta iesniegšanas;</a:t>
            </a:r>
            <a:r>
              <a:rPr lang="lv-LV" sz="9600" i="1" dirty="0">
                <a:solidFill>
                  <a:srgbClr val="C00000"/>
                </a:solidFill>
              </a:rPr>
              <a:t> Ja atbalsta pretendents ir fiziskā persona, tas pirms projekta īstenošanas uzsākšanas iegūst komersanta, zemnieku saimniecības vai </a:t>
            </a:r>
            <a:r>
              <a:rPr lang="lv-LV" sz="9600" i="1" dirty="0" err="1">
                <a:solidFill>
                  <a:srgbClr val="C00000"/>
                </a:solidFill>
              </a:rPr>
              <a:t>pašnodarbinātās</a:t>
            </a:r>
            <a:r>
              <a:rPr lang="lv-LV" sz="9600" i="1" dirty="0">
                <a:solidFill>
                  <a:srgbClr val="C00000"/>
                </a:solidFill>
              </a:rPr>
              <a:t> personas statusu! </a:t>
            </a:r>
          </a:p>
          <a:p>
            <a:r>
              <a:rPr lang="lv-LV" sz="9600" b="1" dirty="0"/>
              <a:t>lauksaimniecības pakalpojumu kooperatīvā sabiedrība vai mežsaimniecības pakalpojumu kooperatīvā sabiedrība </a:t>
            </a:r>
            <a:r>
              <a:rPr lang="lv-LV" sz="9600" dirty="0"/>
              <a:t>(kopprojekta gadījumā);</a:t>
            </a:r>
          </a:p>
          <a:p>
            <a:r>
              <a:rPr lang="lv-LV" sz="9600" b="1" dirty="0"/>
              <a:t>pašvaldība </a:t>
            </a:r>
            <a:r>
              <a:rPr lang="lv-LV" sz="9600" dirty="0"/>
              <a:t>(kopprojekta gadījumā).</a:t>
            </a:r>
          </a:p>
          <a:p>
            <a:pPr marL="0" indent="0">
              <a:buNone/>
            </a:pPr>
            <a:endParaRPr lang="lv-LV" dirty="0"/>
          </a:p>
        </p:txBody>
      </p:sp>
    </p:spTree>
    <p:extLst>
      <p:ext uri="{BB962C8B-B14F-4D97-AF65-F5344CB8AC3E}">
        <p14:creationId xmlns:p14="http://schemas.microsoft.com/office/powerpoint/2010/main" val="3614169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279400"/>
            <a:ext cx="10671361" cy="1546224"/>
          </a:xfrm>
          <a:blipFill>
            <a:blip r:embed="rId2"/>
            <a:stretch>
              <a:fillRect/>
            </a:stretch>
          </a:blipFill>
        </p:spPr>
        <p:txBody>
          <a:bodyPr>
            <a:normAutofit fontScale="90000"/>
          </a:bodyPr>
          <a:lstStyle/>
          <a:p>
            <a:br>
              <a:rPr lang="lv-LV" sz="4000" b="1" dirty="0">
                <a:solidFill>
                  <a:schemeClr val="bg1"/>
                </a:solidFill>
              </a:rPr>
            </a:br>
            <a:r>
              <a:rPr lang="lv-LV" sz="4000" b="1" dirty="0">
                <a:solidFill>
                  <a:schemeClr val="bg1"/>
                </a:solidFill>
              </a:rPr>
              <a:t>Atbalstāmās darbības un atbalsta pretendenti aktivitātē «Vietējās ekonomikas stiprināšanas iniciatīvas» (3)</a:t>
            </a:r>
            <a:br>
              <a:rPr lang="lv-LV" sz="3600" b="1" dirty="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638174" y="1825624"/>
            <a:ext cx="10738037" cy="4803775"/>
          </a:xfrm>
          <a:gradFill>
            <a:gsLst>
              <a:gs pos="19462">
                <a:srgbClr val="F1F1F1"/>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lnSpcReduction="10000"/>
          </a:bodyPr>
          <a:lstStyle/>
          <a:p>
            <a:pPr marL="0" indent="0">
              <a:buNone/>
            </a:pPr>
            <a:r>
              <a:rPr lang="lv-LV" sz="2600" b="1" u="sng" dirty="0"/>
              <a:t>2.darbība</a:t>
            </a:r>
            <a:r>
              <a:rPr lang="lv-LV" sz="2600" b="1" dirty="0"/>
              <a:t> </a:t>
            </a:r>
          </a:p>
          <a:p>
            <a:pPr marL="0" indent="0">
              <a:buNone/>
            </a:pPr>
            <a:r>
              <a:rPr lang="lv-LV" sz="2600" dirty="0"/>
              <a:t>produkcijas realizēšanai paredzētas vides radīšana vai labiekārtošana, kā arī jaunu realizācijas veidu ieviešana un to atpazīstamības tēla veidošana. </a:t>
            </a:r>
          </a:p>
          <a:p>
            <a:pPr marL="0" indent="0">
              <a:buNone/>
            </a:pPr>
            <a:r>
              <a:rPr lang="lv-LV" sz="2600" b="1" u="sng" dirty="0"/>
              <a:t>2.darbības atbalsta pretendents: </a:t>
            </a:r>
          </a:p>
          <a:p>
            <a:r>
              <a:rPr lang="lv-LV" sz="2600" b="1" dirty="0"/>
              <a:t>juridiskā persona </a:t>
            </a:r>
            <a:r>
              <a:rPr lang="lv-LV" sz="2600" dirty="0"/>
              <a:t>(izņemot biedrību un nodibinājumu) </a:t>
            </a:r>
            <a:r>
              <a:rPr lang="lv-LV" sz="2600" b="1" dirty="0"/>
              <a:t>vai fiziskā persona, kura veic saimniecisko darbību </a:t>
            </a:r>
            <a:r>
              <a:rPr lang="lv-LV" sz="2600" dirty="0"/>
              <a:t>un kuras apgrozījums nepārsniedz </a:t>
            </a:r>
            <a:r>
              <a:rPr lang="lv-LV" sz="2600" b="1" dirty="0"/>
              <a:t>150 000 </a:t>
            </a:r>
            <a:r>
              <a:rPr lang="lv-LV" sz="2600" b="1" i="1" dirty="0" err="1"/>
              <a:t>euro</a:t>
            </a:r>
            <a:r>
              <a:rPr lang="lv-LV" sz="2600" b="1" i="1" dirty="0"/>
              <a:t> </a:t>
            </a:r>
            <a:r>
              <a:rPr lang="lv-LV" sz="2600" dirty="0"/>
              <a:t>pēdējā noslēgtajā gadā pirms projekta iesniegšanas, vai </a:t>
            </a:r>
            <a:r>
              <a:rPr lang="lv-LV" sz="2600" b="1" dirty="0"/>
              <a:t>pašvaldība</a:t>
            </a:r>
            <a:r>
              <a:rPr lang="lv-LV" sz="2600" dirty="0"/>
              <a:t> un – kopprojekta gadījumā </a:t>
            </a:r>
            <a:r>
              <a:rPr lang="lv-LV" sz="2600" b="1" dirty="0"/>
              <a:t>– lauksaimniecības pakalpojumu kooperatīvā sabiedrība</a:t>
            </a:r>
            <a:r>
              <a:rPr lang="lv-LV" sz="2600" dirty="0"/>
              <a:t>;</a:t>
            </a:r>
          </a:p>
          <a:p>
            <a:r>
              <a:rPr lang="lv-LV" sz="2600" b="1" dirty="0"/>
              <a:t>lauksaimniecības produktu ražotājs vai lauksaimniecības produktu pārstrādātājs</a:t>
            </a:r>
            <a:r>
              <a:rPr lang="lv-LV" sz="2600" dirty="0"/>
              <a:t>, kas reģistrēts vietējās rīcības grupas darbības teritorijā, vai </a:t>
            </a:r>
            <a:r>
              <a:rPr lang="lv-LV" sz="2600" b="1" dirty="0"/>
              <a:t>lauksaimniecības pakalpojumu kooperatīvā sabiedrība</a:t>
            </a:r>
            <a:r>
              <a:rPr lang="lv-LV" sz="2600" dirty="0"/>
              <a:t>, ja projektu īsteno </a:t>
            </a:r>
            <a:r>
              <a:rPr lang="lv-LV" sz="2600" dirty="0" err="1"/>
              <a:t>valstspilsētā</a:t>
            </a:r>
            <a:r>
              <a:rPr lang="lv-LV" sz="2600" dirty="0"/>
              <a:t>.</a:t>
            </a:r>
          </a:p>
          <a:p>
            <a:pPr marL="0" indent="0">
              <a:buNone/>
            </a:pPr>
            <a:endParaRPr lang="lv-LV" sz="2400" dirty="0"/>
          </a:p>
        </p:txBody>
      </p:sp>
    </p:spTree>
    <p:extLst>
      <p:ext uri="{BB962C8B-B14F-4D97-AF65-F5344CB8AC3E}">
        <p14:creationId xmlns:p14="http://schemas.microsoft.com/office/powerpoint/2010/main" val="2061448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093" y="228599"/>
            <a:ext cx="11187953" cy="1143001"/>
          </a:xfrm>
          <a:blipFill>
            <a:blip r:embed="rId2"/>
            <a:stretch>
              <a:fillRect/>
            </a:stretch>
          </a:blipFill>
        </p:spPr>
        <p:txBody>
          <a:bodyPr>
            <a:normAutofit fontScale="90000"/>
          </a:bodyPr>
          <a:lstStyle/>
          <a:p>
            <a:br>
              <a:rPr lang="lv-LV" sz="4000" b="1" dirty="0">
                <a:solidFill>
                  <a:schemeClr val="bg1"/>
                </a:solidFill>
              </a:rPr>
            </a:br>
            <a:r>
              <a:rPr lang="lv-LV" sz="4000" b="1" dirty="0">
                <a:solidFill>
                  <a:schemeClr val="bg1"/>
                </a:solidFill>
              </a:rPr>
              <a:t>Publisko finansējumu aktivitātēm var saņemt, ja</a:t>
            </a:r>
            <a:br>
              <a:rPr lang="lv-LV" b="1" dirty="0">
                <a:solidFill>
                  <a:schemeClr val="bg1"/>
                </a:solidFill>
              </a:rPr>
            </a:br>
            <a:endParaRPr lang="lv-LV" b="1" dirty="0">
              <a:solidFill>
                <a:schemeClr val="bg1"/>
              </a:solidFill>
            </a:endParaRPr>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projekts atbilst vietējās attīstības stratēģijai;</a:t>
            </a:r>
          </a:p>
          <a:p>
            <a:r>
              <a:rPr lang="lv-LV" dirty="0"/>
              <a:t>projekta īstenošana dod ieguldījumu vietējās attīstības stratēģijas īstenošanas – Dobeles novada – teritorijā;</a:t>
            </a:r>
          </a:p>
          <a:p>
            <a:r>
              <a:rPr lang="lv-LV" dirty="0"/>
              <a:t>projektu īsteno Dobeles novada teritorijā, izņemot gadījumus, ja projektā ir paredzētas šādas darbības:</a:t>
            </a:r>
          </a:p>
          <a:p>
            <a:pPr lvl="1">
              <a:buFont typeface="Wingdings" panose="05000000000000000000" pitchFamily="2" charset="2"/>
              <a:buChar char="ü"/>
            </a:pPr>
            <a:r>
              <a:rPr lang="lv-LV" sz="1900" dirty="0"/>
              <a:t>dalība mācībās darbinieku produktivitātes kāpināšanai;</a:t>
            </a:r>
          </a:p>
          <a:p>
            <a:pPr lvl="1">
              <a:buFont typeface="Wingdings" panose="05000000000000000000" pitchFamily="2" charset="2"/>
              <a:buChar char="ü"/>
            </a:pPr>
            <a:r>
              <a:rPr lang="lv-LV" sz="1900" dirty="0"/>
              <a:t>darbības, kas saistītas ar sabiedriskajām attiecībām;</a:t>
            </a:r>
          </a:p>
          <a:p>
            <a:pPr lvl="1">
              <a:buFont typeface="Wingdings" panose="05000000000000000000" pitchFamily="2" charset="2"/>
              <a:buChar char="ü"/>
            </a:pPr>
            <a:r>
              <a:rPr lang="lv-LV" sz="1900" dirty="0"/>
              <a:t>digitālo risinājumu un pakalpojumu izveide;</a:t>
            </a:r>
          </a:p>
          <a:p>
            <a:pPr lvl="1">
              <a:buFont typeface="Wingdings" panose="05000000000000000000" pitchFamily="2" charset="2"/>
              <a:buChar char="ü"/>
            </a:pPr>
            <a:r>
              <a:rPr lang="lv-LV" sz="1900" dirty="0"/>
              <a:t>mobilās tehnikas vai piekabes (transportlīdzekļa, kam nav motora un kas paredzēts braukšanai savienojumā ar transportlīdzekli) iegāde un aprīkošana ar stacionārām iekārtām, kā arī tādu pamatlīdzekļu iegāde, kas nav stacionāri novietojami. Projektā iegādāto vai aprīkoto mobilo tehniku, piekabi un pamatlīdzekli uzraudzības periodā var izmantot arī ārpus vietējās attīstības stratēģijas īstenošanas teritorijas</a:t>
            </a:r>
            <a:r>
              <a:rPr lang="lv-LV" sz="1800" dirty="0"/>
              <a:t>.</a:t>
            </a:r>
            <a:endParaRPr lang="lv-LV" dirty="0"/>
          </a:p>
          <a:p>
            <a:r>
              <a:rPr lang="lv-LV" dirty="0"/>
              <a:t>paredzēta dalība izstādēs un vietējo ražotāju tirgū </a:t>
            </a:r>
            <a:r>
              <a:rPr lang="lv-LV" dirty="0" err="1"/>
              <a:t>valstspilsētā</a:t>
            </a:r>
            <a:r>
              <a:rPr lang="lv-LV" dirty="0"/>
              <a:t>, ja atbalsta pretendenta juridiskā adrese vai struktūrvienības darbības vieta, vai deklarētā dzīvesvieta (fiziskajai personai, kura veic vai plāno uzsākt saimniecisko darbību) atrodas vietējās rīcības grupas darbības teritorijā;</a:t>
            </a:r>
          </a:p>
          <a:p>
            <a:r>
              <a:rPr lang="lv-LV" dirty="0"/>
              <a:t>tiek sasniegts projekta mērķis, kas atbilst attiecīgās intervences mērķim. </a:t>
            </a:r>
          </a:p>
          <a:p>
            <a:endParaRPr lang="lv-LV" sz="2100" dirty="0"/>
          </a:p>
          <a:p>
            <a:endParaRPr lang="lv-LV" dirty="0"/>
          </a:p>
          <a:p>
            <a:endParaRPr lang="lv-LV" dirty="0"/>
          </a:p>
        </p:txBody>
      </p:sp>
      <p:pic>
        <p:nvPicPr>
          <p:cNvPr id="4" name="Picture 3"/>
          <p:cNvPicPr>
            <a:picLocks noChangeAspect="1"/>
          </p:cNvPicPr>
          <p:nvPr/>
        </p:nvPicPr>
        <p:blipFill>
          <a:blip r:embed="rId3"/>
          <a:stretch>
            <a:fillRect/>
          </a:stretch>
        </p:blipFill>
        <p:spPr>
          <a:xfrm>
            <a:off x="10515600" y="144039"/>
            <a:ext cx="1156446" cy="1312122"/>
          </a:xfrm>
          <a:prstGeom prst="rect">
            <a:avLst/>
          </a:prstGeom>
          <a:ln>
            <a:noFill/>
          </a:ln>
          <a:effectLst>
            <a:softEdge rad="112500"/>
          </a:effectLst>
        </p:spPr>
      </p:pic>
    </p:spTree>
    <p:extLst>
      <p:ext uri="{BB962C8B-B14F-4D97-AF65-F5344CB8AC3E}">
        <p14:creationId xmlns:p14="http://schemas.microsoft.com/office/powerpoint/2010/main" val="3906114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8409"/>
            <a:ext cx="10515600" cy="1121434"/>
          </a:xfrm>
          <a:gradFill flip="none" rotWithShape="1">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a:bodyPr>
          <a:lstStyle/>
          <a:p>
            <a:pPr algn="ctr"/>
            <a:r>
              <a:rPr lang="lv-LV" sz="3600" b="1" dirty="0"/>
              <a:t>Rīcība Nr.1 Atbalsts uzņēmējdarbības uzsākšanai attīstībai, konkurētspēju celšanai</a:t>
            </a:r>
          </a:p>
        </p:txBody>
      </p:sp>
      <p:sp>
        <p:nvSpPr>
          <p:cNvPr id="3" name="Content Placeholder 2"/>
          <p:cNvSpPr>
            <a:spLocks noGrp="1"/>
          </p:cNvSpPr>
          <p:nvPr>
            <p:ph idx="1"/>
          </p:nvPr>
        </p:nvSpPr>
        <p:spPr>
          <a:xfrm>
            <a:off x="838200" y="1500995"/>
            <a:ext cx="10515600" cy="5218982"/>
          </a:xfrm>
          <a:solidFill>
            <a:schemeClr val="accent4">
              <a:lumMod val="20000"/>
              <a:lumOff val="80000"/>
            </a:schemeClr>
          </a:solidFill>
        </p:spPr>
        <p:txBody>
          <a:bodyPr>
            <a:normAutofit fontScale="70000" lnSpcReduction="20000"/>
          </a:bodyPr>
          <a:lstStyle/>
          <a:p>
            <a:pPr marL="0" indent="0">
              <a:buNone/>
            </a:pPr>
            <a:r>
              <a:rPr lang="lv-LV" b="1" dirty="0"/>
              <a:t>Iespējamie risinājumi, kas noteikti stratēģijā: </a:t>
            </a:r>
          </a:p>
          <a:p>
            <a:r>
              <a:rPr lang="lv-LV" sz="2400" dirty="0"/>
              <a:t>Atbalstīt produktu un pakalpojumu radīšanu, esošo produktu un pakalpojumu attīstību;</a:t>
            </a:r>
          </a:p>
          <a:p>
            <a:r>
              <a:rPr lang="lv-LV" sz="2400" dirty="0"/>
              <a:t>Atbalstīt ražošanas uzņēmumu attīstību; </a:t>
            </a:r>
          </a:p>
          <a:p>
            <a:r>
              <a:rPr lang="lv-LV" sz="2400" dirty="0"/>
              <a:t> Atbalstīt jaunu uzņēmumu veidošanos visās atbalstāmajās nozarēs;</a:t>
            </a:r>
          </a:p>
          <a:p>
            <a:r>
              <a:rPr lang="lv-LV" sz="2400" dirty="0"/>
              <a:t>Atbalstīt inovatīvu uzņēmumu, produktu, tehnoloģiju attīstību, </a:t>
            </a:r>
            <a:r>
              <a:rPr lang="lv-LV" sz="2400" dirty="0" err="1"/>
              <a:t>digitalizāciju</a:t>
            </a:r>
            <a:r>
              <a:rPr lang="lv-LV" sz="2400" dirty="0"/>
              <a:t>, robotizāciju, lai nodrošinātu labi apmaksātu darba vietu veidošanos un konkurētspējas uzlabošanos;</a:t>
            </a:r>
          </a:p>
          <a:p>
            <a:r>
              <a:rPr lang="lv-LV" sz="2400" dirty="0"/>
              <a:t>Atbalstīt mājražotāju un individuālo komersantu veidošanos un esošo attīstību; </a:t>
            </a:r>
          </a:p>
          <a:p>
            <a:r>
              <a:rPr lang="lv-LV" sz="2400" dirty="0"/>
              <a:t>Atbalstīt darbinieku apmācības produktivitātes kāpināšanai, kapacitātes celšanai; </a:t>
            </a:r>
          </a:p>
          <a:p>
            <a:r>
              <a:rPr lang="lv-LV" sz="2400" dirty="0"/>
              <a:t>Radīt kvalitatīvu darba apstākļus darbiniekiem;</a:t>
            </a:r>
          </a:p>
          <a:p>
            <a:r>
              <a:rPr lang="lv-LV" sz="2400" dirty="0"/>
              <a:t>Atbalstīt jauniešu uzņēmējdarbības attīstību;</a:t>
            </a:r>
          </a:p>
          <a:p>
            <a:r>
              <a:rPr lang="lv-LV" sz="2400" dirty="0"/>
              <a:t>Veidot tirdzniecības vietas, interneta veikalus, kopīgas platformas, kur realizēt vietējo produkciju;</a:t>
            </a:r>
          </a:p>
          <a:p>
            <a:r>
              <a:rPr lang="lv-LV" sz="2400" dirty="0"/>
              <a:t> Atbalstīt lauksaimniecības produktu pārstrādi; </a:t>
            </a:r>
          </a:p>
          <a:p>
            <a:r>
              <a:rPr lang="lv-LV" sz="2400" dirty="0"/>
              <a:t>Vietējās produkcijas atpazīstamības veidošana; </a:t>
            </a:r>
          </a:p>
          <a:p>
            <a:r>
              <a:rPr lang="lv-LV" sz="2400" dirty="0"/>
              <a:t> Sadzīves pakalpojumu attīstība iedzīvotājiem visā teritorijā, to kvalitātes celšana;</a:t>
            </a:r>
          </a:p>
          <a:p>
            <a:r>
              <a:rPr lang="lv-LV" sz="2400" dirty="0"/>
              <a:t>Izglītības, sociālo un veselības pakalpojumu attīstība;</a:t>
            </a:r>
          </a:p>
          <a:p>
            <a:r>
              <a:rPr lang="lv-LV" sz="2400" dirty="0"/>
              <a:t>Sociālās uzņēmējdarbības attīstība;</a:t>
            </a:r>
          </a:p>
          <a:p>
            <a:r>
              <a:rPr lang="lv-LV" sz="2400" dirty="0"/>
              <a:t> Aprites ekonomikas principu ieviešana ražošanā un pakalpojumu sniegšanā.</a:t>
            </a:r>
          </a:p>
        </p:txBody>
      </p:sp>
      <p:sp>
        <p:nvSpPr>
          <p:cNvPr id="4" name="Freeform 34"/>
          <p:cNvSpPr/>
          <p:nvPr/>
        </p:nvSpPr>
        <p:spPr>
          <a:xfrm>
            <a:off x="9388984" y="4281497"/>
            <a:ext cx="1964816" cy="2184618"/>
          </a:xfrm>
          <a:custGeom>
            <a:avLst/>
            <a:gdLst/>
            <a:ahLst/>
            <a:cxnLst/>
            <a:rect l="l" t="t" r="r" b="b"/>
            <a:pathLst>
              <a:path w="3708464" h="4114800">
                <a:moveTo>
                  <a:pt x="0" y="0"/>
                </a:moveTo>
                <a:lnTo>
                  <a:pt x="3708464" y="0"/>
                </a:lnTo>
                <a:lnTo>
                  <a:pt x="3708464" y="4114800"/>
                </a:lnTo>
                <a:lnTo>
                  <a:pt x="0" y="4114800"/>
                </a:lnTo>
                <a:lnTo>
                  <a:pt x="0" y="0"/>
                </a:lnTo>
                <a:close/>
              </a:path>
            </a:pathLst>
          </a:custGeom>
          <a:blipFill>
            <a:blip r:embed="rId2"/>
            <a:stretch>
              <a:fillRect/>
            </a:stretch>
          </a:blipFill>
        </p:spPr>
        <p:txBody>
          <a:bodyPr/>
          <a:lstStyle/>
          <a:p>
            <a:endParaRPr lang="pl-PL"/>
          </a:p>
        </p:txBody>
      </p:sp>
    </p:spTree>
    <p:extLst>
      <p:ext uri="{BB962C8B-B14F-4D97-AF65-F5344CB8AC3E}">
        <p14:creationId xmlns:p14="http://schemas.microsoft.com/office/powerpoint/2010/main" val="1027105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2425"/>
            <a:ext cx="10572750" cy="962025"/>
          </a:xfrm>
          <a:blipFill>
            <a:blip r:embed="rId2"/>
            <a:stretch>
              <a:fillRect/>
            </a:stretch>
          </a:blipFill>
        </p:spPr>
        <p:txBody>
          <a:bodyPr>
            <a:normAutofit/>
          </a:bodyPr>
          <a:lstStyle/>
          <a:p>
            <a:r>
              <a:rPr lang="lv-LV" sz="3600" b="1" dirty="0">
                <a:solidFill>
                  <a:schemeClr val="bg1"/>
                </a:solidFill>
              </a:rPr>
              <a:t>Nav atbalstāmas šādas darbības, MK 580, 8 pants:</a:t>
            </a:r>
          </a:p>
        </p:txBody>
      </p:sp>
      <p:sp>
        <p:nvSpPr>
          <p:cNvPr id="3" name="Content Placeholder 2"/>
          <p:cNvSpPr>
            <a:spLocks noGrp="1"/>
          </p:cNvSpPr>
          <p:nvPr>
            <p:ph idx="1"/>
          </p:nvPr>
        </p:nvSpPr>
        <p:spPr>
          <a:xfrm>
            <a:off x="838200" y="1314450"/>
            <a:ext cx="10572750" cy="473392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lauksaimniecības produktu primārā ražošana;</a:t>
            </a:r>
          </a:p>
          <a:p>
            <a:r>
              <a:rPr lang="lv-LV" dirty="0"/>
              <a:t>zvejniecība un akvakultūra;</a:t>
            </a:r>
          </a:p>
          <a:p>
            <a:r>
              <a:rPr lang="lv-LV" dirty="0"/>
              <a:t>zivsaimniecības produktu pārstrāde;</a:t>
            </a:r>
          </a:p>
          <a:p>
            <a:r>
              <a:rPr lang="lv-LV" dirty="0"/>
              <a:t>operācijas ar nekustamo īpašumu;</a:t>
            </a:r>
          </a:p>
          <a:p>
            <a:r>
              <a:rPr lang="lv-LV" dirty="0"/>
              <a:t>enerģijas ražošana, sadale un tirdzniecība, </a:t>
            </a:r>
            <a:r>
              <a:rPr lang="lv-LV" dirty="0">
                <a:solidFill>
                  <a:srgbClr val="FF0000"/>
                </a:solidFill>
              </a:rPr>
              <a:t>izņemot tehnikas, iekārtu un aprīkojuma izmaksas, kas paredzēts atjaunojamās vai </a:t>
            </a:r>
            <a:r>
              <a:rPr lang="lv-LV" dirty="0" err="1">
                <a:solidFill>
                  <a:srgbClr val="FF0000"/>
                </a:solidFill>
              </a:rPr>
              <a:t>atjaunīgās</a:t>
            </a:r>
            <a:r>
              <a:rPr lang="lv-LV" dirty="0">
                <a:solidFill>
                  <a:srgbClr val="FF0000"/>
                </a:solidFill>
              </a:rPr>
              <a:t> elektroenerģijas ražošanai atbalsta pretendenta pašpatēriņam</a:t>
            </a:r>
            <a:r>
              <a:rPr lang="lv-LV" dirty="0"/>
              <a:t>, sk. MK 33.4. punktu;</a:t>
            </a:r>
          </a:p>
          <a:p>
            <a:r>
              <a:rPr lang="lv-LV" dirty="0"/>
              <a:t>ieroču un munīcijas ražošana un tirdzniecība;</a:t>
            </a:r>
          </a:p>
          <a:p>
            <a:r>
              <a:rPr lang="lv-LV" dirty="0"/>
              <a:t>tabakas izstrādājumu ražošana un tirdzniecība;</a:t>
            </a:r>
          </a:p>
          <a:p>
            <a:r>
              <a:rPr lang="lv-LV" dirty="0"/>
              <a:t>azartspēļu un derību organizēšana;</a:t>
            </a:r>
          </a:p>
          <a:p>
            <a:r>
              <a:rPr lang="lv-LV" dirty="0"/>
              <a:t>finanšu un apdrošināšanas darbības.</a:t>
            </a:r>
          </a:p>
        </p:txBody>
      </p:sp>
      <p:pic>
        <p:nvPicPr>
          <p:cNvPr id="4" name="Picture 3"/>
          <p:cNvPicPr>
            <a:picLocks noChangeAspect="1"/>
          </p:cNvPicPr>
          <p:nvPr/>
        </p:nvPicPr>
        <p:blipFill>
          <a:blip r:embed="rId3"/>
          <a:stretch>
            <a:fillRect/>
          </a:stretch>
        </p:blipFill>
        <p:spPr>
          <a:xfrm flipV="1">
            <a:off x="10382250" y="319088"/>
            <a:ext cx="1028700" cy="1028700"/>
          </a:xfrm>
          <a:prstGeom prst="rect">
            <a:avLst/>
          </a:prstGeom>
        </p:spPr>
      </p:pic>
    </p:spTree>
    <p:extLst>
      <p:ext uri="{BB962C8B-B14F-4D97-AF65-F5344CB8AC3E}">
        <p14:creationId xmlns:p14="http://schemas.microsoft.com/office/powerpoint/2010/main" val="2255603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374" y="201707"/>
            <a:ext cx="11614826" cy="1488982"/>
          </a:xfrm>
          <a:gradFill flip="none" rotWithShape="1">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Autofit/>
          </a:bodyPr>
          <a:lstStyle/>
          <a:p>
            <a:pPr algn="ctr"/>
            <a:r>
              <a:rPr lang="lv-LV" sz="3600" b="1" dirty="0"/>
              <a:t>M1. Vietējās ekonomikas stiprināšana un attīstība – </a:t>
            </a:r>
            <a:r>
              <a:rPr lang="lv-LV" sz="3600" b="1" dirty="0" err="1"/>
              <a:t>max</a:t>
            </a:r>
            <a:r>
              <a:rPr lang="lv-LV" sz="3600" b="1" dirty="0"/>
              <a:t> attiecināmo izmaksu summa 1 projektam un intensitāte %</a:t>
            </a:r>
          </a:p>
        </p:txBody>
      </p:sp>
      <p:sp>
        <p:nvSpPr>
          <p:cNvPr id="3" name="Content Placeholder 2"/>
          <p:cNvSpPr>
            <a:spLocks noGrp="1"/>
          </p:cNvSpPr>
          <p:nvPr>
            <p:ph sz="half" idx="1"/>
          </p:nvPr>
        </p:nvSpPr>
        <p:spPr>
          <a:xfrm>
            <a:off x="524437" y="1825624"/>
            <a:ext cx="4066613" cy="4651375"/>
          </a:xfrm>
          <a:solidFill>
            <a:schemeClr val="accent4">
              <a:lumMod val="20000"/>
              <a:lumOff val="80000"/>
            </a:schemeClr>
          </a:solidFill>
        </p:spPr>
        <p:txBody>
          <a:bodyPr>
            <a:normAutofit fontScale="85000" lnSpcReduction="20000"/>
          </a:bodyPr>
          <a:lstStyle/>
          <a:p>
            <a:pPr marL="0" indent="0">
              <a:buNone/>
            </a:pPr>
            <a:r>
              <a:rPr lang="lv-LV" b="1" dirty="0"/>
              <a:t>M1./ 1.Rīcība. Atbalsts uzņēmējdarbības uzsākšanai, attīstībai, konkurētspējas celšanai</a:t>
            </a:r>
          </a:p>
          <a:p>
            <a:pPr marL="0" indent="0">
              <a:buNone/>
            </a:pPr>
            <a:r>
              <a:rPr lang="lv-LV" sz="2400" b="1" dirty="0"/>
              <a:t>Maksimālā attiecināmo izmaksu summa (</a:t>
            </a:r>
            <a:r>
              <a:rPr lang="lv-LV" sz="2400" b="1" dirty="0" err="1"/>
              <a:t>euro</a:t>
            </a:r>
            <a:r>
              <a:rPr lang="lv-LV" sz="2400" b="1" dirty="0"/>
              <a:t>) vienam projektam:</a:t>
            </a:r>
          </a:p>
          <a:p>
            <a:r>
              <a:rPr lang="lv-LV" sz="2400" dirty="0"/>
              <a:t>Līdz 100 000 </a:t>
            </a:r>
            <a:r>
              <a:rPr lang="lv-LV" sz="2400" dirty="0" err="1"/>
              <a:t>euro</a:t>
            </a:r>
            <a:r>
              <a:rPr lang="lv-LV" sz="2400" dirty="0"/>
              <a:t> būvniecībai;</a:t>
            </a:r>
          </a:p>
          <a:p>
            <a:r>
              <a:rPr lang="lv-LV" sz="2400" dirty="0"/>
              <a:t>Līdz 50 000 </a:t>
            </a:r>
            <a:r>
              <a:rPr lang="lv-LV" sz="2400" dirty="0" err="1"/>
              <a:t>euro</a:t>
            </a:r>
            <a:r>
              <a:rPr lang="lv-LV" sz="2400" dirty="0"/>
              <a:t> iekārtām;</a:t>
            </a:r>
          </a:p>
          <a:p>
            <a:r>
              <a:rPr lang="lv-LV" sz="2400" dirty="0"/>
              <a:t>Līdz 15 000 </a:t>
            </a:r>
            <a:r>
              <a:rPr lang="lv-LV" sz="2400" dirty="0" err="1"/>
              <a:t>euro</a:t>
            </a:r>
            <a:r>
              <a:rPr lang="lv-LV" sz="2400" dirty="0"/>
              <a:t> “Lauku biļete” projektiem;</a:t>
            </a:r>
          </a:p>
          <a:p>
            <a:r>
              <a:rPr lang="lv-LV" sz="2400" dirty="0"/>
              <a:t>Līdz 8 000 </a:t>
            </a:r>
            <a:r>
              <a:rPr lang="lv-LV" sz="2400" dirty="0" err="1"/>
              <a:t>euro</a:t>
            </a:r>
            <a:r>
              <a:rPr lang="lv-LV" sz="2400" dirty="0"/>
              <a:t> mācībām darbinieku produktivitātes kāpināšanai;</a:t>
            </a:r>
          </a:p>
          <a:p>
            <a:r>
              <a:rPr lang="lv-LV" sz="2400" dirty="0"/>
              <a:t>50 000 </a:t>
            </a:r>
            <a:r>
              <a:rPr lang="lv-LV" sz="2400" dirty="0" err="1"/>
              <a:t>euro</a:t>
            </a:r>
            <a:r>
              <a:rPr lang="lv-LV" sz="2400" dirty="0"/>
              <a:t> </a:t>
            </a:r>
            <a:r>
              <a:rPr lang="lv-LV" sz="2400" dirty="0" err="1"/>
              <a:t>starpteritoriālās</a:t>
            </a:r>
            <a:r>
              <a:rPr lang="lv-LV" sz="2400" dirty="0"/>
              <a:t> vai starpvalstu sadarbības projekti.</a:t>
            </a:r>
          </a:p>
          <a:p>
            <a:pPr marL="0" indent="0">
              <a:buNone/>
            </a:pPr>
            <a:endParaRPr lang="lv-LV" sz="2400" dirty="0"/>
          </a:p>
        </p:txBody>
      </p:sp>
      <p:sp>
        <p:nvSpPr>
          <p:cNvPr id="4" name="Content Placeholder 3"/>
          <p:cNvSpPr>
            <a:spLocks noGrp="1"/>
          </p:cNvSpPr>
          <p:nvPr>
            <p:ph sz="half" idx="2"/>
          </p:nvPr>
        </p:nvSpPr>
        <p:spPr>
          <a:xfrm>
            <a:off x="5077386" y="1524000"/>
            <a:ext cx="6524064" cy="5082427"/>
          </a:xfrm>
          <a:solidFill>
            <a:schemeClr val="accent4">
              <a:lumMod val="20000"/>
              <a:lumOff val="80000"/>
            </a:schemeClr>
          </a:solidFill>
        </p:spPr>
        <p:txBody>
          <a:bodyPr>
            <a:normAutofit fontScale="85000" lnSpcReduction="20000"/>
          </a:bodyPr>
          <a:lstStyle/>
          <a:p>
            <a:pPr marL="0" indent="0">
              <a:buNone/>
            </a:pPr>
            <a:r>
              <a:rPr lang="lv-LV" sz="2600" b="1" dirty="0"/>
              <a:t>Maksimālā atbalsta intensitāte (%):</a:t>
            </a:r>
          </a:p>
          <a:p>
            <a:pPr marL="0" indent="0">
              <a:buNone/>
            </a:pPr>
            <a:r>
              <a:rPr lang="lv-LV" sz="2200" b="1" dirty="0">
                <a:solidFill>
                  <a:srgbClr val="FF0000"/>
                </a:solidFill>
              </a:rPr>
              <a:t>1) 40% – pamata atbalsta intensitāte;</a:t>
            </a:r>
          </a:p>
          <a:p>
            <a:pPr marL="0" indent="0">
              <a:buNone/>
            </a:pPr>
            <a:r>
              <a:rPr lang="lv-LV" sz="2200" b="1" dirty="0">
                <a:solidFill>
                  <a:srgbClr val="FF0000"/>
                </a:solidFill>
              </a:rPr>
              <a:t>2) 65% maksimāla atbalsta intensitāte:</a:t>
            </a:r>
          </a:p>
          <a:p>
            <a:pPr marL="0" indent="0">
              <a:buNone/>
            </a:pPr>
            <a:r>
              <a:rPr lang="lv-LV" sz="2200" dirty="0"/>
              <a:t>         +5% inovācijas ieviešana,</a:t>
            </a:r>
          </a:p>
          <a:p>
            <a:pPr marL="0" indent="0">
              <a:buNone/>
            </a:pPr>
            <a:r>
              <a:rPr lang="lv-LV" sz="2200" dirty="0"/>
              <a:t>         +15% attīstīta ražošana,</a:t>
            </a:r>
          </a:p>
          <a:p>
            <a:pPr marL="0" indent="0">
              <a:buNone/>
            </a:pPr>
            <a:r>
              <a:rPr lang="lv-LV" sz="2200" dirty="0"/>
              <a:t>         +15 % energoefektivitāti veicinoši projekti,</a:t>
            </a:r>
          </a:p>
          <a:p>
            <a:pPr marL="0" indent="0">
              <a:buNone/>
            </a:pPr>
            <a:r>
              <a:rPr lang="lv-LV" sz="2200" dirty="0"/>
              <a:t>         +5% projekta investīcijas tiek ieviestas Ukru, Īles, Zebrenes,    Lielauces, Bukaišu, Naudītes, Vecauces, Dobeles un Vītiņu pagastos. </a:t>
            </a:r>
          </a:p>
          <a:p>
            <a:pPr marL="0" indent="0">
              <a:buNone/>
            </a:pPr>
            <a:r>
              <a:rPr lang="lv-LV" sz="2200" dirty="0"/>
              <a:t>         +25% projekta investīcijas izglītības, sociālās un veselības jomā, kā arī sociālās uzņēmējdarbības projektiem šajās jomās;</a:t>
            </a:r>
          </a:p>
          <a:p>
            <a:pPr marL="0" indent="0">
              <a:buNone/>
            </a:pPr>
            <a:r>
              <a:rPr lang="lv-LV" sz="2200" dirty="0"/>
              <a:t>         +5% aprites ekonomikas principu ieviešana;</a:t>
            </a:r>
          </a:p>
          <a:p>
            <a:pPr marL="0" indent="0">
              <a:buNone/>
            </a:pPr>
            <a:r>
              <a:rPr lang="lv-LV" sz="2200" b="1" dirty="0">
                <a:solidFill>
                  <a:srgbClr val="FF0000"/>
                </a:solidFill>
              </a:rPr>
              <a:t>3) 65% Lauku biļetes projektiem;</a:t>
            </a:r>
          </a:p>
          <a:p>
            <a:pPr marL="0" indent="0">
              <a:buNone/>
            </a:pPr>
            <a:r>
              <a:rPr lang="lv-LV" sz="2200" b="1" dirty="0">
                <a:solidFill>
                  <a:srgbClr val="FF0000"/>
                </a:solidFill>
              </a:rPr>
              <a:t>4) 65% darbinieku produktivitātes kāpināšanas projekti;</a:t>
            </a:r>
          </a:p>
          <a:p>
            <a:pPr marL="0" indent="0">
              <a:buNone/>
            </a:pPr>
            <a:r>
              <a:rPr lang="lv-LV" sz="2200" b="1" dirty="0">
                <a:solidFill>
                  <a:srgbClr val="FF0000"/>
                </a:solidFill>
              </a:rPr>
              <a:t>5) 100% </a:t>
            </a:r>
            <a:r>
              <a:rPr lang="lv-LV" sz="2200" b="1" dirty="0" err="1">
                <a:solidFill>
                  <a:srgbClr val="FF0000"/>
                </a:solidFill>
              </a:rPr>
              <a:t>starpteritoriāliem</a:t>
            </a:r>
            <a:r>
              <a:rPr lang="lv-LV" sz="2200" b="1" dirty="0">
                <a:solidFill>
                  <a:srgbClr val="FF0000"/>
                </a:solidFill>
              </a:rPr>
              <a:t> vai starptautiskiem sadarbības projektiem.</a:t>
            </a:r>
          </a:p>
        </p:txBody>
      </p:sp>
      <p:sp>
        <p:nvSpPr>
          <p:cNvPr id="5" name="Freeform 34"/>
          <p:cNvSpPr/>
          <p:nvPr/>
        </p:nvSpPr>
        <p:spPr>
          <a:xfrm>
            <a:off x="10761917" y="1199535"/>
            <a:ext cx="1964816" cy="2184618"/>
          </a:xfrm>
          <a:custGeom>
            <a:avLst/>
            <a:gdLst/>
            <a:ahLst/>
            <a:cxnLst/>
            <a:rect l="l" t="t" r="r" b="b"/>
            <a:pathLst>
              <a:path w="3708464" h="4114800">
                <a:moveTo>
                  <a:pt x="0" y="0"/>
                </a:moveTo>
                <a:lnTo>
                  <a:pt x="3708464" y="0"/>
                </a:lnTo>
                <a:lnTo>
                  <a:pt x="3708464" y="4114800"/>
                </a:lnTo>
                <a:lnTo>
                  <a:pt x="0" y="4114800"/>
                </a:lnTo>
                <a:lnTo>
                  <a:pt x="0" y="0"/>
                </a:lnTo>
                <a:close/>
              </a:path>
            </a:pathLst>
          </a:custGeom>
          <a:blipFill>
            <a:blip r:embed="rId2"/>
            <a:stretch>
              <a:fillRect/>
            </a:stretch>
          </a:blipFill>
        </p:spPr>
        <p:txBody>
          <a:bodyPr/>
          <a:lstStyle/>
          <a:p>
            <a:endParaRPr lang="pl-PL"/>
          </a:p>
        </p:txBody>
      </p:sp>
    </p:spTree>
    <p:extLst>
      <p:ext uri="{BB962C8B-B14F-4D97-AF65-F5344CB8AC3E}">
        <p14:creationId xmlns:p14="http://schemas.microsoft.com/office/powerpoint/2010/main" val="13894212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2648</TotalTime>
  <Words>3774</Words>
  <Application>Microsoft Office PowerPoint</Application>
  <PresentationFormat>Platekrāna</PresentationFormat>
  <Paragraphs>222</Paragraphs>
  <Slides>29</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29</vt:i4>
      </vt:variant>
    </vt:vector>
  </HeadingPairs>
  <TitlesOfParts>
    <vt:vector size="34" baseType="lpstr">
      <vt:lpstr>Arial</vt:lpstr>
      <vt:lpstr>Calibri</vt:lpstr>
      <vt:lpstr>Calibri Light</vt:lpstr>
      <vt:lpstr>Wingdings</vt:lpstr>
      <vt:lpstr>Office Theme</vt:lpstr>
      <vt:lpstr>PowerPoint prezentācija</vt:lpstr>
      <vt:lpstr>Biedrības kontaktinformācija </vt:lpstr>
      <vt:lpstr>Aktivitātes «Vietējās ekonomikas stiprināšanas iniciatīvas» darbības </vt:lpstr>
      <vt:lpstr> Atbalstāmās darbības un atbalsta pretendenti aktivitātē  «Vietējās ekonomikas stiprināšanas iniciatīvas» (1) </vt:lpstr>
      <vt:lpstr> Atbalstāmās darbības un atbalsta pretendenti aktivitātē «Vietējās ekonomikas stiprināšanas iniciatīvas» (3) </vt:lpstr>
      <vt:lpstr> Publisko finansējumu aktivitātēm var saņemt, ja </vt:lpstr>
      <vt:lpstr>Rīcība Nr.1 Atbalsts uzņēmējdarbības uzsākšanai attīstībai, konkurētspēju celšanai</vt:lpstr>
      <vt:lpstr>Nav atbalstāmas šādas darbības, MK 580, 8 pants:</vt:lpstr>
      <vt:lpstr>M1. Vietējās ekonomikas stiprināšana un attīstība – max attiecināmo izmaksu summa 1 projektam un intensitāte %</vt:lpstr>
      <vt:lpstr> Atbalsta saņemšanas nosacījumi pretendentam: </vt:lpstr>
      <vt:lpstr> Atbalstāmās darbības un atbalsta pretendenti aktivitātē «Vietējās ekonomikas stiprināšanas iniciatīvas» (2) </vt:lpstr>
      <vt:lpstr> Attiecināmās izmaksas   </vt:lpstr>
      <vt:lpstr> Attiecināmās izmaksas aktivitātē «Vietējās ekonomikas stiprināšanas iniciatīvas» (6)  </vt:lpstr>
      <vt:lpstr> Attiecināmās izmaksas aktivitātē «Vietējās ekonomikas stiprināšanas iniciatīvas» (7)  </vt:lpstr>
      <vt:lpstr> Neattiecināmās izmaksas (1)  </vt:lpstr>
      <vt:lpstr> Neattiecināmās izmaksas (2)  </vt:lpstr>
      <vt:lpstr> Neattiecināmās izmaksas (3)  </vt:lpstr>
      <vt:lpstr> Neattiecināmās izmaksas (4)  </vt:lpstr>
      <vt:lpstr> Neattiecināmās izmaksas (5)  </vt:lpstr>
      <vt:lpstr> Pēc projekta īstenošanas atbalsta pretendenti sasniedz projektā plānoto apgrozījumu un vismaz vienu no šādiem saimnieciskās  darbības rādītājiem : </vt:lpstr>
      <vt:lpstr> Sasniedzamie rādītāji pēc projekta īstenošanas (3) </vt:lpstr>
      <vt:lpstr> Sasniedzamie rādītāji pēc projekta īstenošanas (4) </vt:lpstr>
      <vt:lpstr>PowerPoint prezentācija</vt:lpstr>
      <vt:lpstr> Iesniedzamie dokumenti (I) </vt:lpstr>
      <vt:lpstr> Iesniedzamie dokumenti (II) </vt:lpstr>
      <vt:lpstr> Iesniedzamie dokumenti (III) </vt:lpstr>
      <vt:lpstr>IeIesniedzamie dokumenti EPS (III) sniedzamie dokumenti EPS (III) </vt:lpstr>
      <vt:lpstr> Normatīvie akti, metodika  </vt:lpstr>
      <vt:lpstr> Biedrības kontaktinformācija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Biedrība  «Dobeles rajona lauku partnerība»</dc:title>
  <dc:creator>Ineta Vintere</dc:creator>
  <cp:lastModifiedBy>Dace Vilmane</cp:lastModifiedBy>
  <cp:revision>152</cp:revision>
  <dcterms:created xsi:type="dcterms:W3CDTF">2024-05-07T09:49:04Z</dcterms:created>
  <dcterms:modified xsi:type="dcterms:W3CDTF">2025-08-21T19:40:34Z</dcterms:modified>
</cp:coreProperties>
</file>