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67" r:id="rId2"/>
    <p:sldId id="352" r:id="rId3"/>
    <p:sldId id="257" r:id="rId4"/>
    <p:sldId id="353" r:id="rId5"/>
    <p:sldId id="374" r:id="rId6"/>
    <p:sldId id="355" r:id="rId7"/>
    <p:sldId id="356" r:id="rId8"/>
    <p:sldId id="357" r:id="rId9"/>
    <p:sldId id="358" r:id="rId10"/>
    <p:sldId id="360" r:id="rId11"/>
    <p:sldId id="371" r:id="rId12"/>
    <p:sldId id="359" r:id="rId13"/>
    <p:sldId id="361" r:id="rId14"/>
    <p:sldId id="362" r:id="rId15"/>
    <p:sldId id="363" r:id="rId16"/>
    <p:sldId id="364" r:id="rId17"/>
    <p:sldId id="366" r:id="rId18"/>
    <p:sldId id="367" r:id="rId19"/>
    <p:sldId id="368" r:id="rId20"/>
    <p:sldId id="369" r:id="rId21"/>
  </p:sldIdLst>
  <p:sldSz cx="12192000" cy="6858000"/>
  <p:notesSz cx="7010400" cy="92964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B652"/>
    <a:srgbClr val="7D8F7F"/>
    <a:srgbClr val="B17BB5"/>
    <a:srgbClr val="E2EEE7"/>
    <a:srgbClr val="FAFAFA"/>
    <a:srgbClr val="F8EEF6"/>
    <a:srgbClr val="F4E4F1"/>
    <a:srgbClr val="F2E6EE"/>
    <a:srgbClr val="E2E6E6"/>
    <a:srgbClr val="E0E8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5B328-830F-46FB-A930-C48BA9ED4CB1}" type="datetimeFigureOut">
              <a:rPr lang="lv-LV" smtClean="0"/>
              <a:t>21.08.2025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1059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59" y="8831059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6594D7-CE2C-47E7-9438-7CB71EE511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8709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791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332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386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684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603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123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21.08.2025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268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21.08.2025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743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21.08.2025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716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5318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41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EF30D-3113-43A5-AEC5-DBEA5F00490B}" type="datetimeFigureOut">
              <a:rPr lang="lv-LV" smtClean="0"/>
              <a:t>21.08.2025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413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d.gov.lv/lv/media/8805/download?attachment" TargetMode="External"/><Relationship Id="rId2" Type="http://schemas.openxmlformats.org/officeDocument/2006/relationships/hyperlink" Target="https://likumi.lv/ta/id/346333-valsts-un-eiropas-savienibas-atbalsta-pieskirsanas-kartiba-eiropas-lauksaimniecibas-fonda-lauku-attistibai-intervence-darbibu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lad.gov.lv/lv/media/7337/download?attachment" TargetMode="External"/><Relationship Id="rId4" Type="http://schemas.openxmlformats.org/officeDocument/2006/relationships/hyperlink" Target="https://likumi.lv/ta/id/340024-valsts-un-eiropas-savienibas-atbalsta-pieskirsanas-administresanas-un-uzraudzibasvispareja-kartiba-lauku-un-zivsaimnieciba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aija.senbruna@gmail.com" TargetMode="External"/><Relationship Id="rId2" Type="http://schemas.openxmlformats.org/officeDocument/2006/relationships/hyperlink" Target="mailto:partneriba@dobelespartneriba.lv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mailto:ineta.vintere@jelgava.lv" TargetMode="External"/><Relationship Id="rId4" Type="http://schemas.openxmlformats.org/officeDocument/2006/relationships/hyperlink" Target="mailto:dace.vilmane@inbox.lv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69899"/>
            <a:ext cx="10515600" cy="1625600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b="1" dirty="0" smtClean="0"/>
              <a:t/>
            </a:r>
            <a:br>
              <a:rPr lang="lv-LV" b="1" dirty="0" smtClean="0"/>
            </a:br>
            <a:r>
              <a:rPr lang="lv-LV" b="1" dirty="0" smtClean="0">
                <a:latin typeface="+mn-lt"/>
              </a:rPr>
              <a:t>Kas ir «</a:t>
            </a:r>
            <a:r>
              <a:rPr lang="lv-LV" b="1" dirty="0">
                <a:latin typeface="+mn-lt"/>
              </a:rPr>
              <a:t>L</a:t>
            </a:r>
            <a:r>
              <a:rPr lang="lv-LV" b="1" dirty="0" smtClean="0">
                <a:latin typeface="+mn-lt"/>
              </a:rPr>
              <a:t>auku biļete»? </a:t>
            </a:r>
            <a:endParaRPr lang="lv-LV" sz="2700" i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95500"/>
            <a:ext cx="10537135" cy="4081462"/>
          </a:xfrm>
          <a:gradFill>
            <a:gsLst>
              <a:gs pos="0">
                <a:srgbClr val="FAFAFA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endParaRPr lang="lv-LV" dirty="0" smtClean="0"/>
          </a:p>
          <a:p>
            <a:pPr marL="0" indent="0" algn="ctr">
              <a:buNone/>
            </a:pPr>
            <a:endParaRPr lang="lv-LV" b="1" dirty="0" smtClean="0"/>
          </a:p>
          <a:p>
            <a:pPr marL="0" indent="0" algn="ctr">
              <a:buNone/>
            </a:pPr>
            <a:r>
              <a:rPr lang="lv-LV" b="1" dirty="0" smtClean="0"/>
              <a:t>Fiksētas </a:t>
            </a:r>
            <a:r>
              <a:rPr lang="lv-LV" b="1" dirty="0"/>
              <a:t>summas maksājums ar budžeta projekta aprēķina metodi “Lauku biļete” un to piemērošana Kopējās lauksaimniecības politikas stratēģiskā plānā 2023.-</a:t>
            </a:r>
            <a:r>
              <a:rPr lang="lv-LV" b="1" dirty="0" smtClean="0"/>
              <a:t>2027.gadam</a:t>
            </a:r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sz="2400" dirty="0" smtClean="0"/>
          </a:p>
          <a:p>
            <a:pPr marL="0" indent="0" algn="ctr">
              <a:buNone/>
            </a:pPr>
            <a:endParaRPr lang="lv-LV" sz="2400" dirty="0" smtClean="0"/>
          </a:p>
          <a:p>
            <a:pPr marL="0" indent="0" algn="ctr">
              <a:buNone/>
            </a:pPr>
            <a:r>
              <a:rPr lang="lv-LV" sz="2400" dirty="0" smtClean="0"/>
              <a:t>Atbalsta </a:t>
            </a:r>
            <a:r>
              <a:rPr lang="lv-LV" sz="2400" dirty="0"/>
              <a:t>Zemkopības ministrija un Lauku atbalsta dienests</a:t>
            </a:r>
            <a:endParaRPr lang="lv-LV" sz="2400" b="1" dirty="0"/>
          </a:p>
          <a:p>
            <a:pPr marL="0" indent="0" algn="ctr">
              <a:buNone/>
            </a:pPr>
            <a:endParaRPr lang="lv-LV" b="1" dirty="0" smtClean="0"/>
          </a:p>
          <a:p>
            <a:pPr algn="ctr"/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863" y="4468966"/>
            <a:ext cx="4669941" cy="719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340" y="336734"/>
            <a:ext cx="1671937" cy="189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4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+mn-lt"/>
              </a:rPr>
              <a:t>Attiecināmās </a:t>
            </a:r>
            <a:r>
              <a:rPr lang="lv-LV" sz="3600" b="1" dirty="0" smtClean="0">
                <a:latin typeface="+mn-lt"/>
              </a:rPr>
              <a:t>izmaksas (II)</a:t>
            </a:r>
            <a:endParaRPr lang="lv-LV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ar </a:t>
            </a:r>
            <a:r>
              <a:rPr lang="lv-LV" sz="2400" b="1" dirty="0"/>
              <a:t>sabiedriskām attiecībām saistītas izmaksas</a:t>
            </a:r>
            <a:r>
              <a:rPr lang="lv-LV" sz="2400" dirty="0"/>
              <a:t>, kas nepieciešamas atbalsta pretendenta produktu vai pakalpojumu atpazīstamības tēla veidošanai, tostarp dalības maksa izstādēs un vietējo ražotāju tirgū;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patentu, licenču, autortiesību un preču zīmju saņemšanas vai izmantošanas izmaksas</a:t>
            </a:r>
            <a:r>
              <a:rPr lang="lv-LV" sz="2400" dirty="0"/>
              <a:t>, kas ir tieši saistītas ar projekta sagatavošanu vai īstenošanu, ievērojot MK noteikumu Nr.580 noteikto;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izmaksas par darbinieku dalību mācībās produktivitātes kāpināšanai</a:t>
            </a:r>
            <a:r>
              <a:rPr lang="lv-LV" sz="2400" dirty="0"/>
              <a:t>, ievērojot MK noteikumu Nr.580 noteikto. </a:t>
            </a:r>
          </a:p>
          <a:p>
            <a:pPr marL="0" indent="0">
              <a:buNone/>
            </a:pPr>
            <a:r>
              <a:rPr lang="lv-LV" sz="2400" b="1" i="1" dirty="0" smtClean="0">
                <a:solidFill>
                  <a:srgbClr val="FF0000"/>
                </a:solidFill>
              </a:rPr>
              <a:t>	Nav </a:t>
            </a:r>
            <a:r>
              <a:rPr lang="lv-LV" sz="2400" b="1" i="1" dirty="0">
                <a:solidFill>
                  <a:srgbClr val="FF0000"/>
                </a:solidFill>
              </a:rPr>
              <a:t>attiecināmas </a:t>
            </a:r>
            <a:r>
              <a:rPr lang="lv-LV" sz="2400" i="1" dirty="0">
                <a:solidFill>
                  <a:srgbClr val="FF0000"/>
                </a:solidFill>
              </a:rPr>
              <a:t>būvniecības, pārbūves, atjaunošanas vai </a:t>
            </a:r>
            <a:endParaRPr lang="lv-LV" sz="24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v-LV" sz="2400" i="1" dirty="0">
                <a:solidFill>
                  <a:srgbClr val="FF0000"/>
                </a:solidFill>
              </a:rPr>
              <a:t>	</a:t>
            </a:r>
            <a:r>
              <a:rPr lang="lv-LV" sz="2400" i="1" dirty="0" smtClean="0">
                <a:solidFill>
                  <a:srgbClr val="FF0000"/>
                </a:solidFill>
              </a:rPr>
              <a:t>	būves </a:t>
            </a:r>
            <a:r>
              <a:rPr lang="lv-LV" sz="2400" i="1" dirty="0">
                <a:solidFill>
                  <a:srgbClr val="FF0000"/>
                </a:solidFill>
              </a:rPr>
              <a:t>novietošanas </a:t>
            </a:r>
            <a:r>
              <a:rPr lang="lv-LV" sz="2400" i="1" dirty="0" smtClean="0">
                <a:solidFill>
                  <a:srgbClr val="FF0000"/>
                </a:solidFill>
              </a:rPr>
              <a:t>izmaksas !!!</a:t>
            </a:r>
            <a:endParaRPr lang="lv-LV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75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 smtClean="0">
                <a:latin typeface="+mn-lt"/>
              </a:rPr>
              <a:t>Izmaksu attiecināšana </a:t>
            </a:r>
            <a:endParaRPr lang="lv-LV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Fiksētas summas maksājuma attiecināšana un apmaksa atbalsta saņēmējam balstās uz reāli notikušajām darbībām, līdz ar to LAD veic tikai reālo darbību pamatojošo dokumentu pārbaudi </a:t>
            </a:r>
            <a:r>
              <a:rPr lang="lv-LV" sz="2400" dirty="0" smtClean="0"/>
              <a:t>(piem. īstenota budžeta projekta foto fiksācijas, pieņemšanas - nodošanas akts par konkrētu darbu izpildi, produkta izstrādi, darījumus apliecinoši dokumenti, publicitāte par projekta īstenošanu);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/>
              <a:t>Atbalsta saņēmējam, ievērojot prasības atbalsta piešķiršanu </a:t>
            </a:r>
            <a:r>
              <a:rPr lang="lv-LV" sz="2400" dirty="0" smtClean="0"/>
              <a:t>reglamentējošajos normatīvajos </a:t>
            </a:r>
            <a:r>
              <a:rPr lang="lv-LV" sz="2400" dirty="0"/>
              <a:t>aktos, atbilstoši nosacījumiem par dokumentu uzglabāšanas prasībām, </a:t>
            </a:r>
            <a:r>
              <a:rPr lang="lv-LV" sz="2400" dirty="0" smtClean="0"/>
              <a:t>ir jāsaglabā visi tie dokumenti, kas pierāda konkrēto darbību īstenošanu, lai tos uzrādītu pārbaudēs </a:t>
            </a:r>
            <a:r>
              <a:rPr lang="lv-LV" sz="2400" dirty="0"/>
              <a:t>un auditos. </a:t>
            </a:r>
            <a:r>
              <a:rPr lang="lv-LV" sz="2400" b="1" dirty="0"/>
              <a:t>Izmaksu pamatojošie dokumenti (piemēram, maksājumu </a:t>
            </a:r>
            <a:r>
              <a:rPr lang="lv-LV" sz="2400" b="1" dirty="0" smtClean="0"/>
              <a:t>uzdevumi, rēķini </a:t>
            </a:r>
            <a:r>
              <a:rPr lang="lv-LV" sz="2400" b="1" dirty="0"/>
              <a:t>u.c.) ir jāuzglabā atbilstoši nacionālo normatīvo aktu par grāmatvedības </a:t>
            </a:r>
            <a:r>
              <a:rPr lang="lv-LV" sz="2400" b="1" dirty="0" smtClean="0"/>
              <a:t>dokumentu uzglabāšanu </a:t>
            </a:r>
            <a:r>
              <a:rPr lang="lv-LV" sz="2400" b="1" dirty="0"/>
              <a:t>prasībām. </a:t>
            </a:r>
            <a:r>
              <a:rPr lang="lv-LV" sz="2400" dirty="0"/>
              <a:t>ELFLA fondu administrēšanā iesaistīto iestāžu </a:t>
            </a:r>
            <a:r>
              <a:rPr lang="lv-LV" sz="2400" dirty="0" smtClean="0"/>
              <a:t>veikto pārbaužu/auditu </a:t>
            </a:r>
            <a:r>
              <a:rPr lang="lv-LV" sz="2400" dirty="0"/>
              <a:t>ietvaros tie netiks pieprasīti, izņemot gadījumus, ja būs radušās </a:t>
            </a:r>
            <a:r>
              <a:rPr lang="lv-LV" sz="2400" dirty="0" smtClean="0"/>
              <a:t>aizdomas par </a:t>
            </a:r>
            <a:r>
              <a:rPr lang="lv-LV" sz="2400" dirty="0"/>
              <a:t>negodīgu rīcību </a:t>
            </a:r>
            <a:r>
              <a:rPr lang="lv-LV" sz="2400" dirty="0" smtClean="0"/>
              <a:t>projektā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122388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+mn-lt"/>
              </a:rPr>
              <a:t>Projekta iesniegumu pretendents iesniedz LAD elektroniskās pieteikšanās sistēmā, nodrošinot 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600" dirty="0"/>
              <a:t>ir ietvertas izmaksas attiecībā uz </a:t>
            </a:r>
            <a:r>
              <a:rPr lang="lv-LV" sz="2600" b="1" dirty="0"/>
              <a:t>visām plānotajām izmaksu kategorijām</a:t>
            </a:r>
            <a:r>
              <a:rPr lang="lv-LV" sz="2600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dirty="0"/>
              <a:t>spēj pierādīt un pamatot </a:t>
            </a:r>
            <a:r>
              <a:rPr lang="lv-LV" sz="2600" b="1" dirty="0"/>
              <a:t>katras izmaksu pozīcijas summu/ apjomu </a:t>
            </a:r>
            <a:r>
              <a:rPr lang="lv-LV" sz="2600" dirty="0"/>
              <a:t>ar pamatojošajiem </a:t>
            </a:r>
            <a:r>
              <a:rPr lang="lv-LV" sz="2600" dirty="0" smtClean="0"/>
              <a:t>dokumentiem (veiktas cenu </a:t>
            </a:r>
            <a:r>
              <a:rPr lang="lv-LV" sz="2600" dirty="0" smtClean="0"/>
              <a:t>aptaujas izmaksu pozīcijām virs 2000 </a:t>
            </a:r>
            <a:r>
              <a:rPr lang="lv-LV" sz="2600" dirty="0" err="1" smtClean="0"/>
              <a:t>euro</a:t>
            </a:r>
            <a:r>
              <a:rPr lang="lv-LV" sz="2600" dirty="0" smtClean="0"/>
              <a:t>);</a:t>
            </a:r>
            <a:endParaRPr lang="lv-LV" sz="26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600" b="1" dirty="0"/>
              <a:t>p</a:t>
            </a:r>
            <a:r>
              <a:rPr lang="lv-LV" sz="2600" b="1" dirty="0" smtClean="0"/>
              <a:t>apildus </a:t>
            </a:r>
            <a:r>
              <a:rPr lang="lv-LV" sz="2600" b="1" dirty="0"/>
              <a:t>tiek iesniegti šādi dokumenti</a:t>
            </a:r>
            <a:r>
              <a:rPr lang="lv-LV" sz="2600" dirty="0"/>
              <a:t>:</a:t>
            </a:r>
          </a:p>
          <a:p>
            <a:pPr marL="0" indent="0">
              <a:buNone/>
            </a:pPr>
            <a:r>
              <a:rPr lang="lv-LV" sz="2600" dirty="0"/>
              <a:t>	– Izziņa vai izdruka no e-vides par dzīves vietas deklarāciju vai uzņēmuma </a:t>
            </a:r>
            <a:r>
              <a:rPr lang="lv-LV" sz="2600" dirty="0" smtClean="0"/>
              <a:t>	   darbības </a:t>
            </a:r>
            <a:r>
              <a:rPr lang="lv-LV" sz="2600" dirty="0"/>
              <a:t>reģistrēto </a:t>
            </a:r>
            <a:r>
              <a:rPr lang="lv-LV" sz="2600" dirty="0" smtClean="0"/>
              <a:t>darbības vietu;</a:t>
            </a:r>
            <a:r>
              <a:rPr lang="lv-LV" sz="2600" dirty="0"/>
              <a:t/>
            </a:r>
            <a:br>
              <a:rPr lang="lv-LV" sz="2600" dirty="0"/>
            </a:br>
            <a:r>
              <a:rPr lang="lv-LV" sz="2600" dirty="0"/>
              <a:t>	– Apliecinājums, ka iegādājamais pamatlīdzeklis sākotnēji nav iegādāts,  </a:t>
            </a:r>
            <a:r>
              <a:rPr lang="lv-LV" sz="2600" dirty="0" smtClean="0"/>
              <a:t>  	   izmantojot </a:t>
            </a:r>
            <a:r>
              <a:rPr lang="lv-LV" sz="2600" dirty="0"/>
              <a:t>jebkādu </a:t>
            </a:r>
            <a:r>
              <a:rPr lang="lv-LV" sz="2600" dirty="0" smtClean="0"/>
              <a:t>publisko </a:t>
            </a:r>
            <a:r>
              <a:rPr lang="lv-LV" sz="2600" dirty="0"/>
              <a:t>finansējumu, un tas nav vecāks par pieciem </a:t>
            </a:r>
            <a:r>
              <a:rPr lang="lv-LV" sz="2600" dirty="0" smtClean="0"/>
              <a:t>	   gadiem</a:t>
            </a:r>
            <a:r>
              <a:rPr lang="lv-LV" sz="2600" dirty="0"/>
              <a:t>.   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3200" dirty="0" smtClean="0"/>
          </a:p>
          <a:p>
            <a:pPr>
              <a:buFont typeface="Wingdings" panose="05000000000000000000" pitchFamily="2" charset="2"/>
              <a:buChar char="ü"/>
            </a:pPr>
            <a:endParaRPr lang="lv-LV" sz="3200" dirty="0"/>
          </a:p>
          <a:p>
            <a:pPr>
              <a:buFont typeface="Wingdings" panose="05000000000000000000" pitchFamily="2" charset="2"/>
              <a:buChar char="ü"/>
            </a:pPr>
            <a:endParaRPr lang="lv-LV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9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4000" b="1" dirty="0" err="1" smtClean="0">
                <a:latin typeface="+mn-lt"/>
              </a:rPr>
              <a:t>Darījumdarbības</a:t>
            </a:r>
            <a:r>
              <a:rPr lang="lv-LV" sz="4000" b="1" dirty="0" smtClean="0">
                <a:latin typeface="+mn-lt"/>
              </a:rPr>
              <a:t> plāna īstenošanas nosacījumi</a:t>
            </a:r>
            <a:endParaRPr lang="lv-LV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600" dirty="0" err="1" smtClean="0"/>
              <a:t>Darījumdarbības</a:t>
            </a:r>
            <a:r>
              <a:rPr lang="lv-LV" sz="2600" dirty="0" smtClean="0"/>
              <a:t> </a:t>
            </a:r>
            <a:r>
              <a:rPr lang="lv-LV" sz="2600" dirty="0"/>
              <a:t>plānu </a:t>
            </a:r>
            <a:r>
              <a:rPr lang="lv-LV" sz="2600" b="1" dirty="0">
                <a:solidFill>
                  <a:srgbClr val="FF0000"/>
                </a:solidFill>
              </a:rPr>
              <a:t>sāk īstenot 6 mēnešu laikā </a:t>
            </a:r>
            <a:r>
              <a:rPr lang="lv-LV" sz="2600" dirty="0"/>
              <a:t>pēc tam , </a:t>
            </a:r>
            <a:r>
              <a:rPr lang="lv-LV" sz="2600" dirty="0" smtClean="0"/>
              <a:t>kad stājies </a:t>
            </a:r>
            <a:r>
              <a:rPr lang="lv-LV" sz="2600" dirty="0"/>
              <a:t>spēkā lēmums par projekta apstiprināšanu. Nosacījums </a:t>
            </a:r>
            <a:r>
              <a:rPr lang="lv-LV" sz="2600" dirty="0" smtClean="0"/>
              <a:t> uzskatāms </a:t>
            </a:r>
            <a:r>
              <a:rPr lang="lv-LV" sz="2600" dirty="0"/>
              <a:t>par izpildītu, ja atbalsta saņēmējs</a:t>
            </a:r>
            <a:r>
              <a:rPr lang="lv-LV" sz="2600" dirty="0" smtClean="0"/>
              <a:t>:</a:t>
            </a:r>
          </a:p>
          <a:p>
            <a:pPr marL="514350" indent="-514350">
              <a:buFont typeface="+mj-lt"/>
              <a:buAutoNum type="arabicParenR"/>
            </a:pPr>
            <a:r>
              <a:rPr lang="lv-LV" sz="2600" dirty="0"/>
              <a:t>i</a:t>
            </a:r>
            <a:r>
              <a:rPr lang="lv-LV" sz="2600" dirty="0" smtClean="0"/>
              <a:t>r </a:t>
            </a:r>
            <a:r>
              <a:rPr lang="lv-LV" sz="2600" dirty="0"/>
              <a:t>iegādājies </a:t>
            </a:r>
            <a:r>
              <a:rPr lang="lv-LV" sz="2600" b="1" dirty="0"/>
              <a:t>vismaz vienu no projektā paredzētajiem </a:t>
            </a:r>
            <a:r>
              <a:rPr lang="lv-LV" sz="2600" b="1" dirty="0" smtClean="0"/>
              <a:t>pamatlīdzekļiem</a:t>
            </a:r>
            <a:r>
              <a:rPr lang="lv-LV" sz="2600" dirty="0"/>
              <a:t>, kura vērtība veido </a:t>
            </a:r>
            <a:r>
              <a:rPr lang="lv-LV" sz="2600" b="1" dirty="0"/>
              <a:t>vismaz 10% </a:t>
            </a:r>
            <a:r>
              <a:rPr lang="lv-LV" sz="2600" dirty="0" smtClean="0"/>
              <a:t>no paredzētās pamatlīdzekļu </a:t>
            </a:r>
            <a:r>
              <a:rPr lang="lv-LV" sz="2600" dirty="0"/>
              <a:t>iegādes summas;</a:t>
            </a:r>
          </a:p>
          <a:p>
            <a:pPr marL="514350" indent="-514350">
              <a:buFont typeface="+mj-lt"/>
              <a:buAutoNum type="arabicParenR"/>
            </a:pPr>
            <a:r>
              <a:rPr lang="lv-LV" sz="2600" dirty="0"/>
              <a:t>i</a:t>
            </a:r>
            <a:r>
              <a:rPr lang="lv-LV" sz="2600" dirty="0" smtClean="0"/>
              <a:t>r </a:t>
            </a:r>
            <a:r>
              <a:rPr lang="lv-LV" sz="2600" b="1" dirty="0"/>
              <a:t>noslēdzis līgumu un samaksājis avansu vismaz 10% </a:t>
            </a:r>
            <a:r>
              <a:rPr lang="lv-LV" sz="2600" b="1" dirty="0" smtClean="0"/>
              <a:t>	</a:t>
            </a:r>
            <a:r>
              <a:rPr lang="lv-LV" sz="2600" dirty="0" smtClean="0"/>
              <a:t>apmērā </a:t>
            </a:r>
            <a:r>
              <a:rPr lang="lv-LV" sz="2600" dirty="0"/>
              <a:t>no paredzētās iegādes summas;</a:t>
            </a:r>
          </a:p>
          <a:p>
            <a:pPr marL="514350" indent="-514350">
              <a:buFont typeface="+mj-lt"/>
              <a:buAutoNum type="arabicParenR"/>
            </a:pPr>
            <a:r>
              <a:rPr lang="lv-LV" sz="2600" dirty="0" smtClean="0"/>
              <a:t> </a:t>
            </a:r>
            <a:r>
              <a:rPr lang="lv-LV" sz="2600" dirty="0"/>
              <a:t>i</a:t>
            </a:r>
            <a:r>
              <a:rPr lang="lv-LV" sz="2600" dirty="0" smtClean="0"/>
              <a:t>r </a:t>
            </a:r>
            <a:r>
              <a:rPr lang="lv-LV" sz="2600" b="1" dirty="0"/>
              <a:t>reģistrēta saimnieciskā darbība  </a:t>
            </a:r>
            <a:r>
              <a:rPr lang="lv-LV" sz="2600" dirty="0"/>
              <a:t>( MK  580 13.punkts).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600" i="1" dirty="0">
                <a:solidFill>
                  <a:srgbClr val="FF0000"/>
                </a:solidFill>
              </a:rPr>
              <a:t>Grozījumus </a:t>
            </a:r>
            <a:r>
              <a:rPr lang="lv-LV" sz="2600" i="1" dirty="0" err="1">
                <a:solidFill>
                  <a:srgbClr val="FF0000"/>
                </a:solidFill>
              </a:rPr>
              <a:t>darījumdarbības</a:t>
            </a:r>
            <a:r>
              <a:rPr lang="lv-LV" sz="2600" i="1" dirty="0">
                <a:solidFill>
                  <a:srgbClr val="FF0000"/>
                </a:solidFill>
              </a:rPr>
              <a:t> plānā saskaņo ar LAD !!!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190646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342900"/>
            <a:ext cx="10915236" cy="132873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4000" b="1" dirty="0" err="1" smtClean="0">
                <a:latin typeface="+mn-lt"/>
              </a:rPr>
              <a:t>Darījumdarbības</a:t>
            </a:r>
            <a:r>
              <a:rPr lang="lv-LV" sz="4000" b="1" dirty="0" smtClean="0">
                <a:latin typeface="+mn-lt"/>
              </a:rPr>
              <a:t> plānā sasniedzamie rādītāji  </a:t>
            </a:r>
            <a:endParaRPr lang="lv-LV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6486" y="1671638"/>
            <a:ext cx="10922589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lv-LV" sz="24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palielina </a:t>
            </a:r>
            <a:r>
              <a:rPr lang="lv-LV" sz="2400" b="1" dirty="0"/>
              <a:t>neto apgrozījumu </a:t>
            </a:r>
            <a:r>
              <a:rPr lang="lv-LV" sz="2400" b="1" dirty="0" err="1"/>
              <a:t>darījumdarbības</a:t>
            </a:r>
            <a:r>
              <a:rPr lang="lv-LV" sz="2400" b="1" dirty="0"/>
              <a:t> plānā noteiktā apmērā </a:t>
            </a:r>
            <a:r>
              <a:rPr lang="lv-LV" sz="2400" dirty="0"/>
              <a:t>procentuāli no fiksētās summas maksājuma attiecināmo izmaksu </a:t>
            </a:r>
            <a:r>
              <a:rPr lang="lv-LV" sz="2400" dirty="0" smtClean="0"/>
              <a:t>summas;</a:t>
            </a:r>
            <a:endParaRPr lang="lv-LV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sasniedz citus saimnieciskās darbības rādītājus, </a:t>
            </a:r>
            <a:r>
              <a:rPr lang="lv-LV" sz="2400" dirty="0"/>
              <a:t>kas saistīti ar konkurētspēju vai produktivitāti</a:t>
            </a:r>
            <a:r>
              <a:rPr lang="lv-LV" sz="2400" b="1" dirty="0"/>
              <a:t> </a:t>
            </a:r>
            <a:r>
              <a:rPr lang="lv-LV" sz="2400" dirty="0" smtClean="0"/>
              <a:t>(pretendents pats nosaka šos rādītājus projekta iesniegumā,  rādītāji </a:t>
            </a:r>
            <a:r>
              <a:rPr lang="lv-LV" sz="2400" dirty="0"/>
              <a:t>ir pārbaudāmi un vērtība auditējama,</a:t>
            </a:r>
            <a:r>
              <a:rPr lang="lv-LV" sz="2400" b="1" dirty="0"/>
              <a:t> </a:t>
            </a:r>
            <a:r>
              <a:rPr lang="lv-LV" sz="2400" i="1" dirty="0"/>
              <a:t>piemēram,  pakalpojumu skaits, apmeklētāju skaits, uzsākta produktu ražošana</a:t>
            </a:r>
            <a:r>
              <a:rPr lang="lv-LV" sz="2400" dirty="0" smtClean="0"/>
              <a:t>).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2400" dirty="0"/>
          </a:p>
          <a:p>
            <a:pPr marL="0" indent="0">
              <a:buNone/>
            </a:pP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08206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4000" b="1" dirty="0">
                <a:latin typeface="+mn-lt"/>
              </a:rPr>
              <a:t>Fiksētas summas </a:t>
            </a:r>
            <a:r>
              <a:rPr lang="lv-LV" sz="4000" b="1" dirty="0" smtClean="0">
                <a:latin typeface="+mn-lt"/>
              </a:rPr>
              <a:t>maksājums </a:t>
            </a:r>
            <a:endParaRPr lang="lv-LV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prstClr val="black"/>
                </a:solidFill>
              </a:rPr>
              <a:t>f</a:t>
            </a:r>
            <a:r>
              <a:rPr lang="lv-LV" sz="2400" dirty="0" smtClean="0">
                <a:solidFill>
                  <a:prstClr val="black"/>
                </a:solidFill>
              </a:rPr>
              <a:t>iksētās </a:t>
            </a:r>
            <a:r>
              <a:rPr lang="lv-LV" sz="2400" dirty="0">
                <a:solidFill>
                  <a:prstClr val="black"/>
                </a:solidFill>
              </a:rPr>
              <a:t>summas maksājuma kopējā attiecināmo izmaksu summa </a:t>
            </a:r>
            <a:r>
              <a:rPr lang="lv-LV" sz="2400" dirty="0">
                <a:solidFill>
                  <a:srgbClr val="FF0000"/>
                </a:solidFill>
              </a:rPr>
              <a:t>ir</a:t>
            </a:r>
            <a:r>
              <a:rPr lang="lv-LV" sz="2400" b="1" dirty="0">
                <a:solidFill>
                  <a:srgbClr val="FF0000"/>
                </a:solidFill>
              </a:rPr>
              <a:t> līdz 15 000 </a:t>
            </a:r>
            <a:r>
              <a:rPr lang="lv-LV" sz="2400" b="1" dirty="0" err="1" smtClean="0">
                <a:solidFill>
                  <a:srgbClr val="FF0000"/>
                </a:solidFill>
              </a:rPr>
              <a:t>euro</a:t>
            </a:r>
            <a:r>
              <a:rPr lang="lv-LV" sz="2400" dirty="0" smtClean="0">
                <a:solidFill>
                  <a:prstClr val="black"/>
                </a:solidFill>
              </a:rPr>
              <a:t>. </a:t>
            </a:r>
            <a:r>
              <a:rPr lang="lv-LV" sz="2400" dirty="0">
                <a:solidFill>
                  <a:prstClr val="black"/>
                </a:solidFill>
              </a:rPr>
              <a:t>Atbalsta intensitāte tiek noteikta ievērojot MK noteikumus Nr. 580 un sabiedrības virzītas vietējās attīstības stratēģijas.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lv-LV" sz="2400" b="1" dirty="0">
                <a:solidFill>
                  <a:prstClr val="black"/>
                </a:solidFill>
              </a:rPr>
              <a:t>maksimālā atbalsta intensitāte VRG sludinājumā noteiktajam </a:t>
            </a:r>
            <a:r>
              <a:rPr lang="lv-LV" sz="2400" b="1" dirty="0">
                <a:solidFill>
                  <a:srgbClr val="FF0000"/>
                </a:solidFill>
              </a:rPr>
              <a:t>- 65%;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lv-LV" sz="2400" b="1" dirty="0">
                <a:solidFill>
                  <a:prstClr val="black"/>
                </a:solidFill>
              </a:rPr>
              <a:t>kad stājies spēkā LAD lēmums </a:t>
            </a:r>
            <a:r>
              <a:rPr lang="lv-LV" sz="2400" dirty="0">
                <a:solidFill>
                  <a:prstClr val="black"/>
                </a:solidFill>
              </a:rPr>
              <a:t>par budžeta projekta iesnieguma apstiprināšanu, atbalsta pretendents saņem </a:t>
            </a:r>
            <a:r>
              <a:rPr lang="lv-LV" sz="2400" b="1" dirty="0">
                <a:solidFill>
                  <a:prstClr val="black"/>
                </a:solidFill>
              </a:rPr>
              <a:t>80 %</a:t>
            </a:r>
            <a:r>
              <a:rPr lang="lv-LV" sz="2400" dirty="0">
                <a:solidFill>
                  <a:prstClr val="black"/>
                </a:solidFill>
              </a:rPr>
              <a:t> no kopēja atbalsta apmērā;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prstClr val="black"/>
                </a:solidFill>
              </a:rPr>
              <a:t>gala maksājumu </a:t>
            </a:r>
            <a:r>
              <a:rPr lang="lv-LV" sz="2400" b="1" dirty="0">
                <a:solidFill>
                  <a:prstClr val="black"/>
                </a:solidFill>
              </a:rPr>
              <a:t>20 %</a:t>
            </a:r>
            <a:r>
              <a:rPr lang="lv-LV" sz="2400" dirty="0">
                <a:solidFill>
                  <a:prstClr val="black"/>
                </a:solidFill>
              </a:rPr>
              <a:t> apmērā no kopējā atbalsta apmēra atbalsta pretendents saņem </a:t>
            </a:r>
            <a:r>
              <a:rPr lang="lv-LV" sz="2400" b="1" dirty="0">
                <a:solidFill>
                  <a:prstClr val="black"/>
                </a:solidFill>
              </a:rPr>
              <a:t>pēc pilnīgas </a:t>
            </a:r>
            <a:r>
              <a:rPr lang="lv-LV" sz="2400" b="1" dirty="0" err="1">
                <a:solidFill>
                  <a:prstClr val="black"/>
                </a:solidFill>
              </a:rPr>
              <a:t>darījumdarbības</a:t>
            </a:r>
            <a:r>
              <a:rPr lang="lv-LV" sz="2400" b="1" dirty="0">
                <a:solidFill>
                  <a:prstClr val="black"/>
                </a:solidFill>
              </a:rPr>
              <a:t> plāna īstenošanas un sasniegto mērķu </a:t>
            </a:r>
            <a:r>
              <a:rPr lang="lv-LV" sz="2400" b="1" dirty="0" err="1">
                <a:solidFill>
                  <a:prstClr val="black"/>
                </a:solidFill>
              </a:rPr>
              <a:t>izvērtējuma</a:t>
            </a:r>
            <a:r>
              <a:rPr lang="lv-LV" sz="2400" dirty="0" smtClean="0">
                <a:solidFill>
                  <a:prstClr val="black"/>
                </a:solidFill>
              </a:rPr>
              <a:t>;</a:t>
            </a:r>
            <a:r>
              <a:rPr lang="lv-LV" sz="2400" b="1" dirty="0" smtClean="0">
                <a:solidFill>
                  <a:srgbClr val="FF0000"/>
                </a:solidFill>
              </a:rPr>
              <a:t>                                                                            </a:t>
            </a:r>
            <a:endParaRPr lang="lv-LV" sz="2400" b="1" dirty="0">
              <a:solidFill>
                <a:srgbClr val="FF0000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rgbClr val="FF0000"/>
                </a:solidFill>
              </a:rPr>
              <a:t>Ja </a:t>
            </a:r>
            <a:r>
              <a:rPr lang="lv-LV" sz="2400" dirty="0" err="1">
                <a:solidFill>
                  <a:srgbClr val="FF0000"/>
                </a:solidFill>
              </a:rPr>
              <a:t>darījumdarbības</a:t>
            </a:r>
            <a:r>
              <a:rPr lang="lv-LV" sz="2400" dirty="0">
                <a:solidFill>
                  <a:srgbClr val="FF0000"/>
                </a:solidFill>
              </a:rPr>
              <a:t> plāns nav īstenots, vai īstenots daļēji un darbības rezultāts nav sasniegts vai daļēji sasniegts, atbalsta pretendents atmaksā saņemto 80% atbalstu!!!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22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+mn-lt"/>
              </a:rPr>
              <a:t>Fiksētas summas </a:t>
            </a:r>
            <a:r>
              <a:rPr lang="lv-LV" sz="3600" b="1" dirty="0" smtClean="0">
                <a:latin typeface="+mn-lt"/>
              </a:rPr>
              <a:t>maksājums (II)</a:t>
            </a:r>
            <a:endParaRPr lang="lv-LV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b="1" dirty="0" smtClean="0"/>
              <a:t>Piemēri:</a:t>
            </a:r>
          </a:p>
          <a:p>
            <a:pPr marL="0" indent="0">
              <a:buNone/>
            </a:pPr>
            <a:endParaRPr lang="lv-LV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018" y="1690688"/>
            <a:ext cx="6988466" cy="2205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018" y="3896138"/>
            <a:ext cx="6988466" cy="22426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1" y="279363"/>
            <a:ext cx="1343852" cy="1520675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0" y="2114550"/>
            <a:ext cx="2472359" cy="1613120"/>
          </a:xfrm>
          <a:prstGeom prst="ellipse">
            <a:avLst/>
          </a:prstGeom>
          <a:solidFill>
            <a:schemeClr val="accent2">
              <a:lumMod val="20000"/>
              <a:lumOff val="80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 smtClean="0">
                <a:solidFill>
                  <a:schemeClr val="tx1"/>
                </a:solidFill>
              </a:rPr>
              <a:t>Avanss 80% = </a:t>
            </a:r>
          </a:p>
          <a:p>
            <a:pPr algn="ctr"/>
            <a:r>
              <a:rPr lang="lv-LV" sz="1600" b="1" dirty="0" smtClean="0">
                <a:solidFill>
                  <a:schemeClr val="tx1"/>
                </a:solidFill>
              </a:rPr>
              <a:t>7 800 </a:t>
            </a:r>
            <a:r>
              <a:rPr lang="lv-LV" sz="1600" b="1" dirty="0" err="1" smtClean="0">
                <a:solidFill>
                  <a:schemeClr val="tx1"/>
                </a:solidFill>
              </a:rPr>
              <a:t>euro</a:t>
            </a:r>
            <a:endParaRPr lang="lv-LV" sz="1600" b="1" dirty="0" smtClean="0">
              <a:solidFill>
                <a:schemeClr val="tx1"/>
              </a:solidFill>
            </a:endParaRPr>
          </a:p>
          <a:p>
            <a:pPr algn="ctr"/>
            <a:r>
              <a:rPr lang="lv-LV" sz="1600" b="1" dirty="0" err="1" smtClean="0">
                <a:solidFill>
                  <a:schemeClr val="tx1"/>
                </a:solidFill>
              </a:rPr>
              <a:t>Priekšfinansējums</a:t>
            </a:r>
            <a:r>
              <a:rPr lang="lv-LV" sz="1600" b="1" dirty="0" smtClean="0">
                <a:solidFill>
                  <a:schemeClr val="tx1"/>
                </a:solidFill>
              </a:rPr>
              <a:t> 20% = 1 950 </a:t>
            </a:r>
            <a:r>
              <a:rPr lang="lv-LV" sz="1600" b="1" dirty="0" err="1" smtClean="0">
                <a:solidFill>
                  <a:schemeClr val="tx1"/>
                </a:solidFill>
              </a:rPr>
              <a:t>euro</a:t>
            </a:r>
            <a:r>
              <a:rPr lang="lv-LV" sz="1600" b="1" dirty="0" smtClean="0">
                <a:solidFill>
                  <a:schemeClr val="tx1"/>
                </a:solidFill>
              </a:rPr>
              <a:t> </a:t>
            </a:r>
            <a:endParaRPr lang="lv-LV" sz="1600" b="1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2228849" y="2524124"/>
            <a:ext cx="435483" cy="284607"/>
          </a:xfrm>
          <a:prstGeom prst="rightArrow">
            <a:avLst/>
          </a:prstGeom>
          <a:solidFill>
            <a:srgbClr val="7D8F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Oval 8"/>
          <p:cNvSpPr/>
          <p:nvPr/>
        </p:nvSpPr>
        <p:spPr>
          <a:xfrm>
            <a:off x="0" y="4324350"/>
            <a:ext cx="2472359" cy="1613120"/>
          </a:xfrm>
          <a:prstGeom prst="ellipse">
            <a:avLst/>
          </a:prstGeom>
          <a:solidFill>
            <a:schemeClr val="accent2">
              <a:lumMod val="20000"/>
              <a:lumOff val="80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 smtClean="0">
                <a:solidFill>
                  <a:schemeClr val="tx1"/>
                </a:solidFill>
              </a:rPr>
              <a:t>Avanss 80% = </a:t>
            </a:r>
          </a:p>
          <a:p>
            <a:pPr algn="ctr"/>
            <a:r>
              <a:rPr lang="lv-LV" sz="1600" b="1" dirty="0" smtClean="0">
                <a:solidFill>
                  <a:schemeClr val="tx1"/>
                </a:solidFill>
              </a:rPr>
              <a:t>2 894, 94 </a:t>
            </a:r>
            <a:r>
              <a:rPr lang="lv-LV" sz="1600" b="1" dirty="0" err="1" smtClean="0">
                <a:solidFill>
                  <a:schemeClr val="tx1"/>
                </a:solidFill>
              </a:rPr>
              <a:t>euro</a:t>
            </a:r>
            <a:endParaRPr lang="lv-LV" sz="1600" b="1" dirty="0" smtClean="0">
              <a:solidFill>
                <a:schemeClr val="tx1"/>
              </a:solidFill>
            </a:endParaRPr>
          </a:p>
          <a:p>
            <a:pPr algn="ctr"/>
            <a:r>
              <a:rPr lang="lv-LV" sz="1600" b="1" dirty="0" err="1" smtClean="0">
                <a:solidFill>
                  <a:schemeClr val="tx1"/>
                </a:solidFill>
              </a:rPr>
              <a:t>Priekšfinansējums</a:t>
            </a:r>
            <a:r>
              <a:rPr lang="lv-LV" sz="1600" b="1" dirty="0" smtClean="0">
                <a:solidFill>
                  <a:schemeClr val="tx1"/>
                </a:solidFill>
              </a:rPr>
              <a:t> 20% = 723,74 </a:t>
            </a:r>
            <a:r>
              <a:rPr lang="lv-LV" sz="1600" b="1" dirty="0" err="1" smtClean="0">
                <a:solidFill>
                  <a:schemeClr val="tx1"/>
                </a:solidFill>
              </a:rPr>
              <a:t>euro</a:t>
            </a:r>
            <a:r>
              <a:rPr lang="lv-LV" sz="1600" b="1" dirty="0" smtClean="0">
                <a:solidFill>
                  <a:schemeClr val="tx1"/>
                </a:solidFill>
              </a:rPr>
              <a:t> </a:t>
            </a:r>
            <a:endParaRPr lang="lv-LV" sz="1600" b="1" dirty="0">
              <a:solidFill>
                <a:schemeClr val="tx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0928" y="4727815"/>
            <a:ext cx="451143" cy="3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90000"/>
          </a:bodyPr>
          <a:lstStyle/>
          <a:p>
            <a:pPr algn="ctr"/>
            <a:r>
              <a:rPr lang="lv-LV" b="1" dirty="0" smtClean="0"/>
              <a:t/>
            </a:r>
            <a:br>
              <a:rPr lang="lv-LV" b="1" dirty="0" smtClean="0"/>
            </a:br>
            <a:r>
              <a:rPr lang="lv-LV" sz="4000" b="1" dirty="0" smtClean="0">
                <a:latin typeface="+mn-lt"/>
              </a:rPr>
              <a:t>Maksājuma </a:t>
            </a:r>
            <a:r>
              <a:rPr lang="lv-LV" sz="4000" b="1" dirty="0">
                <a:latin typeface="+mn-lt"/>
              </a:rPr>
              <a:t>pieprasījums un nosacījumi (I)</a:t>
            </a:r>
            <a:r>
              <a:rPr lang="lv-LV" sz="4000" dirty="0">
                <a:latin typeface="+mn-lt"/>
              </a:rPr>
              <a:t/>
            </a:r>
            <a:br>
              <a:rPr lang="lv-LV" sz="4000" dirty="0">
                <a:latin typeface="+mn-lt"/>
              </a:rPr>
            </a:br>
            <a:endParaRPr lang="lv-LV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849260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gala maksājuma pieprasījumu </a:t>
            </a:r>
            <a:r>
              <a:rPr lang="lv-LV" sz="2400" dirty="0"/>
              <a:t>LAD elektroniskās pieteikšanās sistēmā sniedz tikai tad, kad projekta darbība ir pabeigta, izpildīti nosacījumi atbalsta saņemšanai un to var pierādīt ar pamatojošiem dokumentiem;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nodrošina dokumentālus un faktiskus pierādījumus </a:t>
            </a:r>
            <a:r>
              <a:rPr lang="lv-LV" sz="2400" dirty="0"/>
              <a:t>tam, ka ir īstenotas </a:t>
            </a:r>
            <a:r>
              <a:rPr lang="lv-LV" sz="2400" dirty="0" err="1"/>
              <a:t>darījumdarbības</a:t>
            </a:r>
            <a:r>
              <a:rPr lang="lv-LV" sz="2400" dirty="0"/>
              <a:t> plānā noteiktās darbības un ir sasniegts </a:t>
            </a:r>
            <a:r>
              <a:rPr lang="lv-LV" sz="2400" dirty="0" err="1"/>
              <a:t>darījumdarbības</a:t>
            </a:r>
            <a:r>
              <a:rPr lang="lv-LV" sz="2400" dirty="0"/>
              <a:t> plānā noteiktais rezultāts;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/>
              <a:t>Maksājuma pieprasījumam pievieno: </a:t>
            </a:r>
          </a:p>
          <a:p>
            <a:pPr lvl="2"/>
            <a:r>
              <a:rPr lang="lv-LV" dirty="0"/>
              <a:t>informāciju par veiktajām darbībām, iegādēm un ieguldījumiem, pamatojoties uz budžeta projektu; </a:t>
            </a:r>
          </a:p>
          <a:p>
            <a:pPr lvl="2"/>
            <a:r>
              <a:rPr lang="lv-LV" dirty="0" err="1"/>
              <a:t>fotofiksācijas</a:t>
            </a:r>
            <a:r>
              <a:rPr lang="lv-LV" dirty="0"/>
              <a:t> un </a:t>
            </a:r>
            <a:r>
              <a:rPr lang="lv-LV" dirty="0" err="1"/>
              <a:t>ģeolokāciju</a:t>
            </a:r>
            <a:r>
              <a:rPr lang="lv-LV" dirty="0"/>
              <a:t>, kas apliecina budžeta pozīcijās plānotās iegādes;</a:t>
            </a:r>
          </a:p>
          <a:p>
            <a:pPr lvl="2"/>
            <a:r>
              <a:rPr lang="lv-LV" dirty="0"/>
              <a:t>ražotāja vai pilnvarotā pārstāvja izsniegtas atbilstības deklarācijas kopijas tehnikai un iekārtām, iekārtām un inventāram, kas nav marķēts ar Eiropas atbilstības marķējumu CE; </a:t>
            </a:r>
          </a:p>
          <a:p>
            <a:pPr lvl="2"/>
            <a:r>
              <a:rPr lang="lv-LV" dirty="0"/>
              <a:t>transportlīdzekļu, </a:t>
            </a:r>
            <a:r>
              <a:rPr lang="lv-LV" dirty="0" err="1"/>
              <a:t>pašgājējmašīnu</a:t>
            </a:r>
            <a:r>
              <a:rPr lang="lv-LV" dirty="0"/>
              <a:t> iegādes gadījumā, tās ir jāreģistrē CSDD vai Valsts tehniskās uzraudzības aģentūrā.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2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336" y="347455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90000"/>
          </a:bodyPr>
          <a:lstStyle/>
          <a:p>
            <a:pPr algn="ctr"/>
            <a:r>
              <a:rPr lang="lv-LV" sz="4000" b="1" dirty="0" smtClean="0">
                <a:solidFill>
                  <a:prstClr val="black"/>
                </a:solidFill>
              </a:rPr>
              <a:t/>
            </a:r>
            <a:br>
              <a:rPr lang="lv-LV" sz="4000" b="1" dirty="0" smtClean="0">
                <a:solidFill>
                  <a:prstClr val="black"/>
                </a:solidFill>
              </a:rPr>
            </a:br>
            <a:r>
              <a:rPr lang="lv-LV" sz="4000" b="1" dirty="0" smtClean="0">
                <a:solidFill>
                  <a:prstClr val="black"/>
                </a:solidFill>
                <a:latin typeface="+mn-lt"/>
              </a:rPr>
              <a:t>Maksājuma </a:t>
            </a:r>
            <a:r>
              <a:rPr lang="lv-LV" sz="4000" b="1" dirty="0">
                <a:solidFill>
                  <a:prstClr val="black"/>
                </a:solidFill>
                <a:latin typeface="+mn-lt"/>
              </a:rPr>
              <a:t>pieprasījums un nosacījumi (</a:t>
            </a:r>
            <a:r>
              <a:rPr lang="lv-LV" sz="4000" b="1" dirty="0" smtClean="0">
                <a:solidFill>
                  <a:prstClr val="black"/>
                </a:solidFill>
                <a:latin typeface="+mn-lt"/>
              </a:rPr>
              <a:t>II)</a:t>
            </a:r>
            <a:r>
              <a:rPr lang="lv-LV" sz="4000" dirty="0">
                <a:solidFill>
                  <a:prstClr val="black"/>
                </a:solidFill>
                <a:latin typeface="+mn-lt"/>
              </a:rPr>
              <a:t/>
            </a:r>
            <a:br>
              <a:rPr lang="lv-LV" sz="4000" dirty="0">
                <a:solidFill>
                  <a:prstClr val="black"/>
                </a:solidFill>
                <a:latin typeface="+mn-lt"/>
              </a:rPr>
            </a:br>
            <a:endParaRPr lang="lv-LV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prstClr val="black"/>
                </a:solidFill>
              </a:rPr>
              <a:t>lai pierādītu </a:t>
            </a:r>
            <a:r>
              <a:rPr lang="lv-LV" dirty="0" err="1">
                <a:solidFill>
                  <a:prstClr val="black"/>
                </a:solidFill>
              </a:rPr>
              <a:t>darījumdarbības</a:t>
            </a:r>
            <a:r>
              <a:rPr lang="lv-LV" dirty="0">
                <a:solidFill>
                  <a:prstClr val="black"/>
                </a:solidFill>
              </a:rPr>
              <a:t> plāna sasniegto neto apgrozījumu </a:t>
            </a:r>
            <a:r>
              <a:rPr lang="lv-LV" b="1" dirty="0">
                <a:solidFill>
                  <a:prstClr val="black"/>
                </a:solidFill>
              </a:rPr>
              <a:t>ir jābūt iesniegtam attiecīgā gada pārskatam</a:t>
            </a:r>
            <a:r>
              <a:rPr lang="lv-LV" dirty="0">
                <a:solidFill>
                  <a:prstClr val="black"/>
                </a:solidFill>
              </a:rPr>
              <a:t>, kas pamato plāna izpildi;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lv-LV" b="1" dirty="0">
                <a:solidFill>
                  <a:prstClr val="black"/>
                </a:solidFill>
              </a:rPr>
              <a:t>fiksētas summas maksājuma attiecināšana </a:t>
            </a:r>
            <a:r>
              <a:rPr lang="lv-LV" dirty="0">
                <a:solidFill>
                  <a:prstClr val="black"/>
                </a:solidFill>
              </a:rPr>
              <a:t>un apmaksa atbalsta saņēmējam balstās uz reāli notikušajām darbībām, līdz ar to LAD veic tikai reālo darbību pamatojošo dokumentu pārbaudi (piem. foto fiksācijas, pieņemšanas - nodošanas akti par konkrētu darbu izpildi, produkta izstrādi, darījumus apliecinoši dokumenti, publicitāte par projekta īstenošanu). </a:t>
            </a:r>
          </a:p>
          <a:p>
            <a:pPr marL="0" indent="0">
              <a:buNone/>
            </a:pPr>
            <a:endParaRPr lang="lv-LV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8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 smtClean="0">
                <a:latin typeface="+mn-lt"/>
              </a:rPr>
              <a:t>Normatīvie akti, metodika </a:t>
            </a:r>
            <a:endParaRPr lang="lv-LV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r>
              <a:rPr lang="lv-LV" sz="2400" dirty="0">
                <a:hlinkClick r:id="rId2" tooltip="MK noteikumi Nr.580"/>
              </a:rPr>
              <a:t>MK noteikumi Nr.580 "Valsts un Eiropas Savienības atbalsta piešķiršanas kārtība Eiropas Lauksaimniecības fonda lauku attīstībai intervencē "Darbību īstenošana saskaņā ar sabiedrības virzītas vietējās attīstības stratēģiju, tostarp sadarbības aktivitātes un to sagatavošana"«</a:t>
            </a:r>
            <a:endParaRPr lang="lv-LV" sz="2400" dirty="0"/>
          </a:p>
          <a:p>
            <a:r>
              <a:rPr lang="lv-LV" sz="2400" dirty="0">
                <a:hlinkClick r:id="rId3" tooltip="precizejums_mk580_21.punkts.pdf"/>
              </a:rPr>
              <a:t>Precizējums attiecībā uz MK Noteikumu Nr.580 21.punkta redakciju</a:t>
            </a:r>
            <a:r>
              <a:rPr lang="lv-LV" sz="2400" dirty="0"/>
              <a:t> </a:t>
            </a:r>
          </a:p>
          <a:p>
            <a:r>
              <a:rPr lang="lv-LV" sz="2400" dirty="0">
                <a:hlinkClick r:id="rId4" tooltip="MK noteikumi Nr.113 &quot;Valsts un Eiropas Savienības atbalsta piešķiršanas, administrēšanas un uzraudzības vispārējā kārtība lauku un zivsaimniecības attīstībai&quot;"/>
              </a:rPr>
              <a:t>MK noteikumi Nr.113 "Valsts un Eiropas Savienības atbalsta piešķiršanas, administrēšanas un uzraudzības vispārējā kārtība lauku un zivsaimniecības attīstībai«</a:t>
            </a:r>
            <a:endParaRPr lang="lv-LV" sz="2400" dirty="0"/>
          </a:p>
          <a:p>
            <a:r>
              <a:rPr lang="lv-LV" sz="2400" dirty="0">
                <a:hlinkClick r:id="rId5" tooltip="metodika_lauku-bilete.pdf"/>
              </a:rPr>
              <a:t>Metodika “Fiksētas summas maksājums ar budžeta projekta aprēķina metodi “Lauku biļete” un to piemērošana Kopējās lauksaimniecības politikas stratēģiskā plānā 2023.-2027.gadam”</a:t>
            </a:r>
            <a:endParaRPr lang="lv-LV" sz="2400" dirty="0"/>
          </a:p>
          <a:p>
            <a:pPr>
              <a:buFont typeface="Wingdings" panose="05000000000000000000" pitchFamily="2" charset="2"/>
              <a:buChar char="ü"/>
            </a:pPr>
            <a:endParaRPr lang="lv-LV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24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150" y="469899"/>
            <a:ext cx="10534650" cy="1625600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b="1" dirty="0" smtClean="0"/>
              <a:t/>
            </a:r>
            <a:br>
              <a:rPr lang="lv-LV" b="1" dirty="0" smtClean="0"/>
            </a:br>
            <a:r>
              <a:rPr lang="lv-LV" sz="3600" b="1" dirty="0" smtClean="0">
                <a:latin typeface="+mn-lt"/>
              </a:rPr>
              <a:t>Kas ir «</a:t>
            </a:r>
            <a:r>
              <a:rPr lang="lv-LV" sz="3600" b="1" dirty="0">
                <a:latin typeface="+mn-lt"/>
              </a:rPr>
              <a:t>L</a:t>
            </a:r>
            <a:r>
              <a:rPr lang="lv-LV" sz="3600" b="1" dirty="0" smtClean="0">
                <a:latin typeface="+mn-lt"/>
              </a:rPr>
              <a:t>auku biļete»? </a:t>
            </a:r>
            <a:endParaRPr lang="lv-LV" sz="3600" i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635" y="2095499"/>
            <a:ext cx="10515600" cy="4081463"/>
          </a:xfrm>
          <a:gradFill>
            <a:gsLst>
              <a:gs pos="0">
                <a:srgbClr val="FAFAFA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dirty="0" smtClean="0"/>
              <a:t>«Lauku biļete» ir programma, kas sniedz finansiālu atbalstu uzņēmējdarbības uzsākšanai un attīstībai lauku reģionos</a:t>
            </a:r>
          </a:p>
          <a:p>
            <a:pPr marL="0" indent="0" algn="ctr">
              <a:buNone/>
            </a:pPr>
            <a:endParaRPr lang="lv-LV" b="1" dirty="0" smtClean="0"/>
          </a:p>
          <a:p>
            <a:pPr marL="0" indent="0" algn="ctr">
              <a:buNone/>
            </a:pPr>
            <a:r>
              <a:rPr lang="lv-LV" sz="4000" b="1" dirty="0" smtClean="0">
                <a:solidFill>
                  <a:srgbClr val="FF0000"/>
                </a:solidFill>
              </a:rPr>
              <a:t>Lieliska iespēja tiem, kas vēlas īstenot savas idejas, uzsākot uzņēmējdarbību  laukos.</a:t>
            </a:r>
            <a:endParaRPr lang="lv-LV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5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150" y="469899"/>
            <a:ext cx="10515600" cy="1625600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b="1" dirty="0" smtClean="0"/>
              <a:t/>
            </a:r>
            <a:br>
              <a:rPr lang="lv-LV" b="1" dirty="0" smtClean="0"/>
            </a:br>
            <a:r>
              <a:rPr lang="lv-LV" b="1" dirty="0" smtClean="0"/>
              <a:t> </a:t>
            </a:r>
            <a:r>
              <a:rPr lang="lv-LV" sz="3600" b="1" dirty="0" smtClean="0">
                <a:latin typeface="+mn-lt"/>
              </a:rPr>
              <a:t>Biedrības kontaktinform</a:t>
            </a:r>
            <a:r>
              <a:rPr lang="lv-LV" sz="3600" b="1" dirty="0">
                <a:latin typeface="+mn-lt"/>
              </a:rPr>
              <a:t>ā</a:t>
            </a:r>
            <a:r>
              <a:rPr lang="lv-LV" sz="3600" b="1" dirty="0" smtClean="0">
                <a:latin typeface="+mn-lt"/>
              </a:rPr>
              <a:t>cija</a:t>
            </a:r>
            <a:endParaRPr lang="lv-LV" sz="3600" i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635" y="2095499"/>
            <a:ext cx="10515600" cy="4081463"/>
          </a:xfrm>
          <a:solidFill>
            <a:schemeClr val="bg2"/>
          </a:solidFill>
        </p:spPr>
        <p:txBody>
          <a:bodyPr>
            <a:normAutofit fontScale="70000" lnSpcReduction="20000"/>
          </a:bodyPr>
          <a:lstStyle/>
          <a:p>
            <a:endParaRPr lang="lv-LV" dirty="0" smtClean="0"/>
          </a:p>
          <a:p>
            <a:pPr marL="0" lvl="0" indent="0" algn="ctr">
              <a:buNone/>
            </a:pPr>
            <a:endParaRPr lang="lv-LV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nn-NO" dirty="0" smtClean="0">
                <a:solidFill>
                  <a:prstClr val="black"/>
                </a:solidFill>
              </a:rPr>
              <a:t>E</a:t>
            </a:r>
            <a:r>
              <a:rPr lang="lv-LV" dirty="0">
                <a:solidFill>
                  <a:prstClr val="black"/>
                </a:solidFill>
              </a:rPr>
              <a:t>-</a:t>
            </a:r>
            <a:r>
              <a:rPr lang="nn-NO" dirty="0">
                <a:solidFill>
                  <a:prstClr val="black"/>
                </a:solidFill>
              </a:rPr>
              <a:t>pasts: </a:t>
            </a:r>
            <a:r>
              <a:rPr lang="nn-NO" dirty="0">
                <a:solidFill>
                  <a:prstClr val="black"/>
                </a:solidFill>
                <a:hlinkClick r:id="rId2"/>
              </a:rPr>
              <a:t>partneriba@dobelespartneriba.lv</a:t>
            </a:r>
            <a:endParaRPr lang="nn-NO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lv-LV" dirty="0">
                <a:solidFill>
                  <a:prstClr val="black"/>
                </a:solidFill>
              </a:rPr>
              <a:t>Adrese: </a:t>
            </a:r>
            <a:r>
              <a:rPr lang="nn-NO" dirty="0">
                <a:solidFill>
                  <a:prstClr val="black"/>
                </a:solidFill>
              </a:rPr>
              <a:t>Uzvaras iela 2,</a:t>
            </a:r>
            <a:r>
              <a:rPr lang="lv-LV" dirty="0">
                <a:solidFill>
                  <a:prstClr val="black"/>
                </a:solidFill>
              </a:rPr>
              <a:t> </a:t>
            </a:r>
            <a:r>
              <a:rPr lang="nn-NO" dirty="0">
                <a:solidFill>
                  <a:prstClr val="black"/>
                </a:solidFill>
              </a:rPr>
              <a:t>Dobele</a:t>
            </a:r>
            <a:r>
              <a:rPr lang="lv-LV" dirty="0">
                <a:solidFill>
                  <a:prstClr val="black"/>
                </a:solidFill>
              </a:rPr>
              <a:t> </a:t>
            </a:r>
            <a:r>
              <a:rPr lang="nn-NO" dirty="0">
                <a:solidFill>
                  <a:prstClr val="black"/>
                </a:solidFill>
              </a:rPr>
              <a:t>LV-3701</a:t>
            </a:r>
          </a:p>
          <a:p>
            <a:pPr marL="0" lvl="0" indent="0" algn="ctr">
              <a:buNone/>
            </a:pPr>
            <a:r>
              <a:rPr lang="lv-LV" dirty="0">
                <a:solidFill>
                  <a:prstClr val="black"/>
                </a:solidFill>
              </a:rPr>
              <a:t>      </a:t>
            </a:r>
            <a:r>
              <a:rPr lang="nn-NO" dirty="0">
                <a:solidFill>
                  <a:prstClr val="black"/>
                </a:solidFill>
              </a:rPr>
              <a:t>Aija Šenbrūna 29812300, </a:t>
            </a:r>
            <a:r>
              <a:rPr lang="nn-NO" dirty="0">
                <a:solidFill>
                  <a:prstClr val="black"/>
                </a:solidFill>
                <a:hlinkClick r:id="rId3"/>
              </a:rPr>
              <a:t>aija.senbruna@gmail.com</a:t>
            </a:r>
            <a:endParaRPr lang="lv-LV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nn-NO" dirty="0">
                <a:solidFill>
                  <a:prstClr val="black"/>
                </a:solidFill>
              </a:rPr>
              <a:t>Dace Vilmane 29187113, </a:t>
            </a:r>
            <a:r>
              <a:rPr lang="nn-NO" dirty="0">
                <a:solidFill>
                  <a:prstClr val="black"/>
                </a:solidFill>
                <a:hlinkClick r:id="rId4"/>
              </a:rPr>
              <a:t>dace.vilmane@inbox.lv</a:t>
            </a:r>
            <a:r>
              <a:rPr lang="nn-NO" dirty="0">
                <a:solidFill>
                  <a:prstClr val="black"/>
                </a:solidFill>
              </a:rPr>
              <a:t/>
            </a:r>
            <a:br>
              <a:rPr lang="nn-NO" dirty="0">
                <a:solidFill>
                  <a:prstClr val="black"/>
                </a:solidFill>
              </a:rPr>
            </a:br>
            <a:r>
              <a:rPr lang="lv-LV" dirty="0">
                <a:solidFill>
                  <a:prstClr val="black"/>
                </a:solidFill>
              </a:rPr>
              <a:t>  </a:t>
            </a:r>
            <a:r>
              <a:rPr lang="nn-NO" dirty="0">
                <a:solidFill>
                  <a:prstClr val="black"/>
                </a:solidFill>
              </a:rPr>
              <a:t>Ineta Vintere, 22026755, </a:t>
            </a:r>
            <a:r>
              <a:rPr lang="nn-NO" dirty="0">
                <a:solidFill>
                  <a:prstClr val="black"/>
                </a:solidFill>
                <a:hlinkClick r:id="rId5"/>
              </a:rPr>
              <a:t>ineta.vintere@jelgava.lv</a:t>
            </a:r>
            <a:r>
              <a:rPr lang="nn-NO" dirty="0">
                <a:solidFill>
                  <a:prstClr val="black"/>
                </a:solidFill>
              </a:rPr>
              <a:t> </a:t>
            </a:r>
          </a:p>
          <a:p>
            <a:pPr lvl="0"/>
            <a:endParaRPr lang="lv-LV" sz="2600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lv-LV" b="1" dirty="0" smtClean="0"/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sz="2400" dirty="0" smtClean="0"/>
          </a:p>
          <a:p>
            <a:pPr marL="0" indent="0" algn="ctr">
              <a:buNone/>
            </a:pPr>
            <a:r>
              <a:rPr lang="lv-LV" sz="2400" dirty="0" smtClean="0"/>
              <a:t>Atbalsta </a:t>
            </a:r>
            <a:r>
              <a:rPr lang="lv-LV" sz="2400" dirty="0"/>
              <a:t>Zemkopības ministrija un Lauku atbalsta dienests</a:t>
            </a:r>
            <a:endParaRPr lang="lv-LV" sz="2400" b="1" dirty="0"/>
          </a:p>
          <a:p>
            <a:pPr marL="0" indent="0" algn="ctr">
              <a:buNone/>
            </a:pPr>
            <a:endParaRPr lang="lv-LV" b="1" dirty="0" smtClean="0"/>
          </a:p>
          <a:p>
            <a:pPr algn="ctr"/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4464" y="4672943"/>
            <a:ext cx="4669941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9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90000"/>
          </a:bodyPr>
          <a:lstStyle/>
          <a:p>
            <a:pPr algn="ctr"/>
            <a:r>
              <a:rPr lang="lv-LV" sz="3600" b="1" dirty="0" smtClean="0">
                <a:solidFill>
                  <a:schemeClr val="bg1"/>
                </a:solidFill>
              </a:rPr>
              <a:t/>
            </a:r>
            <a:br>
              <a:rPr lang="lv-LV" sz="3600" b="1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latin typeface="+mn-lt"/>
              </a:rPr>
              <a:t>Mērķis</a:t>
            </a:r>
            <a:r>
              <a:rPr lang="lv-LV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lv-LV" b="1" dirty="0" smtClean="0">
                <a:solidFill>
                  <a:schemeClr val="bg1"/>
                </a:solidFill>
                <a:latin typeface="+mn-lt"/>
              </a:rPr>
            </a:br>
            <a:endParaRPr lang="lv-LV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 smtClean="0">
                <a:solidFill>
                  <a:srgbClr val="FF0000"/>
                </a:solidFill>
              </a:rPr>
              <a:t>             </a:t>
            </a:r>
          </a:p>
          <a:p>
            <a:pPr marL="0" indent="0" algn="ctr">
              <a:buNone/>
            </a:pPr>
            <a:r>
              <a:rPr lang="lv-LV" b="1" u="sng" dirty="0" smtClean="0">
                <a:solidFill>
                  <a:srgbClr val="FF0000"/>
                </a:solidFill>
              </a:rPr>
              <a:t>Vienkāršot</a:t>
            </a:r>
            <a:r>
              <a:rPr lang="lv-LV" b="1" dirty="0" smtClean="0">
                <a:solidFill>
                  <a:srgbClr val="FF0000"/>
                </a:solidFill>
              </a:rPr>
              <a:t> </a:t>
            </a:r>
            <a:r>
              <a:rPr lang="lv-LV" b="1" dirty="0">
                <a:solidFill>
                  <a:srgbClr val="FF0000"/>
                </a:solidFill>
              </a:rPr>
              <a:t>Latvijas Kopējās lauksaimniecības politikas </a:t>
            </a:r>
            <a:endParaRPr lang="lv-LV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lv-LV" b="1" dirty="0">
                <a:solidFill>
                  <a:srgbClr val="FF0000"/>
                </a:solidFill>
              </a:rPr>
              <a:t> </a:t>
            </a:r>
            <a:r>
              <a:rPr lang="lv-LV" b="1" dirty="0" smtClean="0">
                <a:solidFill>
                  <a:srgbClr val="FF0000"/>
                </a:solidFill>
              </a:rPr>
              <a:t>           stratēģiskā  plāna (KLP SP) 2023.-2027.gadam </a:t>
            </a:r>
            <a:r>
              <a:rPr lang="lv-LV" b="1" u="sng" dirty="0" smtClean="0">
                <a:solidFill>
                  <a:srgbClr val="FF0000"/>
                </a:solidFill>
              </a:rPr>
              <a:t>projektu </a:t>
            </a:r>
            <a:r>
              <a:rPr lang="lv-LV" b="1" u="sng" dirty="0">
                <a:solidFill>
                  <a:srgbClr val="FF0000"/>
                </a:solidFill>
              </a:rPr>
              <a:t>faktisko </a:t>
            </a:r>
            <a:endParaRPr lang="lv-LV" b="1" u="sng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lv-LV" b="1" i="1" dirty="0" smtClean="0">
                <a:solidFill>
                  <a:srgbClr val="FF0000"/>
                </a:solidFill>
              </a:rPr>
              <a:t>          </a:t>
            </a:r>
            <a:r>
              <a:rPr lang="lv-LV" b="1" dirty="0" smtClean="0">
                <a:solidFill>
                  <a:srgbClr val="FF0000"/>
                </a:solidFill>
              </a:rPr>
              <a:t>  </a:t>
            </a:r>
            <a:r>
              <a:rPr lang="lv-LV" b="1" u="sng" dirty="0" smtClean="0">
                <a:solidFill>
                  <a:srgbClr val="FF0000"/>
                </a:solidFill>
              </a:rPr>
              <a:t>izmaksu uzskaiti</a:t>
            </a:r>
            <a:r>
              <a:rPr lang="lv-LV" b="1" u="sng" dirty="0">
                <a:solidFill>
                  <a:srgbClr val="FF0000"/>
                </a:solidFill>
              </a:rPr>
              <a:t>, pārejot no finanšu dokumentu </a:t>
            </a:r>
            <a:r>
              <a:rPr lang="lv-LV" b="1" u="sng" dirty="0" smtClean="0">
                <a:solidFill>
                  <a:srgbClr val="FF0000"/>
                </a:solidFill>
              </a:rPr>
              <a:t>pārbaudes uz </a:t>
            </a:r>
          </a:p>
          <a:p>
            <a:pPr marL="0" indent="0" algn="ctr">
              <a:buNone/>
            </a:pPr>
            <a:r>
              <a:rPr lang="lv-LV" b="1" u="sng" dirty="0" smtClean="0">
                <a:solidFill>
                  <a:srgbClr val="FF0000"/>
                </a:solidFill>
              </a:rPr>
              <a:t>sasniegto </a:t>
            </a:r>
            <a:r>
              <a:rPr lang="lv-LV" b="1" u="sng" dirty="0">
                <a:solidFill>
                  <a:srgbClr val="FF0000"/>
                </a:solidFill>
              </a:rPr>
              <a:t>rezultātu </a:t>
            </a:r>
            <a:r>
              <a:rPr lang="lv-LV" b="1" u="sng" dirty="0" smtClean="0">
                <a:solidFill>
                  <a:srgbClr val="FF0000"/>
                </a:solidFill>
              </a:rPr>
              <a:t>pārbaudi</a:t>
            </a:r>
            <a:endParaRPr lang="lv-LV" sz="2900" u="sng" dirty="0"/>
          </a:p>
        </p:txBody>
      </p:sp>
    </p:spTree>
    <p:extLst>
      <p:ext uri="{BB962C8B-B14F-4D97-AF65-F5344CB8AC3E}">
        <p14:creationId xmlns:p14="http://schemas.microsoft.com/office/powerpoint/2010/main" val="73080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+mn-lt"/>
              </a:rPr>
              <a:t>Fiksētas summas maksājuma ar budžeta projekta aprēķina </a:t>
            </a:r>
            <a:r>
              <a:rPr lang="lv-LV" sz="3600" b="1" dirty="0" smtClean="0">
                <a:latin typeface="+mn-lt"/>
              </a:rPr>
              <a:t>metodes </a:t>
            </a:r>
            <a:r>
              <a:rPr lang="lv-LV" sz="3600" b="1" dirty="0">
                <a:latin typeface="+mn-lt"/>
              </a:rPr>
              <a:t>būtība</a:t>
            </a:r>
            <a:endParaRPr lang="lv-LV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lv-LV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b="1" dirty="0" smtClean="0"/>
              <a:t>Samazināts </a:t>
            </a:r>
            <a:r>
              <a:rPr lang="lv-LV" b="1" dirty="0"/>
              <a:t>administratīvais slogs, vienkāršojot dokumentu kontroles </a:t>
            </a:r>
            <a:r>
              <a:rPr lang="lv-LV" b="1" dirty="0" smtClean="0"/>
              <a:t>prasības; </a:t>
            </a:r>
            <a:endParaRPr lang="lv-LV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lv-LV" b="1" dirty="0"/>
              <a:t>Projekta rezultāta pārbaudē vērtē rezultāta sasniegšanu, nevis iztērēto </a:t>
            </a:r>
            <a:r>
              <a:rPr lang="lv-LV" b="1" dirty="0" smtClean="0"/>
              <a:t>budžetu</a:t>
            </a:r>
            <a:r>
              <a:rPr lang="lv-LV" b="1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b="1" dirty="0"/>
              <a:t>Uzraudzība beidzas ar  noteikto mērķu sasniegšanu un rādītāju izpildi. </a:t>
            </a:r>
          </a:p>
        </p:txBody>
      </p:sp>
    </p:spTree>
    <p:extLst>
      <p:ext uri="{BB962C8B-B14F-4D97-AF65-F5344CB8AC3E}">
        <p14:creationId xmlns:p14="http://schemas.microsoft.com/office/powerpoint/2010/main" val="4797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+mn-lt"/>
              </a:rPr>
              <a:t>Atbalsta pretendents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lv-LV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b="1" dirty="0" smtClean="0"/>
              <a:t>juridiska </a:t>
            </a:r>
            <a:r>
              <a:rPr lang="lv-LV" b="1" dirty="0"/>
              <a:t>vai fiziska persona, </a:t>
            </a:r>
            <a:r>
              <a:rPr lang="lv-LV" dirty="0"/>
              <a:t>kura ir reģistrēta vai pārņemta  </a:t>
            </a:r>
            <a:r>
              <a:rPr lang="lv-LV" b="1" dirty="0">
                <a:solidFill>
                  <a:srgbClr val="FF0000"/>
                </a:solidFill>
              </a:rPr>
              <a:t>ne agrāk kā 18 mēnešus pirms projekta iesnieguma iesniegšanas</a:t>
            </a:r>
            <a:r>
              <a:rPr lang="lv-LV" dirty="0"/>
              <a:t> vai plāno uzsākt saimniecisko darbību, ja tās apgrozījums nepārsniedz 150 000 </a:t>
            </a:r>
            <a:r>
              <a:rPr lang="lv-LV" i="1" dirty="0" err="1"/>
              <a:t>euro</a:t>
            </a:r>
            <a:r>
              <a:rPr lang="lv-LV" dirty="0"/>
              <a:t> pēdējā noslēgtā gadā pirms projekta iesniegšanas;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dirty="0"/>
              <a:t>lai iesniegtu projekta iesniegumu, pretendentam </a:t>
            </a:r>
            <a:r>
              <a:rPr lang="lv-LV" b="1" dirty="0">
                <a:solidFill>
                  <a:srgbClr val="FF0000"/>
                </a:solidFill>
              </a:rPr>
              <a:t>jābūt reģistrētam kā LAD klientam.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1" y="279363"/>
            <a:ext cx="1343852" cy="152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2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 smtClean="0">
                <a:latin typeface="+mn-lt"/>
              </a:rPr>
              <a:t>Atbalstāmā darbība </a:t>
            </a:r>
            <a:r>
              <a:rPr lang="lv-LV" sz="3600" b="1" dirty="0">
                <a:latin typeface="+mn-lt"/>
              </a:rPr>
              <a:t>un termiņš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endParaRPr lang="lv-LV" sz="24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uzņēmējdarbības </a:t>
            </a:r>
            <a:r>
              <a:rPr lang="lv-LV" sz="2400" b="1" dirty="0"/>
              <a:t>uzsākšana </a:t>
            </a:r>
            <a:r>
              <a:rPr lang="lv-LV" sz="2400" b="1" dirty="0">
                <a:solidFill>
                  <a:srgbClr val="FF0000"/>
                </a:solidFill>
              </a:rPr>
              <a:t>Latvijas lauku </a:t>
            </a:r>
            <a:r>
              <a:rPr lang="lv-LV" sz="2400" b="1" dirty="0" smtClean="0">
                <a:solidFill>
                  <a:srgbClr val="FF0000"/>
                </a:solidFill>
              </a:rPr>
              <a:t>teritorijā </a:t>
            </a:r>
          </a:p>
          <a:p>
            <a:pPr marL="0" indent="0">
              <a:buNone/>
            </a:pPr>
            <a:r>
              <a:rPr lang="lv-LV" sz="2400" b="1" dirty="0">
                <a:solidFill>
                  <a:srgbClr val="FF0000"/>
                </a:solidFill>
              </a:rPr>
              <a:t> </a:t>
            </a:r>
            <a:r>
              <a:rPr lang="lv-LV" sz="2400" b="1" dirty="0" smtClean="0">
                <a:solidFill>
                  <a:srgbClr val="FF0000"/>
                </a:solidFill>
              </a:rPr>
              <a:t>  </a:t>
            </a:r>
            <a:r>
              <a:rPr lang="lv-LV" sz="2400" b="1" dirty="0" smtClean="0"/>
              <a:t>jaunu produktu </a:t>
            </a:r>
            <a:r>
              <a:rPr lang="lv-LV" sz="2400" b="1" dirty="0"/>
              <a:t>vai </a:t>
            </a:r>
            <a:r>
              <a:rPr lang="lv-LV" sz="2400" b="1" dirty="0" smtClean="0"/>
              <a:t>pakalpojumu </a:t>
            </a:r>
            <a:r>
              <a:rPr lang="lv-LV" sz="2400" b="1" dirty="0"/>
              <a:t>radīšanai</a:t>
            </a:r>
            <a:r>
              <a:rPr lang="lv-LV" sz="2400" b="1" dirty="0" smtClean="0"/>
              <a:t>,</a:t>
            </a:r>
          </a:p>
          <a:p>
            <a:pPr marL="0" indent="0">
              <a:buNone/>
            </a:pPr>
            <a:r>
              <a:rPr lang="lv-LV" sz="2400" dirty="0" smtClean="0"/>
              <a:t>   </a:t>
            </a:r>
            <a:r>
              <a:rPr lang="lv-LV" sz="2400" b="1" dirty="0"/>
              <a:t>īstenojot </a:t>
            </a:r>
            <a:r>
              <a:rPr lang="lv-LV" sz="2400" b="1" dirty="0" err="1"/>
              <a:t>darījumdarbības</a:t>
            </a:r>
            <a:r>
              <a:rPr lang="lv-LV" sz="2400" b="1" dirty="0"/>
              <a:t> plānu (projektu</a:t>
            </a:r>
            <a:r>
              <a:rPr lang="lv-LV" sz="2400" b="1" dirty="0" smtClean="0"/>
              <a:t>)</a:t>
            </a:r>
            <a:r>
              <a:rPr lang="lv-LV" sz="2400" dirty="0" smtClean="0"/>
              <a:t>;</a:t>
            </a:r>
          </a:p>
          <a:p>
            <a:pPr marL="457200" lvl="1" indent="0">
              <a:buNone/>
            </a:pPr>
            <a:endParaRPr lang="lv-LV" sz="2000" b="1" i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lv-LV" sz="2000" b="1" i="1" dirty="0" smtClean="0">
                <a:solidFill>
                  <a:srgbClr val="FF0000"/>
                </a:solidFill>
              </a:rPr>
              <a:t>Latvijas </a:t>
            </a:r>
            <a:r>
              <a:rPr lang="lv-LV" sz="2000" b="1" i="1" dirty="0">
                <a:solidFill>
                  <a:srgbClr val="FF0000"/>
                </a:solidFill>
              </a:rPr>
              <a:t>lauku teritorija – </a:t>
            </a:r>
            <a:r>
              <a:rPr lang="lv-LV" sz="2000" b="1" i="1" dirty="0" smtClean="0">
                <a:solidFill>
                  <a:srgbClr val="FF0000"/>
                </a:solidFill>
              </a:rPr>
              <a:t>visa </a:t>
            </a:r>
            <a:r>
              <a:rPr lang="lv-LV" sz="2000" b="1" i="1" dirty="0">
                <a:solidFill>
                  <a:srgbClr val="FF0000"/>
                </a:solidFill>
              </a:rPr>
              <a:t>Latvijas teritorija, </a:t>
            </a:r>
            <a:endParaRPr lang="lv-LV" sz="2000" b="1" i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lv-LV" sz="2000" b="1" i="1" dirty="0" smtClean="0">
                <a:solidFill>
                  <a:srgbClr val="FF0000"/>
                </a:solidFill>
              </a:rPr>
              <a:t>izņemot </a:t>
            </a:r>
            <a:r>
              <a:rPr lang="lv-LV" sz="2000" b="1" i="1" dirty="0" err="1">
                <a:solidFill>
                  <a:srgbClr val="FF0000"/>
                </a:solidFill>
              </a:rPr>
              <a:t>valstspilsētas</a:t>
            </a:r>
            <a:r>
              <a:rPr lang="lv-LV" sz="2000" b="1" i="1" dirty="0">
                <a:solidFill>
                  <a:srgbClr val="FF0000"/>
                </a:solidFill>
              </a:rPr>
              <a:t> </a:t>
            </a:r>
            <a:r>
              <a:rPr lang="lv-LV" sz="2000" b="1" i="1" dirty="0" smtClean="0">
                <a:solidFill>
                  <a:srgbClr val="FF0000"/>
                </a:solidFill>
              </a:rPr>
              <a:t>un </a:t>
            </a:r>
            <a:r>
              <a:rPr lang="lv-LV" sz="2000" b="1" i="1" dirty="0">
                <a:solidFill>
                  <a:srgbClr val="FF0000"/>
                </a:solidFill>
              </a:rPr>
              <a:t>novadu teritoriālās vienības – </a:t>
            </a:r>
            <a:endParaRPr lang="lv-LV" sz="2000" b="1" i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lv-LV" sz="2000" b="1" i="1" dirty="0" smtClean="0">
                <a:solidFill>
                  <a:srgbClr val="FF0000"/>
                </a:solidFill>
              </a:rPr>
              <a:t>pilsētas </a:t>
            </a:r>
            <a:r>
              <a:rPr lang="lv-LV" sz="2000" b="1" i="1" dirty="0">
                <a:solidFill>
                  <a:srgbClr val="FF0000"/>
                </a:solidFill>
              </a:rPr>
              <a:t>ar iedzīvotāju skaitu virs </a:t>
            </a:r>
            <a:r>
              <a:rPr lang="lv-LV" sz="2000" b="1" i="1" dirty="0" smtClean="0">
                <a:solidFill>
                  <a:srgbClr val="FF0000"/>
                </a:solidFill>
              </a:rPr>
              <a:t>5000! </a:t>
            </a:r>
          </a:p>
          <a:p>
            <a:pPr marL="457200" lvl="1" indent="0">
              <a:buNone/>
            </a:pPr>
            <a:endParaRPr lang="lv-LV" sz="2000" b="1" i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lv-LV" sz="2000" b="1" i="1" dirty="0" smtClean="0">
                <a:solidFill>
                  <a:srgbClr val="FF0000"/>
                </a:solidFill>
              </a:rPr>
              <a:t>Dobeles pilsētā nevar īstenot «</a:t>
            </a:r>
            <a:r>
              <a:rPr lang="lv-LV" sz="2000" b="1" i="1" dirty="0">
                <a:solidFill>
                  <a:srgbClr val="FF0000"/>
                </a:solidFill>
              </a:rPr>
              <a:t>L</a:t>
            </a:r>
            <a:r>
              <a:rPr lang="lv-LV" sz="2000" b="1" i="1" dirty="0" smtClean="0">
                <a:solidFill>
                  <a:srgbClr val="FF0000"/>
                </a:solidFill>
              </a:rPr>
              <a:t>auku biļeti»!</a:t>
            </a:r>
            <a:endParaRPr lang="lv-LV" sz="2000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lv-LV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/>
              <a:t> </a:t>
            </a:r>
            <a:r>
              <a:rPr lang="lv-LV" sz="2400" dirty="0" err="1"/>
              <a:t>d</a:t>
            </a:r>
            <a:r>
              <a:rPr lang="lv-LV" sz="2400" dirty="0" err="1" smtClean="0"/>
              <a:t>arījumdarbības</a:t>
            </a:r>
            <a:r>
              <a:rPr lang="lv-LV" sz="2400" dirty="0" smtClean="0"/>
              <a:t> </a:t>
            </a:r>
            <a:r>
              <a:rPr lang="lv-LV" sz="2400" dirty="0"/>
              <a:t>plāna īstenošanas ilgums </a:t>
            </a:r>
            <a:endParaRPr lang="lv-LV" sz="2400" dirty="0" smtClean="0"/>
          </a:p>
          <a:p>
            <a:pPr marL="0" indent="0">
              <a:buNone/>
            </a:pPr>
            <a:r>
              <a:rPr lang="lv-LV" sz="2400" b="1" dirty="0"/>
              <a:t> </a:t>
            </a:r>
            <a:r>
              <a:rPr lang="lv-LV" sz="2400" b="1" dirty="0" smtClean="0"/>
              <a:t>   līdz </a:t>
            </a:r>
            <a:r>
              <a:rPr lang="lv-LV" sz="2400" b="1" dirty="0"/>
              <a:t>36 mēnešiem </a:t>
            </a:r>
            <a:r>
              <a:rPr lang="lv-LV" sz="2400" dirty="0"/>
              <a:t>(var būt arī īsāks</a:t>
            </a:r>
            <a:r>
              <a:rPr lang="lv-LV" sz="2400" dirty="0" smtClean="0"/>
              <a:t>).</a:t>
            </a:r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r>
              <a:rPr lang="lv-LV" sz="3200" b="1" dirty="0" smtClean="0">
                <a:solidFill>
                  <a:srgbClr val="FF0000"/>
                </a:solidFill>
              </a:rPr>
              <a:t> </a:t>
            </a:r>
            <a:endParaRPr lang="lv-LV" sz="2400" b="1" i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674" y="1690688"/>
            <a:ext cx="4014576" cy="45214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636336" y="3384692"/>
            <a:ext cx="363884" cy="252377"/>
          </a:xfrm>
          <a:prstGeom prst="rect">
            <a:avLst/>
          </a:prstGeom>
          <a:solidFill>
            <a:srgbClr val="FFFF00"/>
          </a:solidFill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73"/>
              </a:lnSpc>
              <a:defRPr/>
            </a:pPr>
            <a:r>
              <a:rPr lang="lv-LV" sz="1727" b="1" dirty="0">
                <a:solidFill>
                  <a:srgbClr val="FF0000"/>
                </a:solidFill>
                <a:latin typeface="Clear Sans Regular"/>
              </a:rPr>
              <a:t>X</a:t>
            </a:r>
            <a:endParaRPr lang="en-US" sz="1727" b="1" dirty="0">
              <a:solidFill>
                <a:srgbClr val="FF0000"/>
              </a:solidFill>
              <a:latin typeface="Clear Sans Regular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1" y="279363"/>
            <a:ext cx="1343852" cy="152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4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 err="1" smtClean="0">
                <a:latin typeface="+mn-lt"/>
              </a:rPr>
              <a:t>Darījumdarbības</a:t>
            </a:r>
            <a:r>
              <a:rPr lang="lv-LV" sz="3600" b="1" dirty="0" smtClean="0">
                <a:latin typeface="+mn-lt"/>
              </a:rPr>
              <a:t> plāns </a:t>
            </a:r>
            <a:endParaRPr lang="lv-LV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3200" b="1" dirty="0" smtClean="0"/>
              <a:t>dokuments (projekta iesniegums), kurā iekļauj: </a:t>
            </a:r>
          </a:p>
          <a:p>
            <a:r>
              <a:rPr lang="lv-LV" sz="3200" dirty="0" smtClean="0"/>
              <a:t>informāciju par plānoto projektu; </a:t>
            </a:r>
          </a:p>
          <a:p>
            <a:r>
              <a:rPr lang="lv-LV" sz="3200" dirty="0" smtClean="0"/>
              <a:t>saimniecības </a:t>
            </a:r>
            <a:r>
              <a:rPr lang="lv-LV" sz="3200" dirty="0"/>
              <a:t>ekonomiskās dzīvotspējas pamatojumu, ko apliecina atbilstoši finanšu plānam, </a:t>
            </a:r>
            <a:r>
              <a:rPr lang="lv-LV" sz="3200" dirty="0">
                <a:solidFill>
                  <a:srgbClr val="FF0000"/>
                </a:solidFill>
              </a:rPr>
              <a:t>starp ieņēmumiem un izdevumiem ir pozitīvs atlikums projekta iesnieguma iesniegšanas </a:t>
            </a:r>
            <a:r>
              <a:rPr lang="lv-LV" sz="3200" dirty="0" smtClean="0">
                <a:solidFill>
                  <a:srgbClr val="FF0000"/>
                </a:solidFill>
              </a:rPr>
              <a:t>gadā (esošiem uzņēmumiem)  </a:t>
            </a:r>
            <a:r>
              <a:rPr lang="lv-LV" sz="3200" dirty="0">
                <a:solidFill>
                  <a:srgbClr val="FF0000"/>
                </a:solidFill>
              </a:rPr>
              <a:t>un visos </a:t>
            </a:r>
            <a:r>
              <a:rPr lang="lv-LV" sz="3200" dirty="0" err="1">
                <a:solidFill>
                  <a:srgbClr val="FF0000"/>
                </a:solidFill>
              </a:rPr>
              <a:t>darījumdarbības</a:t>
            </a:r>
            <a:r>
              <a:rPr lang="lv-LV" sz="3200" dirty="0">
                <a:solidFill>
                  <a:srgbClr val="FF0000"/>
                </a:solidFill>
              </a:rPr>
              <a:t> plāna īstenošanas gados</a:t>
            </a:r>
            <a:r>
              <a:rPr lang="lv-LV" sz="3200" dirty="0" smtClean="0"/>
              <a:t>;</a:t>
            </a:r>
          </a:p>
          <a:p>
            <a:r>
              <a:rPr lang="lv-LV" sz="3200" dirty="0" smtClean="0"/>
              <a:t>konkrētas </a:t>
            </a:r>
            <a:r>
              <a:rPr lang="lv-LV" sz="3200" dirty="0"/>
              <a:t>ziņas par plānotajiem ieguldījumiem </a:t>
            </a:r>
            <a:r>
              <a:rPr lang="lv-LV" sz="3200" dirty="0" smtClean="0"/>
              <a:t>(uzdevumi, aktivitātes, izmaksas  </a:t>
            </a:r>
            <a:r>
              <a:rPr lang="lv-LV" sz="3200" dirty="0"/>
              <a:t>kas nepieciešamas, lai īstenotu </a:t>
            </a:r>
            <a:r>
              <a:rPr lang="lv-LV" sz="3200" dirty="0" smtClean="0"/>
              <a:t>projektu</a:t>
            </a:r>
            <a:r>
              <a:rPr lang="lv-LV" sz="3200" dirty="0"/>
              <a:t>);  </a:t>
            </a:r>
            <a:endParaRPr lang="lv-LV" sz="3200" dirty="0" smtClean="0"/>
          </a:p>
          <a:p>
            <a:r>
              <a:rPr lang="lv-LV" sz="3200" dirty="0" smtClean="0"/>
              <a:t>sasniedzamos </a:t>
            </a:r>
            <a:r>
              <a:rPr lang="lv-LV" sz="3200" dirty="0"/>
              <a:t>saimnieciskās darbības rādītājus, ievērojot šīs metodikas apakšpunktā noteikto </a:t>
            </a:r>
            <a:r>
              <a:rPr lang="lv-LV" sz="3200" i="1" dirty="0">
                <a:solidFill>
                  <a:srgbClr val="FF0000"/>
                </a:solidFill>
              </a:rPr>
              <a:t>(palielina neto apgrozījumu </a:t>
            </a:r>
            <a:r>
              <a:rPr lang="lv-LV" sz="3200" i="1" dirty="0" err="1">
                <a:solidFill>
                  <a:srgbClr val="FF0000"/>
                </a:solidFill>
              </a:rPr>
              <a:t>darījumdarbības</a:t>
            </a:r>
            <a:r>
              <a:rPr lang="lv-LV" sz="3200" i="1" dirty="0">
                <a:solidFill>
                  <a:srgbClr val="FF0000"/>
                </a:solidFill>
              </a:rPr>
              <a:t> plānā noteiktā apmērā procentuāli no fiksētas summas maksājuma attiecināmo izmaksu summas</a:t>
            </a:r>
            <a:r>
              <a:rPr lang="lv-LV" sz="3200" i="1" dirty="0"/>
              <a:t>; sasniedz citus saimnieciskās darbības rādītājus, kas saistīti ar konkurētspēju vai produktivitāti (rādītāji ir pārbaudāmi un vērtība auditējama</a:t>
            </a:r>
            <a:r>
              <a:rPr lang="lv-LV" sz="3200" i="1" dirty="0" smtClean="0"/>
              <a:t>);</a:t>
            </a:r>
            <a:endParaRPr lang="lv-LV" sz="32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 smtClean="0"/>
              <a:t>fokusēts uz īstermiņa uzdevumiem un to izpildi</a:t>
            </a:r>
            <a:r>
              <a:rPr lang="lv-LV" sz="3200" dirty="0"/>
              <a:t>.</a:t>
            </a:r>
            <a:endParaRPr lang="lv-LV" sz="3200" dirty="0" smtClean="0"/>
          </a:p>
          <a:p>
            <a:pPr>
              <a:buFont typeface="Wingdings" panose="05000000000000000000" pitchFamily="2" charset="2"/>
              <a:buChar char="ü"/>
            </a:pPr>
            <a:endParaRPr lang="lv-LV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75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 err="1" smtClean="0">
                <a:latin typeface="+mn-lt"/>
              </a:rPr>
              <a:t>Darījumdarbības</a:t>
            </a:r>
            <a:r>
              <a:rPr lang="lv-LV" sz="3600" b="1" dirty="0" smtClean="0">
                <a:latin typeface="+mn-lt"/>
              </a:rPr>
              <a:t> plāna atšķirība no biznesa plāna</a:t>
            </a:r>
            <a:r>
              <a:rPr lang="lv-LV" sz="3600" b="1" dirty="0" smtClean="0"/>
              <a:t> </a:t>
            </a:r>
            <a:endParaRPr lang="lv-LV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lv-LV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 smtClean="0"/>
              <a:t>biznesa </a:t>
            </a:r>
            <a:r>
              <a:rPr lang="lv-LV" sz="2400" dirty="0"/>
              <a:t>plāns ir </a:t>
            </a:r>
            <a:r>
              <a:rPr lang="lv-LV" sz="2400" b="1" dirty="0"/>
              <a:t>orientēts uz vispārējo stratēģiju un ilgtermiņa mērķiem</a:t>
            </a:r>
            <a:r>
              <a:rPr lang="lv-LV" sz="2400" dirty="0"/>
              <a:t>, kamēr darījuma darbības plāns ir </a:t>
            </a:r>
            <a:r>
              <a:rPr lang="lv-LV" sz="2400" b="1" dirty="0"/>
              <a:t>vērsts uz konkrētām aktivitātēm un īstermiņa </a:t>
            </a:r>
            <a:r>
              <a:rPr lang="lv-LV" sz="2400" b="1" dirty="0" smtClean="0"/>
              <a:t>uzdevumiem</a:t>
            </a:r>
            <a:r>
              <a:rPr lang="lv-LV" sz="24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/>
              <a:t>b</a:t>
            </a:r>
            <a:r>
              <a:rPr lang="lv-LV" sz="2400" dirty="0" smtClean="0"/>
              <a:t>iznesa </a:t>
            </a:r>
            <a:r>
              <a:rPr lang="lv-LV" sz="2400" dirty="0"/>
              <a:t>plāns </a:t>
            </a:r>
            <a:r>
              <a:rPr lang="lv-LV" sz="2400" b="1" dirty="0"/>
              <a:t>sniedz </a:t>
            </a:r>
            <a:r>
              <a:rPr lang="lv-LV" sz="2400" b="1" dirty="0" smtClean="0"/>
              <a:t>visaptverošu skatījumu </a:t>
            </a:r>
            <a:r>
              <a:rPr lang="lv-LV" sz="2400" b="1" dirty="0"/>
              <a:t>uz uzņēmumu</a:t>
            </a:r>
            <a:r>
              <a:rPr lang="lv-LV" sz="2400" dirty="0"/>
              <a:t>, bet darījuma darbības plāns </a:t>
            </a:r>
            <a:r>
              <a:rPr lang="lv-LV" sz="2400" b="1" dirty="0"/>
              <a:t>ietver detalizētāku informāciju par katru </a:t>
            </a:r>
            <a:r>
              <a:rPr lang="lv-LV" sz="2400" b="1" dirty="0" smtClean="0"/>
              <a:t>uzdevumu</a:t>
            </a:r>
            <a:r>
              <a:rPr lang="lv-LV" sz="24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/>
              <a:t>b</a:t>
            </a:r>
            <a:r>
              <a:rPr lang="lv-LV" sz="2400" dirty="0" smtClean="0"/>
              <a:t>iznesa </a:t>
            </a:r>
            <a:r>
              <a:rPr lang="lv-LV" sz="2400" dirty="0"/>
              <a:t>plāns aptver </a:t>
            </a:r>
            <a:r>
              <a:rPr lang="lv-LV" sz="2400" b="1" dirty="0"/>
              <a:t>ilgāku laika periodu </a:t>
            </a:r>
            <a:r>
              <a:rPr lang="lv-LV" sz="2400" dirty="0"/>
              <a:t>(parasti 3–5 gadus), savukārt </a:t>
            </a:r>
            <a:r>
              <a:rPr lang="lv-LV" sz="2400" dirty="0" err="1" smtClean="0"/>
              <a:t>darījumadarbības</a:t>
            </a:r>
            <a:r>
              <a:rPr lang="lv-LV" sz="2400" dirty="0" smtClean="0"/>
              <a:t> </a:t>
            </a:r>
            <a:r>
              <a:rPr lang="lv-LV" sz="2400" dirty="0"/>
              <a:t>plāns koncentrējas </a:t>
            </a:r>
            <a:r>
              <a:rPr lang="lv-LV" sz="2400" b="1" dirty="0"/>
              <a:t>uz īstermiņa pasākumiem</a:t>
            </a:r>
            <a:r>
              <a:rPr lang="lv-LV" sz="2400" dirty="0"/>
              <a:t>, kas nepieciešami konkrēta projekta vai mērķa sasniegšanai.</a:t>
            </a:r>
            <a:endParaRPr lang="lv-LV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rgbClr val="B4B652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+mn-lt"/>
              </a:rPr>
              <a:t>Attiecināmās </a:t>
            </a:r>
            <a:r>
              <a:rPr lang="lv-LV" sz="3600" b="1" dirty="0" smtClean="0">
                <a:latin typeface="+mn-lt"/>
              </a:rPr>
              <a:t>izmaksas (I)</a:t>
            </a:r>
            <a:endParaRPr lang="lv-LV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sz="3200" b="1" dirty="0"/>
              <a:t>Attiecināmās izmaksas projektā, kas ir izstrādāts saskaņā ar sabiedrības virzītas vietējās attīstības stratēģiju un nepārsniedz attiecināmo izmaksu summu </a:t>
            </a:r>
            <a:r>
              <a:rPr lang="lv-LV" sz="3200" b="1" dirty="0" smtClean="0"/>
              <a:t>             </a:t>
            </a:r>
            <a:r>
              <a:rPr lang="lv-LV" sz="3200" b="1" dirty="0" smtClean="0">
                <a:solidFill>
                  <a:srgbClr val="FF0000"/>
                </a:solidFill>
              </a:rPr>
              <a:t>15 000,00 </a:t>
            </a:r>
            <a:r>
              <a:rPr lang="lv-LV" sz="3200" b="1" dirty="0" err="1" smtClean="0">
                <a:solidFill>
                  <a:srgbClr val="FF0000"/>
                </a:solidFill>
              </a:rPr>
              <a:t>euro</a:t>
            </a:r>
            <a:r>
              <a:rPr lang="lv-LV" sz="3200" b="1" dirty="0" smtClean="0">
                <a:solidFill>
                  <a:srgbClr val="FF0000"/>
                </a:solidFill>
              </a:rPr>
              <a:t> </a:t>
            </a:r>
            <a:r>
              <a:rPr lang="lv-LV" sz="3200" b="1" dirty="0">
                <a:solidFill>
                  <a:srgbClr val="FF0000"/>
                </a:solidFill>
              </a:rPr>
              <a:t>apmērā</a:t>
            </a:r>
            <a:r>
              <a:rPr lang="lv-LV" sz="3200" b="1" dirty="0"/>
              <a:t>,  ietver: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 dirty="0"/>
              <a:t>projekta iesnieguma sagatavošanas izmaksas</a:t>
            </a:r>
            <a:r>
              <a:rPr lang="lv-LV" sz="3200" dirty="0"/>
              <a:t>, kas ir tieši saistītas ar projekta sagatavošanu, piemērojot Zemkopības ministrijas apstiprinātu vienotās likmes aprēķina metodiku;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 dirty="0"/>
              <a:t>jaunu </a:t>
            </a:r>
            <a:r>
              <a:rPr lang="lv-LV" sz="3200" b="1" dirty="0" smtClean="0"/>
              <a:t>pamatlīdzekļu, iekārtu</a:t>
            </a:r>
            <a:r>
              <a:rPr lang="lv-LV" sz="3200" dirty="0"/>
              <a:t> </a:t>
            </a:r>
            <a:r>
              <a:rPr lang="lv-LV" sz="3200" dirty="0" smtClean="0"/>
              <a:t>( t.sk </a:t>
            </a:r>
            <a:r>
              <a:rPr lang="lv-LV" sz="3200" b="1" dirty="0" smtClean="0"/>
              <a:t>aprīkojuma  </a:t>
            </a:r>
            <a:r>
              <a:rPr lang="lv-LV" sz="3200" b="1" dirty="0"/>
              <a:t>iegādes, piegādes un uzstādīšanas </a:t>
            </a:r>
            <a:r>
              <a:rPr lang="lv-LV" sz="3200" b="1" dirty="0" smtClean="0"/>
              <a:t>izmaksas)izmaksas</a:t>
            </a:r>
            <a:r>
              <a:rPr lang="lv-LV" sz="3200" dirty="0" smtClean="0"/>
              <a:t>; </a:t>
            </a:r>
            <a:endParaRPr lang="lv-LV" sz="3200" dirty="0"/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 dirty="0">
                <a:solidFill>
                  <a:srgbClr val="FF0000"/>
                </a:solidFill>
              </a:rPr>
              <a:t>lietotu pamatlīdzekļu un </a:t>
            </a:r>
            <a:r>
              <a:rPr lang="lv-LV" sz="3200" b="1" dirty="0" smtClean="0">
                <a:solidFill>
                  <a:srgbClr val="FF0000"/>
                </a:solidFill>
              </a:rPr>
              <a:t>iekārtu, </a:t>
            </a:r>
            <a:r>
              <a:rPr lang="lv-LV" sz="3200" b="1" dirty="0">
                <a:solidFill>
                  <a:srgbClr val="FF0000"/>
                </a:solidFill>
              </a:rPr>
              <a:t>kas nav vecākas par 5 gadiem</a:t>
            </a:r>
            <a:r>
              <a:rPr lang="lv-LV" sz="3200" dirty="0" smtClean="0"/>
              <a:t>,</a:t>
            </a:r>
            <a:r>
              <a:rPr lang="lv-LV" sz="3200" b="1" dirty="0">
                <a:solidFill>
                  <a:srgbClr val="FF0000"/>
                </a:solidFill>
              </a:rPr>
              <a:t> iegādes izmaksas</a:t>
            </a:r>
            <a:r>
              <a:rPr lang="lv-LV" sz="3200" dirty="0" smtClean="0"/>
              <a:t> ( t. sk. aprīkojuma </a:t>
            </a:r>
            <a:r>
              <a:rPr lang="lv-LV" sz="3200" dirty="0"/>
              <a:t>iegādes, piegādes un uzstādīšanas </a:t>
            </a:r>
            <a:r>
              <a:rPr lang="lv-LV" sz="3200" dirty="0" smtClean="0"/>
              <a:t>izmaksas). </a:t>
            </a:r>
            <a:r>
              <a:rPr lang="lv-LV" sz="3200" dirty="0"/>
              <a:t>Pamatlīdzekļu un </a:t>
            </a:r>
            <a:r>
              <a:rPr lang="lv-LV" sz="3200" dirty="0" smtClean="0"/>
              <a:t>iekārtu </a:t>
            </a:r>
            <a:r>
              <a:rPr lang="lv-LV" sz="3200" dirty="0"/>
              <a:t>vecumam ir jābūt pierādāmam;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 dirty="0">
                <a:solidFill>
                  <a:srgbClr val="FF0000"/>
                </a:solidFill>
              </a:rPr>
              <a:t>mazvērtīgā inventāra iegādes izmaksas</a:t>
            </a:r>
            <a:r>
              <a:rPr lang="lv-LV" sz="3200" dirty="0">
                <a:solidFill>
                  <a:srgbClr val="FF0000"/>
                </a:solidFill>
              </a:rPr>
              <a:t>; </a:t>
            </a:r>
            <a:endParaRPr lang="lv-LV" sz="3200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 dirty="0"/>
              <a:t>informācijas tehnoloģiju un programmnodrošinājuma iegādes un uzstādīšanas izmaksas</a:t>
            </a:r>
            <a:r>
              <a:rPr lang="lv-LV" sz="3200" dirty="0"/>
              <a:t>; 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3200" dirty="0"/>
          </a:p>
          <a:p>
            <a:pPr>
              <a:buFont typeface="Wingdings" panose="05000000000000000000" pitchFamily="2" charset="2"/>
              <a:buChar char="ü"/>
            </a:pPr>
            <a:endParaRPr lang="lv-LV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15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3663</TotalTime>
  <Words>1378</Words>
  <Application>Microsoft Office PowerPoint</Application>
  <PresentationFormat>Widescreen</PresentationFormat>
  <Paragraphs>130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Clear Sans Regular</vt:lpstr>
      <vt:lpstr>Wingdings</vt:lpstr>
      <vt:lpstr>Office Theme</vt:lpstr>
      <vt:lpstr> Kas ir «Lauku biļete»? </vt:lpstr>
      <vt:lpstr> Kas ir «Lauku biļete»? </vt:lpstr>
      <vt:lpstr> Mērķis </vt:lpstr>
      <vt:lpstr>Fiksētas summas maksājuma ar budžeta projekta aprēķina metodes būtība</vt:lpstr>
      <vt:lpstr>Atbalsta pretendents</vt:lpstr>
      <vt:lpstr>Atbalstāmā darbība un termiņš</vt:lpstr>
      <vt:lpstr>Darījumdarbības plāns </vt:lpstr>
      <vt:lpstr>Darījumdarbības plāna atšķirība no biznesa plāna </vt:lpstr>
      <vt:lpstr>Attiecināmās izmaksas (I)</vt:lpstr>
      <vt:lpstr>Attiecināmās izmaksas (II)</vt:lpstr>
      <vt:lpstr>Izmaksu attiecināšana </vt:lpstr>
      <vt:lpstr>Projekta iesniegumu pretendents iesniedz LAD elektroniskās pieteikšanās sistēmā, nodrošinot ka</vt:lpstr>
      <vt:lpstr>Darījumdarbības plāna īstenošanas nosacījumi</vt:lpstr>
      <vt:lpstr>Darījumdarbības plānā sasniedzamie rādītāji  </vt:lpstr>
      <vt:lpstr>Fiksētas summas maksājums </vt:lpstr>
      <vt:lpstr>Fiksētas summas maksājums (II)</vt:lpstr>
      <vt:lpstr> Maksājuma pieprasījums un nosacījumi (I) </vt:lpstr>
      <vt:lpstr> Maksājuma pieprasījums un nosacījumi (II) </vt:lpstr>
      <vt:lpstr>Normatīvie akti, metodika </vt:lpstr>
      <vt:lpstr>  Biedrības kontaktinformācija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Biedrība  «Dobeles rajona lauku partnerība»</dc:title>
  <dc:creator>Ineta Vintere</dc:creator>
  <cp:lastModifiedBy>Ineta Vintere</cp:lastModifiedBy>
  <cp:revision>246</cp:revision>
  <cp:lastPrinted>2025-08-21T08:24:07Z</cp:lastPrinted>
  <dcterms:created xsi:type="dcterms:W3CDTF">2024-05-07T09:49:04Z</dcterms:created>
  <dcterms:modified xsi:type="dcterms:W3CDTF">2025-08-21T08:25:22Z</dcterms:modified>
</cp:coreProperties>
</file>