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82" r:id="rId3"/>
    <p:sldId id="268" r:id="rId4"/>
    <p:sldId id="337" r:id="rId5"/>
    <p:sldId id="340" r:id="rId6"/>
    <p:sldId id="339" r:id="rId7"/>
    <p:sldId id="338" r:id="rId8"/>
    <p:sldId id="343" r:id="rId9"/>
    <p:sldId id="345" r:id="rId10"/>
    <p:sldId id="344" r:id="rId11"/>
    <p:sldId id="342" r:id="rId12"/>
    <p:sldId id="258" r:id="rId13"/>
    <p:sldId id="257" r:id="rId14"/>
    <p:sldId id="347" r:id="rId15"/>
    <p:sldId id="349" r:id="rId16"/>
    <p:sldId id="281" r:id="rId17"/>
    <p:sldId id="350" r:id="rId18"/>
    <p:sldId id="348" r:id="rId19"/>
    <p:sldId id="352" r:id="rId20"/>
    <p:sldId id="353" r:id="rId21"/>
    <p:sldId id="354" r:id="rId22"/>
    <p:sldId id="355" r:id="rId23"/>
    <p:sldId id="356" r:id="rId24"/>
    <p:sldId id="351" r:id="rId25"/>
    <p:sldId id="334" r:id="rId26"/>
    <p:sldId id="335" r:id="rId27"/>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9028"/>
    <a:srgbClr val="E1DD2B"/>
    <a:srgbClr val="B9D15F"/>
    <a:srgbClr val="DBDE52"/>
    <a:srgbClr val="8FA357"/>
    <a:srgbClr val="C5CF63"/>
    <a:srgbClr val="61953D"/>
    <a:srgbClr val="757A2E"/>
    <a:srgbClr val="ABC86A"/>
    <a:srgbClr val="A2BD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9" autoAdjust="0"/>
    <p:restoredTop sz="94660"/>
  </p:normalViewPr>
  <p:slideViewPr>
    <p:cSldViewPr snapToGrid="0">
      <p:cViewPr varScale="1">
        <p:scale>
          <a:sx n="70" d="100"/>
          <a:sy n="70" d="100"/>
        </p:scale>
        <p:origin x="42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F40EF30D-3113-43A5-AEC5-DBEA5F00490B}" type="datetimeFigureOut">
              <a:rPr lang="lv-LV" smtClean="0"/>
              <a:t>21.08.2025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2417918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F40EF30D-3113-43A5-AEC5-DBEA5F00490B}" type="datetimeFigureOut">
              <a:rPr lang="lv-LV" smtClean="0"/>
              <a:t>21.08.2025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913329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F40EF30D-3113-43A5-AEC5-DBEA5F00490B}" type="datetimeFigureOut">
              <a:rPr lang="lv-LV" smtClean="0"/>
              <a:t>21.08.2025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2863863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F40EF30D-3113-43A5-AEC5-DBEA5F00490B}" type="datetimeFigureOut">
              <a:rPr lang="lv-LV" smtClean="0"/>
              <a:t>21.08.2025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776849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40EF30D-3113-43A5-AEC5-DBEA5F00490B}" type="datetimeFigureOut">
              <a:rPr lang="lv-LV" smtClean="0"/>
              <a:t>21.08.2025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1996038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F40EF30D-3113-43A5-AEC5-DBEA5F00490B}" type="datetimeFigureOut">
              <a:rPr lang="lv-LV" smtClean="0"/>
              <a:t>21.08.2025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3961235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F40EF30D-3113-43A5-AEC5-DBEA5F00490B}" type="datetimeFigureOut">
              <a:rPr lang="lv-LV" smtClean="0"/>
              <a:t>21.08.2025</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1542682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F40EF30D-3113-43A5-AEC5-DBEA5F00490B}" type="datetimeFigureOut">
              <a:rPr lang="lv-LV" smtClean="0"/>
              <a:t>21.08.2025</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1157432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0EF30D-3113-43A5-AEC5-DBEA5F00490B}" type="datetimeFigureOut">
              <a:rPr lang="lv-LV" smtClean="0"/>
              <a:t>21.08.2025</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3567169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0EF30D-3113-43A5-AEC5-DBEA5F00490B}" type="datetimeFigureOut">
              <a:rPr lang="lv-LV" smtClean="0"/>
              <a:t>21.08.2025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815318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0EF30D-3113-43A5-AEC5-DBEA5F00490B}" type="datetimeFigureOut">
              <a:rPr lang="lv-LV" smtClean="0"/>
              <a:t>21.08.2025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3985416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0EF30D-3113-43A5-AEC5-DBEA5F00490B}" type="datetimeFigureOut">
              <a:rPr lang="lv-LV" smtClean="0"/>
              <a:t>21.08.2025</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7683B4-C744-4A55-B381-AC056D6E73E5}" type="slidenum">
              <a:rPr lang="lv-LV" smtClean="0"/>
              <a:t>‹#›</a:t>
            </a:fld>
            <a:endParaRPr lang="lv-LV"/>
          </a:p>
        </p:txBody>
      </p:sp>
    </p:spTree>
    <p:extLst>
      <p:ext uri="{BB962C8B-B14F-4D97-AF65-F5344CB8AC3E}">
        <p14:creationId xmlns:p14="http://schemas.microsoft.com/office/powerpoint/2010/main" val="33741338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likumi.lv/ta/jaunakie/stajas-speka/2023/10/13/"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smartrural21.eu/wp-content/uploads/Guide_LV.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lad.gov.lv/lv/media/10545/download?attachmen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lad.gov.lv/lv/media/8805/download?attachment" TargetMode="External"/><Relationship Id="rId2" Type="http://schemas.openxmlformats.org/officeDocument/2006/relationships/hyperlink" Target="https://likumi.lv/ta/id/346333-valsts-un-eiropas-savienibas-atbalsta-pieskirsanas-kartiba-eiropas-lauksaimniecibas-fonda-lauku-attistibai-intervence-darbibu" TargetMode="External"/><Relationship Id="rId1" Type="http://schemas.openxmlformats.org/officeDocument/2006/relationships/slideLayout" Target="../slideLayouts/slideLayout4.xml"/><Relationship Id="rId4" Type="http://schemas.openxmlformats.org/officeDocument/2006/relationships/hyperlink" Target="https://likumi.lv/ta/id/340024-valsts-un-eiropas-savienibas-atbalsta-pieskirsanas-administresanas-un-uzraudzibasvispareja-kartiba-lauku-un-zivsaimniecibas"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mailto:aija.senbruna@gmail.com" TargetMode="External"/><Relationship Id="rId2" Type="http://schemas.openxmlformats.org/officeDocument/2006/relationships/hyperlink" Target="mailto:partneriba@dobelespartneriba.lv" TargetMode="Externa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hyperlink" Target="mailto:ineta.vintere@jelgava.lv" TargetMode="External"/><Relationship Id="rId4" Type="http://schemas.openxmlformats.org/officeDocument/2006/relationships/hyperlink" Target="mailto:dace.vilmane@inbox.lv"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625600"/>
          </a:xfr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fontScale="90000"/>
          </a:bodyPr>
          <a:lstStyle/>
          <a:p>
            <a:pPr algn="ctr"/>
            <a:r>
              <a:rPr lang="lv-LV" b="1" dirty="0" smtClean="0"/>
              <a:t/>
            </a:r>
            <a:br>
              <a:rPr lang="lv-LV" b="1" dirty="0" smtClean="0"/>
            </a:br>
            <a:r>
              <a:rPr lang="lv-LV" sz="4900" b="1" dirty="0" smtClean="0"/>
              <a:t>Ministru kabineta noteikumi Nr. 580</a:t>
            </a:r>
            <a:r>
              <a:rPr lang="lv-LV" sz="4900" dirty="0" smtClean="0"/>
              <a:t/>
            </a:r>
            <a:br>
              <a:rPr lang="lv-LV" sz="4900" dirty="0" smtClean="0"/>
            </a:br>
            <a:r>
              <a:rPr lang="lv-LV" sz="2700" i="1" dirty="0"/>
              <a:t>Rīgā 2023. gada 10. oktobrī (prot. Nr. 50 42. </a:t>
            </a:r>
            <a:r>
              <a:rPr lang="lv-LV" sz="2700" i="1" dirty="0" smtClean="0"/>
              <a:t>§)</a:t>
            </a:r>
            <a:r>
              <a:rPr lang="lv-LV" sz="2400" dirty="0"/>
              <a:t> </a:t>
            </a:r>
            <a:r>
              <a:rPr lang="lv-LV" sz="2400" i="1" dirty="0"/>
              <a:t>Stājas spēkā: </a:t>
            </a:r>
            <a:r>
              <a:rPr lang="lv-LV" sz="2400" i="1" dirty="0">
                <a:hlinkClick r:id="rId2"/>
              </a:rPr>
              <a:t>13.10.2023.</a:t>
            </a:r>
            <a:endParaRPr lang="lv-LV" sz="2700" i="1" dirty="0"/>
          </a:p>
        </p:txBody>
      </p:sp>
      <p:sp>
        <p:nvSpPr>
          <p:cNvPr id="3" name="Content Placeholder 2"/>
          <p:cNvSpPr>
            <a:spLocks noGrp="1"/>
          </p:cNvSpPr>
          <p:nvPr>
            <p:ph idx="1"/>
          </p:nvPr>
        </p:nvSpPr>
        <p:spPr>
          <a:xfrm>
            <a:off x="838200" y="1981199"/>
            <a:ext cx="10515600" cy="4081463"/>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10000"/>
          </a:bodyPr>
          <a:lstStyle/>
          <a:p>
            <a:endParaRPr lang="lv-LV" dirty="0" smtClean="0"/>
          </a:p>
          <a:p>
            <a:pPr marL="0" indent="0" algn="ctr">
              <a:buNone/>
            </a:pPr>
            <a:endParaRPr lang="lv-LV" b="1" dirty="0" smtClean="0"/>
          </a:p>
          <a:p>
            <a:pPr marL="0" indent="0" algn="ctr">
              <a:buNone/>
            </a:pPr>
            <a:r>
              <a:rPr lang="lv-LV" b="1" dirty="0" smtClean="0"/>
              <a:t>Valsts un Eiropas Savienības atbalsta piešķiršanas kārtība Eiropas Lauksaimniecības fonda lauku attīstībai intervencē «Darbību īstenošana saskaņā ar sabiedrības virzītas vietējās attīstības stratēģiju, tostarp sadarbības aktivitātes un to sagatavošana» </a:t>
            </a:r>
          </a:p>
          <a:p>
            <a:pPr marL="0" indent="0" algn="ctr">
              <a:buNone/>
            </a:pPr>
            <a:endParaRPr lang="lv-LV" b="1" dirty="0" smtClean="0"/>
          </a:p>
          <a:p>
            <a:pPr marL="0" indent="0" algn="ctr">
              <a:buNone/>
            </a:pPr>
            <a:endParaRPr lang="lv-LV" dirty="0" smtClean="0"/>
          </a:p>
          <a:p>
            <a:pPr marL="0" indent="0" algn="ctr">
              <a:buNone/>
            </a:pPr>
            <a:endParaRPr lang="lv-LV" sz="2400" dirty="0" smtClean="0"/>
          </a:p>
          <a:p>
            <a:pPr marL="0" indent="0" algn="ctr">
              <a:buNone/>
            </a:pPr>
            <a:r>
              <a:rPr lang="lv-LV" sz="2400" dirty="0" smtClean="0"/>
              <a:t>Atbalsta </a:t>
            </a:r>
            <a:r>
              <a:rPr lang="lv-LV" sz="2400" dirty="0"/>
              <a:t>Zemkopības ministrija un Lauku atbalsta dienests</a:t>
            </a:r>
            <a:endParaRPr lang="lv-LV" sz="2400" b="1" dirty="0"/>
          </a:p>
          <a:p>
            <a:pPr marL="0" indent="0" algn="ctr">
              <a:buNone/>
            </a:pPr>
            <a:endParaRPr lang="lv-LV" b="1" dirty="0" smtClean="0"/>
          </a:p>
          <a:p>
            <a:pPr algn="ctr"/>
            <a:endParaRPr lang="lv-LV" dirty="0"/>
          </a:p>
        </p:txBody>
      </p:sp>
      <p:pic>
        <p:nvPicPr>
          <p:cNvPr id="4" name="Picture 3"/>
          <p:cNvPicPr>
            <a:picLocks noChangeAspect="1"/>
          </p:cNvPicPr>
          <p:nvPr/>
        </p:nvPicPr>
        <p:blipFill>
          <a:blip r:embed="rId3"/>
          <a:stretch>
            <a:fillRect/>
          </a:stretch>
        </p:blipFill>
        <p:spPr>
          <a:xfrm>
            <a:off x="3932479" y="4831430"/>
            <a:ext cx="4669941" cy="719390"/>
          </a:xfrm>
          <a:prstGeom prst="rect">
            <a:avLst/>
          </a:prstGeom>
        </p:spPr>
      </p:pic>
    </p:spTree>
    <p:extLst>
      <p:ext uri="{BB962C8B-B14F-4D97-AF65-F5344CB8AC3E}">
        <p14:creationId xmlns:p14="http://schemas.microsoft.com/office/powerpoint/2010/main" val="9411408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fontScale="90000"/>
          </a:bodyPr>
          <a:lstStyle/>
          <a:p>
            <a:pPr algn="ctr"/>
            <a:r>
              <a:rPr lang="lv-LV" sz="3600" b="1" u="sng" dirty="0">
                <a:latin typeface="+mn-lt"/>
              </a:rPr>
              <a:t>M2. Kvalitatīvas dzīves vides un aktivitāšu </a:t>
            </a:r>
            <a:r>
              <a:rPr lang="lv-LV" sz="3600" b="1" u="sng" dirty="0" smtClean="0">
                <a:latin typeface="+mn-lt"/>
              </a:rPr>
              <a:t>nodrošināšana</a:t>
            </a:r>
            <a:r>
              <a:rPr lang="lv-LV" sz="3600" b="1" u="sng" dirty="0" smtClean="0"/>
              <a:t/>
            </a:r>
            <a:br>
              <a:rPr lang="lv-LV" sz="3600" b="1" u="sng" dirty="0" smtClean="0"/>
            </a:br>
            <a:r>
              <a:rPr lang="lv-LV" sz="3600" b="1" dirty="0" smtClean="0">
                <a:latin typeface="+mn-lt"/>
              </a:rPr>
              <a:t>4.Rīcībā iespējamie risinājumi</a:t>
            </a:r>
            <a:endParaRPr lang="lv-LV" sz="3600" b="1" dirty="0">
              <a:latin typeface="+mn-lt"/>
            </a:endParaRPr>
          </a:p>
        </p:txBody>
      </p:sp>
      <p:sp>
        <p:nvSpPr>
          <p:cNvPr id="3" name="Content Placeholder 2"/>
          <p:cNvSpPr>
            <a:spLocks noGrp="1"/>
          </p:cNvSpPr>
          <p:nvPr>
            <p:ph idx="1"/>
          </p:nvPr>
        </p:nvSpPr>
        <p:spPr>
          <a:xfrm>
            <a:off x="846437" y="1702058"/>
            <a:ext cx="10515600" cy="4351338"/>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10000"/>
          </a:bodyPr>
          <a:lstStyle/>
          <a:p>
            <a:r>
              <a:rPr lang="lv-LV" dirty="0"/>
              <a:t>S</a:t>
            </a:r>
            <a:r>
              <a:rPr lang="lv-LV" dirty="0" smtClean="0"/>
              <a:t>abiedrisko aktivitāšu organizēšana, t.sk. </a:t>
            </a:r>
            <a:r>
              <a:rPr lang="lv-LV" dirty="0"/>
              <a:t>kultūras, sporta, brīvā </a:t>
            </a:r>
            <a:r>
              <a:rPr lang="lv-LV" dirty="0" smtClean="0"/>
              <a:t>laika aktivitāšu dažādošana;</a:t>
            </a:r>
          </a:p>
          <a:p>
            <a:r>
              <a:rPr lang="lv-LV" dirty="0"/>
              <a:t>I</a:t>
            </a:r>
            <a:r>
              <a:rPr lang="lv-LV" dirty="0" smtClean="0"/>
              <a:t>nterešu grupu/ klubu darbības veicināšana  </a:t>
            </a:r>
            <a:r>
              <a:rPr lang="lv-LV" dirty="0"/>
              <a:t>sevis izglītošanā, veselīga dzīves veida ievērošanā, sportisku aktivitāšu veikšanā, iegādājoties nepieciešamo </a:t>
            </a:r>
            <a:r>
              <a:rPr lang="lv-LV" dirty="0" smtClean="0"/>
              <a:t>aprīkojumu;</a:t>
            </a:r>
          </a:p>
          <a:p>
            <a:r>
              <a:rPr lang="lv-LV" dirty="0"/>
              <a:t>E</a:t>
            </a:r>
            <a:r>
              <a:rPr lang="lv-LV" dirty="0" smtClean="0"/>
              <a:t>sošo </a:t>
            </a:r>
            <a:r>
              <a:rPr lang="lv-LV" dirty="0"/>
              <a:t>pakalpojumu pieejamības </a:t>
            </a:r>
            <a:r>
              <a:rPr lang="lv-LV" dirty="0" smtClean="0"/>
              <a:t>uzlabošana vai jaunu pakalpojumu izveide;</a:t>
            </a:r>
          </a:p>
          <a:p>
            <a:r>
              <a:rPr lang="lv-LV" dirty="0"/>
              <a:t>V</a:t>
            </a:r>
            <a:r>
              <a:rPr lang="lv-LV" dirty="0" smtClean="0"/>
              <a:t>iedo </a:t>
            </a:r>
            <a:r>
              <a:rPr lang="lv-LV" dirty="0"/>
              <a:t>ciemu </a:t>
            </a:r>
            <a:r>
              <a:rPr lang="lv-LV" dirty="0" smtClean="0"/>
              <a:t>attīstība;</a:t>
            </a:r>
          </a:p>
          <a:p>
            <a:r>
              <a:rPr lang="lv-LV" dirty="0"/>
              <a:t>V</a:t>
            </a:r>
            <a:r>
              <a:rPr lang="lv-LV" dirty="0" smtClean="0"/>
              <a:t>eselības</a:t>
            </a:r>
            <a:r>
              <a:rPr lang="lv-LV" dirty="0"/>
              <a:t>, sociālo un brīvā laika pavadīšanas pakalpojumu attīstību </a:t>
            </a:r>
            <a:r>
              <a:rPr lang="lv-LV" dirty="0" smtClean="0"/>
              <a:t>senioriem un  </a:t>
            </a:r>
            <a:r>
              <a:rPr lang="lv-LV" dirty="0"/>
              <a:t>citām sociāli neaizsargātām </a:t>
            </a:r>
            <a:r>
              <a:rPr lang="lv-LV" dirty="0" smtClean="0"/>
              <a:t>grupām; </a:t>
            </a:r>
          </a:p>
          <a:p>
            <a:r>
              <a:rPr lang="lv-LV" dirty="0"/>
              <a:t>J</a:t>
            </a:r>
            <a:r>
              <a:rPr lang="lv-LV" dirty="0" smtClean="0"/>
              <a:t>auniešu aktivitātes veicināšana un </a:t>
            </a:r>
            <a:r>
              <a:rPr lang="lv-LV" dirty="0"/>
              <a:t>jauniešu </a:t>
            </a:r>
            <a:r>
              <a:rPr lang="lv-LV" dirty="0" smtClean="0"/>
              <a:t>iniciatīvu veicināšana;</a:t>
            </a:r>
          </a:p>
          <a:p>
            <a:r>
              <a:rPr lang="lv-LV" dirty="0"/>
              <a:t>A</a:t>
            </a:r>
            <a:r>
              <a:rPr lang="lv-LV" dirty="0" smtClean="0"/>
              <a:t>tbalsts </a:t>
            </a:r>
            <a:r>
              <a:rPr lang="lv-LV" dirty="0"/>
              <a:t>sabiedrības aktivizēšanas </a:t>
            </a:r>
            <a:r>
              <a:rPr lang="lv-LV" dirty="0" smtClean="0"/>
              <a:t>un izglītošanas pasākumu organizēšanā. </a:t>
            </a:r>
            <a:endParaRPr lang="lv-LV" dirty="0"/>
          </a:p>
        </p:txBody>
      </p:sp>
    </p:spTree>
    <p:extLst>
      <p:ext uri="{BB962C8B-B14F-4D97-AF65-F5344CB8AC3E}">
        <p14:creationId xmlns:p14="http://schemas.microsoft.com/office/powerpoint/2010/main" val="141554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34754"/>
            <a:ext cx="10515600" cy="1325563"/>
          </a:xfr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a:bodyPr>
          <a:lstStyle/>
          <a:p>
            <a:pPr algn="ctr"/>
            <a:r>
              <a:rPr lang="lv-LV" sz="3600" b="1" dirty="0" smtClean="0">
                <a:latin typeface="+mn-lt"/>
              </a:rPr>
              <a:t>Kas ir Viedie ciemi?</a:t>
            </a:r>
            <a:endParaRPr lang="lv-LV" sz="3600" b="1" dirty="0">
              <a:latin typeface="+mn-lt"/>
            </a:endParaRPr>
          </a:p>
        </p:txBody>
      </p:sp>
      <p:sp>
        <p:nvSpPr>
          <p:cNvPr id="3" name="Content Placeholder 2"/>
          <p:cNvSpPr>
            <a:spLocks noGrp="1"/>
          </p:cNvSpPr>
          <p:nvPr>
            <p:ph idx="1"/>
          </p:nvPr>
        </p:nvSpPr>
        <p:spPr>
          <a:xfrm>
            <a:off x="839002" y="1631842"/>
            <a:ext cx="10515600" cy="4894085"/>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77500" lnSpcReduction="20000"/>
          </a:bodyPr>
          <a:lstStyle/>
          <a:p>
            <a:pPr marL="0" indent="0">
              <a:buNone/>
            </a:pPr>
            <a:r>
              <a:rPr lang="lv-LV" b="1" dirty="0"/>
              <a:t>Eiropas Komisija tos definē šādi: </a:t>
            </a:r>
            <a:endParaRPr lang="lv-LV" b="1" dirty="0" smtClean="0"/>
          </a:p>
          <a:p>
            <a:pPr marL="0" indent="0" algn="just">
              <a:buNone/>
            </a:pPr>
            <a:r>
              <a:rPr lang="lv-LV" b="1" dirty="0" smtClean="0">
                <a:solidFill>
                  <a:srgbClr val="FF0000"/>
                </a:solidFill>
              </a:rPr>
              <a:t>Viedie </a:t>
            </a:r>
            <a:r>
              <a:rPr lang="lv-LV" b="1" dirty="0">
                <a:solidFill>
                  <a:srgbClr val="FF0000"/>
                </a:solidFill>
              </a:rPr>
              <a:t>ciemi ir lauku apvidu kopienas, kas izmanto radošus risinājumus, lai uzlabotu savu noturību, balstoties uz vietējām stiprajām pusēm un </a:t>
            </a:r>
            <a:r>
              <a:rPr lang="lv-LV" b="1" dirty="0" smtClean="0">
                <a:solidFill>
                  <a:srgbClr val="FF0000"/>
                </a:solidFill>
              </a:rPr>
              <a:t>iespējām </a:t>
            </a:r>
            <a:r>
              <a:rPr lang="lv-LV" i="1" dirty="0" smtClean="0">
                <a:solidFill>
                  <a:srgbClr val="FF0000"/>
                </a:solidFill>
              </a:rPr>
              <a:t>(kopienas, kas </a:t>
            </a:r>
            <a:r>
              <a:rPr lang="lv-LV" i="1" dirty="0">
                <a:solidFill>
                  <a:srgbClr val="FF0000"/>
                </a:solidFill>
              </a:rPr>
              <a:t>izstrādā viedus risinājumus, lai risinātu vietējās </a:t>
            </a:r>
            <a:r>
              <a:rPr lang="lv-LV" i="1" dirty="0" smtClean="0">
                <a:solidFill>
                  <a:srgbClr val="FF0000"/>
                </a:solidFill>
              </a:rPr>
              <a:t>problēmas). </a:t>
            </a:r>
            <a:endParaRPr lang="lv-LV" b="1" i="1" dirty="0">
              <a:solidFill>
                <a:srgbClr val="FF0000"/>
              </a:solidFill>
            </a:endParaRPr>
          </a:p>
          <a:p>
            <a:pPr marL="0" indent="0">
              <a:buNone/>
            </a:pPr>
            <a:r>
              <a:rPr lang="lv-LV" b="1" dirty="0"/>
              <a:t>Kas vienkāršu ciemu padara par Viedo ciemu? V</a:t>
            </a:r>
            <a:r>
              <a:rPr lang="lv-LV" b="1" dirty="0" smtClean="0"/>
              <a:t>ispārīgās </a:t>
            </a:r>
            <a:r>
              <a:rPr lang="lv-LV" b="1" dirty="0"/>
              <a:t>pazīmes:</a:t>
            </a:r>
          </a:p>
          <a:p>
            <a:r>
              <a:rPr lang="lv-LV" dirty="0"/>
              <a:t>Savu </a:t>
            </a:r>
            <a:r>
              <a:rPr lang="lv-LV" b="1" dirty="0">
                <a:solidFill>
                  <a:srgbClr val="FF0000"/>
                </a:solidFill>
              </a:rPr>
              <a:t>resursu</a:t>
            </a:r>
            <a:r>
              <a:rPr lang="lv-LV" b="1" dirty="0"/>
              <a:t> </a:t>
            </a:r>
            <a:r>
              <a:rPr lang="lv-LV" b="1" dirty="0">
                <a:solidFill>
                  <a:srgbClr val="FF0000"/>
                </a:solidFill>
              </a:rPr>
              <a:t>pazīšana</a:t>
            </a:r>
            <a:r>
              <a:rPr lang="lv-LV" dirty="0"/>
              <a:t>. Cilvēku, dabas, kultūras, vēstures, ekonomikas. </a:t>
            </a:r>
          </a:p>
          <a:p>
            <a:r>
              <a:rPr lang="lv-LV" dirty="0"/>
              <a:t>Savas </a:t>
            </a:r>
            <a:r>
              <a:rPr lang="lv-LV" b="1" dirty="0">
                <a:solidFill>
                  <a:srgbClr val="FF0000"/>
                </a:solidFill>
              </a:rPr>
              <a:t>vietas apzināšanās </a:t>
            </a:r>
            <a:r>
              <a:rPr lang="lv-LV" dirty="0"/>
              <a:t>Latvijas un pasaules kartē. Piederības sajūta šai vietai.</a:t>
            </a:r>
          </a:p>
          <a:p>
            <a:r>
              <a:rPr lang="lv-LV" dirty="0"/>
              <a:t>Piemērotu </a:t>
            </a:r>
            <a:r>
              <a:rPr lang="lv-LV" b="1" dirty="0">
                <a:solidFill>
                  <a:srgbClr val="FF0000"/>
                </a:solidFill>
              </a:rPr>
              <a:t>risinājumu meklējumi </a:t>
            </a:r>
            <a:r>
              <a:rPr lang="lv-LV" dirty="0"/>
              <a:t>un atradumi. Ja nepieciešams, šie risinājumi ietver arī </a:t>
            </a:r>
            <a:r>
              <a:rPr lang="lv-LV" b="1" dirty="0" smtClean="0">
                <a:solidFill>
                  <a:srgbClr val="FF0000"/>
                </a:solidFill>
              </a:rPr>
              <a:t>viedās (digitālās) tehnoloģijas</a:t>
            </a:r>
            <a:r>
              <a:rPr lang="lv-LV" dirty="0" smtClean="0"/>
              <a:t>, jo </a:t>
            </a:r>
            <a:r>
              <a:rPr lang="lv-LV" dirty="0"/>
              <a:t>īpaši veicinot </a:t>
            </a:r>
            <a:r>
              <a:rPr lang="lv-LV" dirty="0" smtClean="0"/>
              <a:t>inovācijas;</a:t>
            </a:r>
          </a:p>
          <a:p>
            <a:r>
              <a:rPr lang="lv-LV" b="1" dirty="0">
                <a:solidFill>
                  <a:srgbClr val="FF0000"/>
                </a:solidFill>
              </a:rPr>
              <a:t>Inovācijas</a:t>
            </a:r>
            <a:r>
              <a:rPr lang="lv-LV" dirty="0">
                <a:solidFill>
                  <a:srgbClr val="FF0000"/>
                </a:solidFill>
              </a:rPr>
              <a:t> </a:t>
            </a:r>
            <a:r>
              <a:rPr lang="lv-LV" dirty="0"/>
              <a:t>ir viena no svarīgākajām viedo ciemu iezīmēm. Parasti spēju radīt inovācijas veicina nepieciešamība un vēlme kaut ko mainīt, risināt kādu konkrētu </a:t>
            </a:r>
            <a:r>
              <a:rPr lang="lv-LV" dirty="0" smtClean="0"/>
              <a:t>izaicinājumu;</a:t>
            </a:r>
          </a:p>
          <a:p>
            <a:r>
              <a:rPr lang="lv-LV" dirty="0" smtClean="0"/>
              <a:t>Vieduma </a:t>
            </a:r>
            <a:r>
              <a:rPr lang="lv-LV" dirty="0"/>
              <a:t>pamatā ir labas dzīves izjūta šai </a:t>
            </a:r>
            <a:r>
              <a:rPr lang="lv-LV" dirty="0" smtClean="0"/>
              <a:t>ciematā</a:t>
            </a:r>
            <a:r>
              <a:rPr lang="lv-LV" dirty="0"/>
              <a:t>. Laba dzīve nevar pastāvēt bez turpinājuma, laba </a:t>
            </a:r>
            <a:r>
              <a:rPr lang="lv-LV" b="1" dirty="0">
                <a:solidFill>
                  <a:srgbClr val="FF0000"/>
                </a:solidFill>
              </a:rPr>
              <a:t>turpinājuma perspektīvas</a:t>
            </a:r>
            <a:r>
              <a:rPr lang="lv-LV" b="1" dirty="0" smtClean="0">
                <a:solidFill>
                  <a:srgbClr val="FF0000"/>
                </a:solidFill>
              </a:rPr>
              <a:t>.</a:t>
            </a:r>
          </a:p>
          <a:p>
            <a:r>
              <a:rPr lang="lv-LV" dirty="0" smtClean="0"/>
              <a:t>Noderīgi - Ceļvedis, kā kļūt par Viedo ciemu: </a:t>
            </a:r>
            <a:r>
              <a:rPr lang="lv-LV" dirty="0">
                <a:hlinkClick r:id="rId2"/>
              </a:rPr>
              <a:t>https://</a:t>
            </a:r>
            <a:r>
              <a:rPr lang="lv-LV" dirty="0" smtClean="0">
                <a:hlinkClick r:id="rId2"/>
              </a:rPr>
              <a:t>www.smartrural21.eu/wp-content/uploads/Guide_LV.pdf</a:t>
            </a:r>
            <a:r>
              <a:rPr lang="lv-LV" dirty="0" smtClean="0"/>
              <a:t> </a:t>
            </a:r>
          </a:p>
          <a:p>
            <a:endParaRPr lang="lv-LV" dirty="0"/>
          </a:p>
          <a:p>
            <a:pPr marL="0" indent="0" algn="just">
              <a:buNone/>
            </a:pPr>
            <a:endParaRPr lang="lv-LV" b="1" dirty="0"/>
          </a:p>
        </p:txBody>
      </p:sp>
      <p:sp>
        <p:nvSpPr>
          <p:cNvPr id="4" name="Oval 3"/>
          <p:cNvSpPr/>
          <p:nvPr/>
        </p:nvSpPr>
        <p:spPr>
          <a:xfrm>
            <a:off x="8556859" y="138014"/>
            <a:ext cx="3521642" cy="1719042"/>
          </a:xfrm>
          <a:prstGeom prst="ellipse">
            <a:avLst/>
          </a:prstGeom>
          <a:solidFill>
            <a:srgbClr val="28902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i="1" dirty="0" smtClean="0"/>
              <a:t>«Ja </a:t>
            </a:r>
            <a:r>
              <a:rPr lang="lv-LV" i="1" dirty="0"/>
              <a:t>tas, ko darāt, nešķiet liels izaicinājums, tad tajā diemžēl nebūs nekādas </a:t>
            </a:r>
            <a:r>
              <a:rPr lang="lv-LV" i="1" dirty="0" smtClean="0"/>
              <a:t>inovācijas.»                 Profesors </a:t>
            </a:r>
            <a:r>
              <a:rPr lang="lv-LV" i="1" dirty="0"/>
              <a:t>Henriks </a:t>
            </a:r>
            <a:r>
              <a:rPr lang="lv-LV" i="1" dirty="0" err="1"/>
              <a:t>Leitou</a:t>
            </a:r>
            <a:endParaRPr lang="lv-LV" i="1" dirty="0"/>
          </a:p>
        </p:txBody>
      </p:sp>
    </p:spTree>
    <p:extLst>
      <p:ext uri="{BB962C8B-B14F-4D97-AF65-F5344CB8AC3E}">
        <p14:creationId xmlns:p14="http://schemas.microsoft.com/office/powerpoint/2010/main" val="1526097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093" y="228599"/>
            <a:ext cx="11187953" cy="1143001"/>
          </a:xfrm>
          <a:gradFill flip="none" rotWithShape="1">
            <a:gsLst>
              <a:gs pos="0">
                <a:schemeClr val="bg1">
                  <a:lumMod val="8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fontScale="90000"/>
          </a:bodyPr>
          <a:lstStyle/>
          <a:p>
            <a:pPr algn="ctr"/>
            <a:r>
              <a:rPr lang="lv-LV" sz="4000" b="1" dirty="0" smtClean="0">
                <a:solidFill>
                  <a:schemeClr val="bg1"/>
                </a:solidFill>
              </a:rPr>
              <a:t/>
            </a:r>
            <a:br>
              <a:rPr lang="lv-LV" sz="4000" b="1" dirty="0" smtClean="0">
                <a:solidFill>
                  <a:schemeClr val="bg1"/>
                </a:solidFill>
              </a:rPr>
            </a:br>
            <a:r>
              <a:rPr lang="lv-LV" sz="3600" b="1" dirty="0" smtClean="0">
                <a:latin typeface="+mn-lt"/>
              </a:rPr>
              <a:t>Publisko finansējumu aktivitātēm var saņemt, ja</a:t>
            </a:r>
            <a:r>
              <a:rPr lang="lv-LV" b="1" dirty="0" smtClean="0"/>
              <a:t/>
            </a:r>
            <a:br>
              <a:rPr lang="lv-LV" b="1" dirty="0" smtClean="0"/>
            </a:br>
            <a:endParaRPr lang="lv-LV" b="1" dirty="0"/>
          </a:p>
        </p:txBody>
      </p:sp>
      <p:sp>
        <p:nvSpPr>
          <p:cNvPr id="3" name="Content Placeholder 2"/>
          <p:cNvSpPr>
            <a:spLocks noGrp="1"/>
          </p:cNvSpPr>
          <p:nvPr>
            <p:ph idx="1"/>
          </p:nvPr>
        </p:nvSpPr>
        <p:spPr>
          <a:xfrm>
            <a:off x="484093" y="1371600"/>
            <a:ext cx="11187953" cy="5150224"/>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10000"/>
          </a:bodyPr>
          <a:lstStyle/>
          <a:p>
            <a:r>
              <a:rPr lang="lv-LV" sz="2600" dirty="0"/>
              <a:t>projekts atbilst vietējās attīstības stratēģijai</a:t>
            </a:r>
            <a:r>
              <a:rPr lang="lv-LV" sz="2600" dirty="0" smtClean="0"/>
              <a:t>;</a:t>
            </a:r>
          </a:p>
          <a:p>
            <a:r>
              <a:rPr lang="lv-LV" sz="2600" dirty="0"/>
              <a:t>projekta īstenošana dod ieguldījumu vietējās attīstības stratēģijas īstenošanas </a:t>
            </a:r>
            <a:r>
              <a:rPr lang="lv-LV" sz="2600" dirty="0" smtClean="0"/>
              <a:t>– </a:t>
            </a:r>
            <a:r>
              <a:rPr lang="lv-LV" sz="2600" dirty="0"/>
              <a:t>D</a:t>
            </a:r>
            <a:r>
              <a:rPr lang="lv-LV" sz="2600" dirty="0" smtClean="0"/>
              <a:t>obeles novada – teritorijā;</a:t>
            </a:r>
          </a:p>
          <a:p>
            <a:r>
              <a:rPr lang="lv-LV" sz="2600" dirty="0" smtClean="0"/>
              <a:t>projektu īsteno </a:t>
            </a:r>
            <a:r>
              <a:rPr lang="lv-LV" sz="2600" dirty="0"/>
              <a:t>D</a:t>
            </a:r>
            <a:r>
              <a:rPr lang="lv-LV" sz="2600" dirty="0" smtClean="0"/>
              <a:t>obeles novada teritorijā, </a:t>
            </a:r>
            <a:r>
              <a:rPr lang="lv-LV" sz="2600" dirty="0"/>
              <a:t>izņemot </a:t>
            </a:r>
            <a:r>
              <a:rPr lang="lv-LV" sz="2600" dirty="0" smtClean="0"/>
              <a:t>gadījumus, </a:t>
            </a:r>
            <a:r>
              <a:rPr lang="lv-LV" sz="2600" dirty="0"/>
              <a:t>ja projektā ir paredzētas šādas darbības</a:t>
            </a:r>
            <a:r>
              <a:rPr lang="lv-LV" sz="2600" dirty="0" smtClean="0"/>
              <a:t>:</a:t>
            </a:r>
          </a:p>
          <a:p>
            <a:pPr lvl="1">
              <a:buFont typeface="Wingdings" panose="05000000000000000000" pitchFamily="2" charset="2"/>
              <a:buChar char="ü"/>
            </a:pPr>
            <a:r>
              <a:rPr lang="lv-LV" sz="1900" dirty="0"/>
              <a:t>dalība mācībās darbinieku produktivitātes kāpināšanai;</a:t>
            </a:r>
          </a:p>
          <a:p>
            <a:pPr lvl="1">
              <a:buFont typeface="Wingdings" panose="05000000000000000000" pitchFamily="2" charset="2"/>
              <a:buChar char="ü"/>
            </a:pPr>
            <a:r>
              <a:rPr lang="lv-LV" sz="1900" dirty="0"/>
              <a:t>darbības, kas saistītas ar sabiedriskajām attiecībām;</a:t>
            </a:r>
          </a:p>
          <a:p>
            <a:pPr lvl="1">
              <a:buFont typeface="Wingdings" panose="05000000000000000000" pitchFamily="2" charset="2"/>
              <a:buChar char="ü"/>
            </a:pPr>
            <a:r>
              <a:rPr lang="lv-LV" sz="1900" dirty="0"/>
              <a:t>digitālo risinājumu un pakalpojumu izveide</a:t>
            </a:r>
            <a:r>
              <a:rPr lang="lv-LV" sz="1900" dirty="0" smtClean="0"/>
              <a:t>;</a:t>
            </a:r>
          </a:p>
          <a:p>
            <a:pPr lvl="1">
              <a:buFont typeface="Wingdings" panose="05000000000000000000" pitchFamily="2" charset="2"/>
              <a:buChar char="ü"/>
            </a:pPr>
            <a:r>
              <a:rPr lang="lv-LV" sz="1900" dirty="0"/>
              <a:t>mobilās tehnikas vai piekabes (</a:t>
            </a:r>
            <a:r>
              <a:rPr lang="lv-LV" sz="1900" dirty="0" smtClean="0"/>
              <a:t>transportlīdzekļa, kam </a:t>
            </a:r>
            <a:r>
              <a:rPr lang="lv-LV" sz="1900" dirty="0"/>
              <a:t>nav motora un kas paredzēts braukšanai savienojumā ar transportlīdzekli) iegāde un aprīkošana </a:t>
            </a:r>
            <a:r>
              <a:rPr lang="lv-LV" sz="1900" dirty="0" smtClean="0"/>
              <a:t>ar stacionārām </a:t>
            </a:r>
            <a:r>
              <a:rPr lang="lv-LV" sz="1900" dirty="0"/>
              <a:t>iekārtām, kā arī tādu pamatlīdzekļu iegāde, kas nav stacionāri novietojami. </a:t>
            </a:r>
          </a:p>
          <a:p>
            <a:r>
              <a:rPr lang="lv-LV" sz="2600" dirty="0" smtClean="0"/>
              <a:t>paredzēta dalība </a:t>
            </a:r>
            <a:r>
              <a:rPr lang="lv-LV" sz="2600" dirty="0"/>
              <a:t>izstādēs un vietējo ražotāju tirgū </a:t>
            </a:r>
            <a:r>
              <a:rPr lang="lv-LV" sz="2600" dirty="0" err="1"/>
              <a:t>valstspilsētā</a:t>
            </a:r>
            <a:r>
              <a:rPr lang="lv-LV" sz="2600" dirty="0"/>
              <a:t>, ja atbalsta pretendenta juridiskā adrese vai struktūrvienības darbības vieta, vai deklarētā dzīvesvieta (fiziskajai personai, kura veic vai plāno uzsākt saimniecisko darbību) atrodas vietējās rīcības grupas darbības </a:t>
            </a:r>
            <a:r>
              <a:rPr lang="lv-LV" sz="2600" dirty="0" smtClean="0"/>
              <a:t>teritorijā;</a:t>
            </a:r>
          </a:p>
          <a:p>
            <a:r>
              <a:rPr lang="lv-LV" sz="2600" dirty="0"/>
              <a:t>a</a:t>
            </a:r>
            <a:r>
              <a:rPr lang="lv-LV" sz="2600" dirty="0" smtClean="0"/>
              <a:t>tbalsta pretendents sasniedz projekta mērķi.</a:t>
            </a:r>
          </a:p>
          <a:p>
            <a:endParaRPr lang="lv-LV" sz="2100" dirty="0" smtClean="0"/>
          </a:p>
          <a:p>
            <a:endParaRPr lang="lv-LV" dirty="0"/>
          </a:p>
          <a:p>
            <a:endParaRPr lang="lv-LV" dirty="0"/>
          </a:p>
        </p:txBody>
      </p:sp>
      <p:pic>
        <p:nvPicPr>
          <p:cNvPr id="4" name="Picture 3"/>
          <p:cNvPicPr>
            <a:picLocks noChangeAspect="1"/>
          </p:cNvPicPr>
          <p:nvPr/>
        </p:nvPicPr>
        <p:blipFill>
          <a:blip r:embed="rId2"/>
          <a:stretch>
            <a:fillRect/>
          </a:stretch>
        </p:blipFill>
        <p:spPr>
          <a:xfrm>
            <a:off x="10515600" y="144039"/>
            <a:ext cx="1156446" cy="1312122"/>
          </a:xfrm>
          <a:prstGeom prst="rect">
            <a:avLst/>
          </a:prstGeom>
          <a:ln>
            <a:noFill/>
          </a:ln>
          <a:effectLst>
            <a:softEdge rad="112500"/>
          </a:effectLst>
        </p:spPr>
      </p:pic>
    </p:spTree>
    <p:extLst>
      <p:ext uri="{BB962C8B-B14F-4D97-AF65-F5344CB8AC3E}">
        <p14:creationId xmlns:p14="http://schemas.microsoft.com/office/powerpoint/2010/main" val="39061147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3624" y="316899"/>
            <a:ext cx="10553700" cy="923925"/>
          </a:xfrm>
          <a:gradFill flip="none" rotWithShape="1">
            <a:gsLst>
              <a:gs pos="22000">
                <a:schemeClr val="bg2">
                  <a:lumMod val="90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fontScale="90000"/>
          </a:bodyPr>
          <a:lstStyle/>
          <a:p>
            <a:pPr algn="ctr"/>
            <a:r>
              <a:rPr lang="lv-LV" sz="3600" b="1" dirty="0" smtClean="0">
                <a:latin typeface="+mn-lt"/>
              </a:rPr>
              <a:t/>
            </a:r>
            <a:br>
              <a:rPr lang="lv-LV" sz="3600" b="1" dirty="0" smtClean="0">
                <a:latin typeface="+mn-lt"/>
              </a:rPr>
            </a:br>
            <a:r>
              <a:rPr lang="lv-LV" sz="3600" b="1" dirty="0" smtClean="0">
                <a:latin typeface="+mn-lt"/>
              </a:rPr>
              <a:t>Intervences mērķi:</a:t>
            </a:r>
            <a:r>
              <a:rPr lang="lv-LV" b="1" dirty="0" smtClean="0"/>
              <a:t/>
            </a:r>
            <a:br>
              <a:rPr lang="lv-LV" b="1" dirty="0" smtClean="0"/>
            </a:br>
            <a:endParaRPr lang="lv-LV" b="1" dirty="0"/>
          </a:p>
        </p:txBody>
      </p:sp>
      <p:sp>
        <p:nvSpPr>
          <p:cNvPr id="3" name="Content Placeholder 2"/>
          <p:cNvSpPr>
            <a:spLocks noGrp="1"/>
          </p:cNvSpPr>
          <p:nvPr>
            <p:ph sz="half" idx="1"/>
          </p:nvPr>
        </p:nvSpPr>
        <p:spPr>
          <a:xfrm>
            <a:off x="800100" y="1252538"/>
            <a:ext cx="5114925" cy="3729037"/>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20000"/>
          </a:bodyPr>
          <a:lstStyle/>
          <a:p>
            <a:r>
              <a:rPr lang="lv-LV" dirty="0"/>
              <a:t>stimulēt uzņēmējdarbības attīstību un konkurētspēju, produktu un pakalpojumu izveidi, jaunu darbavietu radīšanu, ieviest inovatīvas tehnoloģijas un prakses, tostarp digitālus risinājumus, veicināt vietējo resursu produktīvu un ilgtspējīgu izmantošanu, kā arī paaugstināt darbinieku kvalifikāciju un sekmēt sociālās atstumtības riskam pakļauto personu iesaistīšanu darba </a:t>
            </a:r>
            <a:r>
              <a:rPr lang="lv-LV" dirty="0" smtClean="0"/>
              <a:t>tirgū (uzņēmējiem)</a:t>
            </a:r>
            <a:endParaRPr lang="lv-LV" dirty="0"/>
          </a:p>
        </p:txBody>
      </p:sp>
      <p:sp>
        <p:nvSpPr>
          <p:cNvPr id="4" name="Content Placeholder 3"/>
          <p:cNvSpPr>
            <a:spLocks noGrp="1"/>
          </p:cNvSpPr>
          <p:nvPr>
            <p:ph sz="half" idx="2"/>
          </p:nvPr>
        </p:nvSpPr>
        <p:spPr>
          <a:xfrm>
            <a:off x="5905500" y="1238251"/>
            <a:ext cx="5448300" cy="3743324"/>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20000"/>
          </a:bodyPr>
          <a:lstStyle/>
          <a:p>
            <a:r>
              <a:rPr lang="lv-LV" dirty="0"/>
              <a:t> </a:t>
            </a:r>
            <a:r>
              <a:rPr lang="lv-LV" dirty="0">
                <a:solidFill>
                  <a:srgbClr val="FF0000"/>
                </a:solidFill>
              </a:rPr>
              <a:t>veicināt sabiedrības iesaistīšanos vietējā dabas, fiziskā, sociālā kapitāla un </a:t>
            </a:r>
            <a:r>
              <a:rPr lang="lv-LV" dirty="0" err="1">
                <a:solidFill>
                  <a:srgbClr val="FF0000"/>
                </a:solidFill>
              </a:rPr>
              <a:t>cilvēkkapitāla</a:t>
            </a:r>
            <a:r>
              <a:rPr lang="lv-LV" dirty="0">
                <a:solidFill>
                  <a:srgbClr val="FF0000"/>
                </a:solidFill>
              </a:rPr>
              <a:t> stiprināšanas un kultūras kapitāla stratēģiskas un ilgtspējīgas izmantošanas un attīstības iniciatīvās, tādējādi palielinot lauku iedzīvotāju </a:t>
            </a:r>
            <a:r>
              <a:rPr lang="lv-LV" dirty="0" err="1">
                <a:solidFill>
                  <a:srgbClr val="FF0000"/>
                </a:solidFill>
              </a:rPr>
              <a:t>drošumspēju</a:t>
            </a:r>
            <a:r>
              <a:rPr lang="lv-LV" dirty="0">
                <a:solidFill>
                  <a:srgbClr val="FF0000"/>
                </a:solidFill>
              </a:rPr>
              <a:t>, kā arī vietas potenciālu un pievilcību, kas var kļūt par priekšnosacījumu jaunu integrētu tūrisma, kultūras, veselības un citu saistītu pakalpojumu un produktu </a:t>
            </a:r>
            <a:r>
              <a:rPr lang="lv-LV" dirty="0" smtClean="0">
                <a:solidFill>
                  <a:srgbClr val="FF0000"/>
                </a:solidFill>
              </a:rPr>
              <a:t>piedāvājumam (kopienām)</a:t>
            </a:r>
            <a:endParaRPr lang="lv-LV" dirty="0">
              <a:solidFill>
                <a:srgbClr val="FF0000"/>
              </a:solidFill>
            </a:endParaRPr>
          </a:p>
        </p:txBody>
      </p:sp>
      <p:sp>
        <p:nvSpPr>
          <p:cNvPr id="5" name="Title 1"/>
          <p:cNvSpPr txBox="1">
            <a:spLocks/>
          </p:cNvSpPr>
          <p:nvPr/>
        </p:nvSpPr>
        <p:spPr>
          <a:xfrm>
            <a:off x="847725" y="5657850"/>
            <a:ext cx="10553700" cy="923925"/>
          </a:xfrm>
          <a:prstGeom prst="rect">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16200000" scaled="1"/>
            <a:tileRect/>
          </a:gradFill>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dirty="0" smtClean="0"/>
              <a:t>Atbalsta </a:t>
            </a:r>
            <a:r>
              <a:rPr lang="lv-LV" dirty="0"/>
              <a:t>pretendents, īstenojot projektu aktivitātē </a:t>
            </a:r>
            <a:r>
              <a:rPr lang="lv-LV" b="1" dirty="0"/>
              <a:t>"Kopienu spēcinošas un vietas attīstību sekmējošas iniciatīvas"</a:t>
            </a:r>
            <a:r>
              <a:rPr lang="lv-LV" dirty="0"/>
              <a:t>, sasniedz projekta mērķi, kas atbilst šo noteikumu </a:t>
            </a:r>
            <a:r>
              <a:rPr lang="lv-LV" dirty="0" smtClean="0"/>
              <a:t>attiecīgajam mērķim</a:t>
            </a:r>
            <a:r>
              <a:rPr lang="lv-LV" dirty="0"/>
              <a:t>.</a:t>
            </a:r>
          </a:p>
        </p:txBody>
      </p:sp>
      <p:sp>
        <p:nvSpPr>
          <p:cNvPr id="7" name="Right Arrow 6"/>
          <p:cNvSpPr/>
          <p:nvPr/>
        </p:nvSpPr>
        <p:spPr>
          <a:xfrm>
            <a:off x="6076950" y="5019675"/>
            <a:ext cx="978408" cy="484632"/>
          </a:xfrm>
          <a:prstGeom prst="rightArrow">
            <a:avLst/>
          </a:prstGeom>
          <a:solidFill>
            <a:srgbClr val="FF0000"/>
          </a:solidFill>
          <a:scene3d>
            <a:camera prst="orthographicFront">
              <a:rot lat="600000" lon="0" rev="30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7308049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618" y="265927"/>
            <a:ext cx="11187953" cy="1143001"/>
          </a:xfrm>
          <a:gradFill flip="none" rotWithShape="1">
            <a:gsLst>
              <a:gs pos="0">
                <a:schemeClr val="bg1">
                  <a:lumMod val="8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fontScale="90000"/>
          </a:bodyPr>
          <a:lstStyle/>
          <a:p>
            <a:pPr algn="ctr"/>
            <a:r>
              <a:rPr lang="lv-LV" sz="4000" b="1" dirty="0" smtClean="0">
                <a:solidFill>
                  <a:schemeClr val="bg1"/>
                </a:solidFill>
              </a:rPr>
              <a:t/>
            </a:r>
            <a:br>
              <a:rPr lang="lv-LV" sz="4000" b="1" dirty="0" smtClean="0">
                <a:solidFill>
                  <a:schemeClr val="bg1"/>
                </a:solidFill>
              </a:rPr>
            </a:br>
            <a:r>
              <a:rPr lang="lv-LV" sz="3600" b="1" dirty="0" smtClean="0">
                <a:latin typeface="+mn-lt"/>
              </a:rPr>
              <a:t>Attiecināmās izmaksas (1) </a:t>
            </a:r>
            <a:r>
              <a:rPr lang="lv-LV" b="1" dirty="0" smtClean="0"/>
              <a:t/>
            </a:r>
            <a:br>
              <a:rPr lang="lv-LV" b="1" dirty="0" smtClean="0"/>
            </a:br>
            <a:endParaRPr lang="lv-LV" b="1" dirty="0"/>
          </a:p>
        </p:txBody>
      </p:sp>
      <p:sp>
        <p:nvSpPr>
          <p:cNvPr id="3" name="Content Placeholder 2"/>
          <p:cNvSpPr>
            <a:spLocks noGrp="1"/>
          </p:cNvSpPr>
          <p:nvPr>
            <p:ph idx="1"/>
          </p:nvPr>
        </p:nvSpPr>
        <p:spPr>
          <a:xfrm>
            <a:off x="484093" y="1371600"/>
            <a:ext cx="11187953" cy="5150224"/>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77500" lnSpcReduction="20000"/>
          </a:bodyPr>
          <a:lstStyle/>
          <a:p>
            <a:r>
              <a:rPr lang="lv-LV" b="1" dirty="0" smtClean="0"/>
              <a:t>jaunu </a:t>
            </a:r>
            <a:r>
              <a:rPr lang="lv-LV" b="1" dirty="0"/>
              <a:t>pamatlīdzekļu un programmnodrošinājuma iegādes un uzstādīšanas izmaksas</a:t>
            </a:r>
            <a:r>
              <a:rPr lang="lv-LV" dirty="0"/>
              <a:t>, tostarp </a:t>
            </a:r>
            <a:r>
              <a:rPr lang="lv-LV" dirty="0" smtClean="0"/>
              <a:t>tādu </a:t>
            </a:r>
            <a:r>
              <a:rPr lang="lv-LV" b="1" dirty="0" smtClean="0"/>
              <a:t>vispārējas </a:t>
            </a:r>
            <a:r>
              <a:rPr lang="lv-LV" b="1" dirty="0"/>
              <a:t>nozīmes un speciālo transportlīdzekļu iegādes izmaksas</a:t>
            </a:r>
            <a:r>
              <a:rPr lang="lv-LV" dirty="0"/>
              <a:t>, kas pielāgoti specifisku darbu </a:t>
            </a:r>
            <a:r>
              <a:rPr lang="lv-LV" dirty="0" smtClean="0"/>
              <a:t>veikšanai, kam </a:t>
            </a:r>
            <a:r>
              <a:rPr lang="lv-LV" dirty="0"/>
              <a:t>ir uzstādītas specifisko funkciju izpildei paredzētas iekārtas un kas ir mobila sociālā </a:t>
            </a:r>
            <a:r>
              <a:rPr lang="lv-LV" dirty="0" smtClean="0"/>
              <a:t>pakalpojuma sniegšanas </a:t>
            </a:r>
            <a:r>
              <a:rPr lang="lv-LV" dirty="0"/>
              <a:t>vieta</a:t>
            </a:r>
            <a:r>
              <a:rPr lang="lv-LV" dirty="0" smtClean="0"/>
              <a:t>;</a:t>
            </a:r>
          </a:p>
          <a:p>
            <a:r>
              <a:rPr lang="lv-LV" b="1" dirty="0" smtClean="0"/>
              <a:t>jaunas </a:t>
            </a:r>
            <a:r>
              <a:rPr lang="lv-LV" b="1" dirty="0"/>
              <a:t>būvniecības, būves pārbūves, būves ierīkošanas, būves novietošanas, būves atjaunošanas </a:t>
            </a:r>
            <a:r>
              <a:rPr lang="lv-LV" b="1" dirty="0" smtClean="0"/>
              <a:t>un būves </a:t>
            </a:r>
            <a:r>
              <a:rPr lang="lv-LV" b="1" dirty="0"/>
              <a:t>restaurācijas izmaksas</a:t>
            </a:r>
            <a:r>
              <a:rPr lang="lv-LV" dirty="0"/>
              <a:t>, pamatojoties uz līgumiem ar trešajām personām, kas ir atbildīgas par </a:t>
            </a:r>
            <a:r>
              <a:rPr lang="lv-LV" dirty="0" smtClean="0"/>
              <a:t>darbu veikšanu;</a:t>
            </a:r>
          </a:p>
          <a:p>
            <a:r>
              <a:rPr lang="lv-LV" b="1" dirty="0"/>
              <a:t>būvmateriālu iegādes izmaksas </a:t>
            </a:r>
            <a:r>
              <a:rPr lang="lv-LV" dirty="0" smtClean="0"/>
              <a:t>iepriekš minētajiem </a:t>
            </a:r>
            <a:r>
              <a:rPr lang="lv-LV" dirty="0"/>
              <a:t>būvniecības </a:t>
            </a:r>
            <a:r>
              <a:rPr lang="lv-LV" dirty="0" smtClean="0"/>
              <a:t>darbiem, pamatojoties </a:t>
            </a:r>
            <a:r>
              <a:rPr lang="lv-LV" dirty="0"/>
              <a:t>uz būvprojektu ar būvatļaujā izdarītu atzīmi par projektēšanas nosacījumu izpildi, ja </a:t>
            </a:r>
            <a:r>
              <a:rPr lang="lv-LV" dirty="0" smtClean="0"/>
              <a:t>būvvalde pretendentam </a:t>
            </a:r>
            <a:r>
              <a:rPr lang="lv-LV" dirty="0"/>
              <a:t>izsniegusi paskaidrojuma rakstu, un </a:t>
            </a:r>
            <a:r>
              <a:rPr lang="lv-LV" dirty="0" err="1"/>
              <a:t>būvspeciālista</a:t>
            </a:r>
            <a:r>
              <a:rPr lang="lv-LV" dirty="0"/>
              <a:t> sastādītu tāmi un </a:t>
            </a:r>
            <a:r>
              <a:rPr lang="lv-LV" dirty="0" smtClean="0"/>
              <a:t>skici;</a:t>
            </a:r>
          </a:p>
          <a:p>
            <a:r>
              <a:rPr lang="lv-LV" dirty="0" smtClean="0"/>
              <a:t>tādu </a:t>
            </a:r>
            <a:r>
              <a:rPr lang="lv-LV" dirty="0"/>
              <a:t>publiskās </a:t>
            </a:r>
            <a:r>
              <a:rPr lang="lv-LV" dirty="0" err="1"/>
              <a:t>ārtelpas</a:t>
            </a:r>
            <a:r>
              <a:rPr lang="lv-LV" dirty="0"/>
              <a:t> atsevišķu </a:t>
            </a:r>
            <a:r>
              <a:rPr lang="lv-LV" b="1" dirty="0"/>
              <a:t>labiekārtojuma elementu būvniecības izmaksas</a:t>
            </a:r>
            <a:r>
              <a:rPr lang="lv-LV" dirty="0"/>
              <a:t>, kuru būvdarbiem </a:t>
            </a:r>
            <a:r>
              <a:rPr lang="lv-LV" dirty="0" smtClean="0"/>
              <a:t>nav vajadzīga </a:t>
            </a:r>
            <a:r>
              <a:rPr lang="lv-LV" dirty="0"/>
              <a:t>būvniecības ieceres dokumentācija</a:t>
            </a:r>
            <a:r>
              <a:rPr lang="lv-LV" dirty="0" smtClean="0"/>
              <a:t>;</a:t>
            </a:r>
          </a:p>
          <a:p>
            <a:r>
              <a:rPr lang="lv-LV" b="1" dirty="0"/>
              <a:t>mācību izmaksas</a:t>
            </a:r>
            <a:r>
              <a:rPr lang="lv-LV" dirty="0"/>
              <a:t>, ja projektu īsteno biedrība vai nodibinājums un piedalās vismaz 10 dalībnieku</a:t>
            </a:r>
            <a:r>
              <a:rPr lang="lv-LV" dirty="0" smtClean="0"/>
              <a:t>;</a:t>
            </a:r>
          </a:p>
          <a:p>
            <a:r>
              <a:rPr lang="lv-LV" dirty="0"/>
              <a:t>ar </a:t>
            </a:r>
            <a:r>
              <a:rPr lang="lv-LV" b="1" dirty="0"/>
              <a:t>sabiedriskajām attiecībām saistītās izmaksas</a:t>
            </a:r>
            <a:r>
              <a:rPr lang="lv-LV" dirty="0"/>
              <a:t>, kas nepieciešamas vietas potenciāla un </a:t>
            </a:r>
            <a:r>
              <a:rPr lang="lv-LV" dirty="0" smtClean="0"/>
              <a:t>pievilcības </a:t>
            </a:r>
            <a:r>
              <a:rPr lang="lv-LV" dirty="0" smtClean="0"/>
              <a:t>veidošanai, ierobežojumu 10 % sk. MK 35.6 punktu;</a:t>
            </a:r>
            <a:endParaRPr lang="lv-LV" dirty="0" smtClean="0"/>
          </a:p>
          <a:p>
            <a:r>
              <a:rPr lang="lv-LV" b="1" dirty="0" smtClean="0"/>
              <a:t>projekta </a:t>
            </a:r>
            <a:r>
              <a:rPr lang="lv-LV" b="1" dirty="0"/>
              <a:t>iesnieguma sagatavošanas izmaksas </a:t>
            </a:r>
            <a:r>
              <a:rPr lang="lv-LV" dirty="0"/>
              <a:t>un vispārējās </a:t>
            </a:r>
            <a:r>
              <a:rPr lang="lv-LV" dirty="0" smtClean="0"/>
              <a:t>izmaksas;</a:t>
            </a:r>
            <a:endParaRPr lang="lv-LV" dirty="0"/>
          </a:p>
          <a:p>
            <a:endParaRPr lang="lv-LV" dirty="0"/>
          </a:p>
          <a:p>
            <a:endParaRPr lang="lv-LV" dirty="0" smtClean="0"/>
          </a:p>
          <a:p>
            <a:endParaRPr lang="lv-LV" sz="2100" dirty="0" smtClean="0"/>
          </a:p>
          <a:p>
            <a:endParaRPr lang="lv-LV" dirty="0"/>
          </a:p>
          <a:p>
            <a:endParaRPr lang="lv-LV" dirty="0"/>
          </a:p>
        </p:txBody>
      </p:sp>
      <p:pic>
        <p:nvPicPr>
          <p:cNvPr id="10" name="Picture 9"/>
          <p:cNvPicPr>
            <a:picLocks noChangeAspect="1"/>
          </p:cNvPicPr>
          <p:nvPr/>
        </p:nvPicPr>
        <p:blipFill>
          <a:blip r:embed="rId2"/>
          <a:stretch>
            <a:fillRect/>
          </a:stretch>
        </p:blipFill>
        <p:spPr>
          <a:xfrm>
            <a:off x="10106025" y="124989"/>
            <a:ext cx="1156446" cy="1312122"/>
          </a:xfrm>
          <a:prstGeom prst="rect">
            <a:avLst/>
          </a:prstGeom>
          <a:ln>
            <a:noFill/>
          </a:ln>
          <a:effectLst>
            <a:softEdge rad="112500"/>
          </a:effectLst>
        </p:spPr>
      </p:pic>
    </p:spTree>
    <p:extLst>
      <p:ext uri="{BB962C8B-B14F-4D97-AF65-F5344CB8AC3E}">
        <p14:creationId xmlns:p14="http://schemas.microsoft.com/office/powerpoint/2010/main" val="13448468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331" y="245075"/>
            <a:ext cx="11187953" cy="1143001"/>
          </a:xfrm>
          <a:gradFill flip="none" rotWithShape="1">
            <a:gsLst>
              <a:gs pos="0">
                <a:schemeClr val="bg1">
                  <a:lumMod val="8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fontScale="90000"/>
          </a:bodyPr>
          <a:lstStyle/>
          <a:p>
            <a:pPr algn="ctr"/>
            <a:r>
              <a:rPr lang="lv-LV" sz="4000" b="1" dirty="0" smtClean="0">
                <a:solidFill>
                  <a:schemeClr val="bg1"/>
                </a:solidFill>
              </a:rPr>
              <a:t/>
            </a:r>
            <a:br>
              <a:rPr lang="lv-LV" sz="4000" b="1" dirty="0" smtClean="0">
                <a:solidFill>
                  <a:schemeClr val="bg1"/>
                </a:solidFill>
              </a:rPr>
            </a:br>
            <a:r>
              <a:rPr lang="lv-LV" sz="3600" b="1" dirty="0" smtClean="0">
                <a:latin typeface="+mn-lt"/>
              </a:rPr>
              <a:t>Attiecināmās izmaksas (2) </a:t>
            </a:r>
            <a:r>
              <a:rPr lang="lv-LV" b="1" dirty="0" smtClean="0"/>
              <a:t/>
            </a:r>
            <a:br>
              <a:rPr lang="lv-LV" b="1" dirty="0" smtClean="0"/>
            </a:br>
            <a:endParaRPr lang="lv-LV" b="1" dirty="0"/>
          </a:p>
        </p:txBody>
      </p:sp>
      <p:sp>
        <p:nvSpPr>
          <p:cNvPr id="3" name="Content Placeholder 2"/>
          <p:cNvSpPr>
            <a:spLocks noGrp="1"/>
          </p:cNvSpPr>
          <p:nvPr>
            <p:ph idx="1"/>
          </p:nvPr>
        </p:nvSpPr>
        <p:spPr>
          <a:xfrm>
            <a:off x="484093" y="1371600"/>
            <a:ext cx="11187953" cy="5150224"/>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dirty="0"/>
              <a:t>gadu pēc projekta </a:t>
            </a:r>
            <a:r>
              <a:rPr lang="lv-LV" sz="2400" dirty="0" smtClean="0"/>
              <a:t>pabeigšanas, izņemot mācību projektus, </a:t>
            </a:r>
            <a:r>
              <a:rPr lang="lv-LV" sz="2400" dirty="0"/>
              <a:t>attiecināmas ir arī </a:t>
            </a:r>
            <a:r>
              <a:rPr lang="lv-LV" sz="2400" dirty="0" smtClean="0"/>
              <a:t>ar projektu </a:t>
            </a:r>
            <a:r>
              <a:rPr lang="lv-LV" sz="2400" dirty="0"/>
              <a:t>saistītā </a:t>
            </a:r>
            <a:r>
              <a:rPr lang="lv-LV" sz="2400" b="1" dirty="0"/>
              <a:t>personāla atalgojuma izmaksas </a:t>
            </a:r>
            <a:r>
              <a:rPr lang="lv-LV" sz="2400" dirty="0"/>
              <a:t>(tai skaitā ar to saistītie nodokļi un nodevas) un </a:t>
            </a:r>
            <a:r>
              <a:rPr lang="lv-LV" sz="2400" dirty="0" smtClean="0"/>
              <a:t>darbības nodrošināšanas </a:t>
            </a:r>
            <a:r>
              <a:rPr lang="lv-LV" sz="2400" dirty="0"/>
              <a:t>izmaksas, ja tās nepārsniedz </a:t>
            </a:r>
            <a:r>
              <a:rPr lang="lv-LV" sz="2400" dirty="0" smtClean="0"/>
              <a:t>15% </a:t>
            </a:r>
            <a:r>
              <a:rPr lang="lv-LV" sz="2400" dirty="0"/>
              <a:t>no </a:t>
            </a:r>
            <a:r>
              <a:rPr lang="lv-LV" sz="2400" dirty="0" smtClean="0"/>
              <a:t>iepriekš minēto </a:t>
            </a:r>
            <a:r>
              <a:rPr lang="lv-LV" sz="2400" dirty="0"/>
              <a:t>attiecināmo </a:t>
            </a:r>
            <a:r>
              <a:rPr lang="lv-LV" sz="2400" dirty="0" smtClean="0"/>
              <a:t>izmaksu summas</a:t>
            </a:r>
            <a:r>
              <a:rPr lang="lv-LV" sz="2400" dirty="0"/>
              <a:t>. Ar projekta īstenošanu saistītajam personālam atalgojumu izmaksā ne mazāk kā sešus </a:t>
            </a:r>
            <a:r>
              <a:rPr lang="lv-LV" sz="2400" dirty="0" smtClean="0"/>
              <a:t>mēnešus;</a:t>
            </a:r>
          </a:p>
          <a:p>
            <a:r>
              <a:rPr lang="lv-LV" sz="2400" b="1" dirty="0"/>
              <a:t>pievienotās vērtības nodoklis</a:t>
            </a:r>
            <a:r>
              <a:rPr lang="lv-LV" sz="2400" dirty="0"/>
              <a:t>, ja to nav tiesību atskaitīt no valsts budžetā maksājamās </a:t>
            </a:r>
            <a:r>
              <a:rPr lang="lv-LV" sz="2400" dirty="0" smtClean="0"/>
              <a:t>nodokļa summas </a:t>
            </a:r>
            <a:r>
              <a:rPr lang="lv-LV" sz="2400" dirty="0"/>
              <a:t>kā priekšnodokli normatīvajos aktos par pievienotās vērtības nodokli noteiktajā </a:t>
            </a:r>
            <a:r>
              <a:rPr lang="lv-LV" sz="2400" dirty="0" smtClean="0"/>
              <a:t>kārtībā.</a:t>
            </a:r>
          </a:p>
          <a:p>
            <a:pPr marL="0" indent="0">
              <a:buNone/>
            </a:pPr>
            <a:endParaRPr lang="lv-LV" sz="2400" dirty="0" smtClean="0"/>
          </a:p>
          <a:p>
            <a:pPr marL="0" indent="0">
              <a:buNone/>
            </a:pPr>
            <a:r>
              <a:rPr lang="lv-LV" sz="2400" b="1" dirty="0" smtClean="0">
                <a:solidFill>
                  <a:srgbClr val="FF0000"/>
                </a:solidFill>
              </a:rPr>
              <a:t>! </a:t>
            </a:r>
            <a:r>
              <a:rPr lang="lv-LV" sz="2400" b="1" dirty="0">
                <a:solidFill>
                  <a:srgbClr val="FF0000"/>
                </a:solidFill>
              </a:rPr>
              <a:t>A</a:t>
            </a:r>
            <a:r>
              <a:rPr lang="lv-LV" sz="2400" b="1" dirty="0" smtClean="0">
                <a:solidFill>
                  <a:srgbClr val="FF0000"/>
                </a:solidFill>
              </a:rPr>
              <a:t>ttiecināmas ir tikai tādu pamatlīdzekļu iegādes un tādas būvprojekta tāmes pozīcijas un būvmateriālu izmaksas, kas ir tieši saistītas ar konkrētā projekta mērķa sasniegšanu. </a:t>
            </a:r>
            <a:endParaRPr lang="lv-LV" sz="2400" b="1" dirty="0" smtClean="0">
              <a:solidFill>
                <a:srgbClr val="FF0000"/>
              </a:solidFill>
            </a:endParaRPr>
          </a:p>
          <a:p>
            <a:endParaRPr lang="lv-LV" dirty="0" smtClean="0"/>
          </a:p>
          <a:p>
            <a:endParaRPr lang="lv-LV" sz="2100" dirty="0" smtClean="0"/>
          </a:p>
          <a:p>
            <a:endParaRPr lang="lv-LV" dirty="0"/>
          </a:p>
          <a:p>
            <a:endParaRPr lang="lv-LV" dirty="0"/>
          </a:p>
        </p:txBody>
      </p:sp>
      <p:pic>
        <p:nvPicPr>
          <p:cNvPr id="4" name="Picture 3"/>
          <p:cNvPicPr>
            <a:picLocks noChangeAspect="1"/>
          </p:cNvPicPr>
          <p:nvPr/>
        </p:nvPicPr>
        <p:blipFill>
          <a:blip r:embed="rId2"/>
          <a:stretch>
            <a:fillRect/>
          </a:stretch>
        </p:blipFill>
        <p:spPr>
          <a:xfrm>
            <a:off x="10515600" y="144039"/>
            <a:ext cx="1156446" cy="1312122"/>
          </a:xfrm>
          <a:prstGeom prst="rect">
            <a:avLst/>
          </a:prstGeom>
          <a:ln>
            <a:noFill/>
          </a:ln>
          <a:effectLst>
            <a:softEdge rad="112500"/>
          </a:effectLst>
        </p:spPr>
      </p:pic>
    </p:spTree>
    <p:extLst>
      <p:ext uri="{BB962C8B-B14F-4D97-AF65-F5344CB8AC3E}">
        <p14:creationId xmlns:p14="http://schemas.microsoft.com/office/powerpoint/2010/main" val="33936342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52425"/>
            <a:ext cx="10572750" cy="962025"/>
          </a:xfrm>
          <a:solidFill>
            <a:schemeClr val="bg2"/>
          </a:solidFill>
        </p:spPr>
        <p:txBody>
          <a:bodyPr>
            <a:normAutofit/>
          </a:bodyPr>
          <a:lstStyle/>
          <a:p>
            <a:r>
              <a:rPr lang="lv-LV" sz="3200" b="1" dirty="0" smtClean="0">
                <a:latin typeface="+mn-lt"/>
              </a:rPr>
              <a:t>Nav </a:t>
            </a:r>
            <a:r>
              <a:rPr lang="lv-LV" sz="3200" b="1" dirty="0">
                <a:latin typeface="+mn-lt"/>
              </a:rPr>
              <a:t>atbalstāmas šādas darbības:</a:t>
            </a:r>
          </a:p>
        </p:txBody>
      </p:sp>
      <p:sp>
        <p:nvSpPr>
          <p:cNvPr id="3" name="Content Placeholder 2"/>
          <p:cNvSpPr>
            <a:spLocks noGrp="1"/>
          </p:cNvSpPr>
          <p:nvPr>
            <p:ph idx="1"/>
          </p:nvPr>
        </p:nvSpPr>
        <p:spPr>
          <a:xfrm>
            <a:off x="838200" y="1314450"/>
            <a:ext cx="10572750" cy="4733925"/>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20000"/>
          </a:bodyPr>
          <a:lstStyle/>
          <a:p>
            <a:r>
              <a:rPr lang="lv-LV" dirty="0"/>
              <a:t>lauksaimniecības produktu primārā </a:t>
            </a:r>
            <a:r>
              <a:rPr lang="lv-LV" dirty="0" smtClean="0"/>
              <a:t>ražošana;</a:t>
            </a:r>
          </a:p>
          <a:p>
            <a:r>
              <a:rPr lang="lv-LV" dirty="0"/>
              <a:t>zvejniecība un </a:t>
            </a:r>
            <a:r>
              <a:rPr lang="lv-LV" dirty="0" smtClean="0"/>
              <a:t>akvakultūra;</a:t>
            </a:r>
          </a:p>
          <a:p>
            <a:r>
              <a:rPr lang="lv-LV" dirty="0" smtClean="0"/>
              <a:t>zivsaimniecības </a:t>
            </a:r>
            <a:r>
              <a:rPr lang="lv-LV" dirty="0"/>
              <a:t>produktu </a:t>
            </a:r>
            <a:r>
              <a:rPr lang="lv-LV" dirty="0" smtClean="0"/>
              <a:t>pārstrāde;</a:t>
            </a:r>
          </a:p>
          <a:p>
            <a:r>
              <a:rPr lang="lv-LV" dirty="0"/>
              <a:t>operācijas ar nekustamo </a:t>
            </a:r>
            <a:r>
              <a:rPr lang="lv-LV" dirty="0" smtClean="0"/>
              <a:t>īpašumu;</a:t>
            </a:r>
          </a:p>
          <a:p>
            <a:r>
              <a:rPr lang="lv-LV" dirty="0"/>
              <a:t>enerģijas ražošana, sadale un </a:t>
            </a:r>
            <a:r>
              <a:rPr lang="lv-LV" dirty="0" smtClean="0"/>
              <a:t>tirdzniecība, </a:t>
            </a:r>
            <a:r>
              <a:rPr lang="lv-LV" dirty="0" smtClean="0">
                <a:solidFill>
                  <a:srgbClr val="FF0000"/>
                </a:solidFill>
              </a:rPr>
              <a:t>izņemot tehnikas</a:t>
            </a:r>
            <a:r>
              <a:rPr lang="lv-LV" dirty="0">
                <a:solidFill>
                  <a:srgbClr val="FF0000"/>
                </a:solidFill>
              </a:rPr>
              <a:t>, iekārtu un aprīkojuma izmaksas, kas paredzēts atjaunojamās vai </a:t>
            </a:r>
            <a:r>
              <a:rPr lang="lv-LV" dirty="0" err="1">
                <a:solidFill>
                  <a:srgbClr val="FF0000"/>
                </a:solidFill>
              </a:rPr>
              <a:t>atjaunīgās</a:t>
            </a:r>
            <a:r>
              <a:rPr lang="lv-LV" dirty="0">
                <a:solidFill>
                  <a:srgbClr val="FF0000"/>
                </a:solidFill>
              </a:rPr>
              <a:t> elektroenerģijas ražošanai atbalsta pretendenta </a:t>
            </a:r>
            <a:r>
              <a:rPr lang="lv-LV" dirty="0" smtClean="0">
                <a:solidFill>
                  <a:srgbClr val="FF0000"/>
                </a:solidFill>
              </a:rPr>
              <a:t>pašpatēriņam</a:t>
            </a:r>
            <a:r>
              <a:rPr lang="lv-LV" dirty="0" smtClean="0"/>
              <a:t>, sk. MK 33.4. punktu;</a:t>
            </a:r>
          </a:p>
          <a:p>
            <a:r>
              <a:rPr lang="lv-LV" dirty="0"/>
              <a:t>ieroču un munīcijas ražošana un </a:t>
            </a:r>
            <a:r>
              <a:rPr lang="lv-LV" dirty="0" smtClean="0"/>
              <a:t>tirdzniecība;</a:t>
            </a:r>
          </a:p>
          <a:p>
            <a:r>
              <a:rPr lang="lv-LV" dirty="0"/>
              <a:t>tabakas izstrādājumu ražošana un </a:t>
            </a:r>
            <a:r>
              <a:rPr lang="lv-LV" dirty="0" smtClean="0"/>
              <a:t>tirdzniecība;</a:t>
            </a:r>
          </a:p>
          <a:p>
            <a:r>
              <a:rPr lang="lv-LV" dirty="0"/>
              <a:t>azartspēļu un derību </a:t>
            </a:r>
            <a:r>
              <a:rPr lang="lv-LV" dirty="0" smtClean="0"/>
              <a:t>organizēšana;</a:t>
            </a:r>
          </a:p>
          <a:p>
            <a:r>
              <a:rPr lang="lv-LV" dirty="0"/>
              <a:t>finanšu un apdrošināšanas </a:t>
            </a:r>
            <a:r>
              <a:rPr lang="lv-LV" dirty="0" smtClean="0"/>
              <a:t>darbības.</a:t>
            </a:r>
            <a:endParaRPr lang="lv-LV" dirty="0"/>
          </a:p>
        </p:txBody>
      </p:sp>
      <p:pic>
        <p:nvPicPr>
          <p:cNvPr id="4" name="Picture 3"/>
          <p:cNvPicPr>
            <a:picLocks noChangeAspect="1"/>
          </p:cNvPicPr>
          <p:nvPr/>
        </p:nvPicPr>
        <p:blipFill>
          <a:blip r:embed="rId2"/>
          <a:stretch>
            <a:fillRect/>
          </a:stretch>
        </p:blipFill>
        <p:spPr>
          <a:xfrm flipV="1">
            <a:off x="10382250" y="352424"/>
            <a:ext cx="995363" cy="995363"/>
          </a:xfrm>
          <a:prstGeom prst="rect">
            <a:avLst/>
          </a:prstGeom>
        </p:spPr>
      </p:pic>
    </p:spTree>
    <p:extLst>
      <p:ext uri="{BB962C8B-B14F-4D97-AF65-F5344CB8AC3E}">
        <p14:creationId xmlns:p14="http://schemas.microsoft.com/office/powerpoint/2010/main" val="31190291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331" y="228599"/>
            <a:ext cx="11187953" cy="1143001"/>
          </a:xfrm>
          <a:gradFill flip="none" rotWithShape="1">
            <a:gsLst>
              <a:gs pos="0">
                <a:schemeClr val="bg1">
                  <a:lumMod val="8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a:bodyPr>
          <a:lstStyle/>
          <a:p>
            <a:pPr algn="ctr"/>
            <a:r>
              <a:rPr lang="lv-LV" sz="3200" b="1" dirty="0" smtClean="0">
                <a:latin typeface="+mn-lt"/>
              </a:rPr>
              <a:t>Neattiecināmās </a:t>
            </a:r>
            <a:r>
              <a:rPr lang="lv-LV" sz="3200" b="1" dirty="0">
                <a:latin typeface="+mn-lt"/>
              </a:rPr>
              <a:t>izmaksas </a:t>
            </a:r>
            <a:r>
              <a:rPr lang="lv-LV" sz="3200" b="1" dirty="0" smtClean="0">
                <a:latin typeface="+mn-lt"/>
              </a:rPr>
              <a:t>(1)</a:t>
            </a:r>
            <a:endParaRPr lang="lv-LV" sz="3200" b="1" dirty="0">
              <a:latin typeface="+mn-lt"/>
            </a:endParaRPr>
          </a:p>
        </p:txBody>
      </p:sp>
      <p:sp>
        <p:nvSpPr>
          <p:cNvPr id="3" name="Content Placeholder 2"/>
          <p:cNvSpPr>
            <a:spLocks noGrp="1"/>
          </p:cNvSpPr>
          <p:nvPr>
            <p:ph idx="1"/>
          </p:nvPr>
        </p:nvSpPr>
        <p:spPr>
          <a:xfrm>
            <a:off x="484093" y="1371600"/>
            <a:ext cx="11187953" cy="5150224"/>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85000" lnSpcReduction="20000"/>
          </a:bodyPr>
          <a:lstStyle/>
          <a:p>
            <a:r>
              <a:rPr lang="lv-LV" sz="2600" dirty="0" smtClean="0"/>
              <a:t>procentu </a:t>
            </a:r>
            <a:r>
              <a:rPr lang="lv-LV" sz="2600" dirty="0"/>
              <a:t>maksājumi, maksa par naudas </a:t>
            </a:r>
            <a:r>
              <a:rPr lang="lv-LV" sz="2600" dirty="0" err="1"/>
              <a:t>pārskaitījumiem</a:t>
            </a:r>
            <a:r>
              <a:rPr lang="lv-LV" sz="2600" dirty="0"/>
              <a:t>, valūtas maiņas komisijas maksājumi </a:t>
            </a:r>
            <a:r>
              <a:rPr lang="lv-LV" sz="2600" dirty="0" smtClean="0"/>
              <a:t>un valūtas </a:t>
            </a:r>
            <a:r>
              <a:rPr lang="lv-LV" sz="2600" dirty="0"/>
              <a:t>kursa svārstību dēļ radušies zaudējumi</a:t>
            </a:r>
            <a:r>
              <a:rPr lang="lv-LV" sz="2600" dirty="0" smtClean="0"/>
              <a:t>;</a:t>
            </a:r>
          </a:p>
          <a:p>
            <a:r>
              <a:rPr lang="lv-LV" sz="2600" dirty="0"/>
              <a:t>naudas sodi, līgumsodi un tiesas prāvu </a:t>
            </a:r>
            <a:r>
              <a:rPr lang="lv-LV" sz="2600" dirty="0" smtClean="0"/>
              <a:t>izmaksas;</a:t>
            </a:r>
          </a:p>
          <a:p>
            <a:r>
              <a:rPr lang="lv-LV" sz="2600" dirty="0"/>
              <a:t>tādu apakšlīgumu slēgšana, kuri mākslīgi un nepamatoti palielina projekta izmaksas un kuros samaksa </a:t>
            </a:r>
            <a:r>
              <a:rPr lang="lv-LV" sz="2600" dirty="0" smtClean="0"/>
              <a:t>ir noteikta </a:t>
            </a:r>
            <a:r>
              <a:rPr lang="lv-LV" sz="2600" dirty="0"/>
              <a:t>procentos no kopējām projekta izmaksām</a:t>
            </a:r>
            <a:r>
              <a:rPr lang="lv-LV" sz="2600" dirty="0" smtClean="0"/>
              <a:t>;</a:t>
            </a:r>
          </a:p>
          <a:p>
            <a:r>
              <a:rPr lang="lv-LV" sz="2600" dirty="0"/>
              <a:t> izmaksas, kas saistītas ar jebkuru piegādi, pakalpojumu vai darbu, ja nav organizēta atbilstoša </a:t>
            </a:r>
            <a:r>
              <a:rPr lang="lv-LV" sz="2600" dirty="0" smtClean="0"/>
              <a:t>iepirkuma procedūra </a:t>
            </a:r>
            <a:r>
              <a:rPr lang="lv-LV" sz="2600" dirty="0"/>
              <a:t>saskaņā ar normatīvajiem aktiem par iepirkuma procedūras piemērošanu</a:t>
            </a:r>
            <a:r>
              <a:rPr lang="lv-LV" sz="2600" dirty="0" smtClean="0"/>
              <a:t>;</a:t>
            </a:r>
          </a:p>
          <a:p>
            <a:r>
              <a:rPr lang="lv-LV" sz="2600" dirty="0"/>
              <a:t>esošo būvju, iegādāto pamatlīdzekļu un programmnodrošinājuma uzturēšanas izmaksas</a:t>
            </a:r>
            <a:r>
              <a:rPr lang="lv-LV" sz="2600" dirty="0" smtClean="0"/>
              <a:t>;</a:t>
            </a:r>
          </a:p>
          <a:p>
            <a:r>
              <a:rPr lang="lv-LV" sz="2600" dirty="0"/>
              <a:t>lietotu būvmateriālu iegādes izmaksas</a:t>
            </a:r>
            <a:r>
              <a:rPr lang="lv-LV" sz="2600" dirty="0" smtClean="0"/>
              <a:t>;</a:t>
            </a:r>
          </a:p>
          <a:p>
            <a:r>
              <a:rPr lang="lv-LV" sz="2600" dirty="0"/>
              <a:t>īpašuma vai kapitāldaļu iegādes izdevumi</a:t>
            </a:r>
            <a:r>
              <a:rPr lang="lv-LV" sz="2600" dirty="0" smtClean="0"/>
              <a:t>;</a:t>
            </a:r>
          </a:p>
          <a:p>
            <a:r>
              <a:rPr lang="lv-LV" sz="2600" dirty="0"/>
              <a:t>tehniskās apkopes, rezerves daļu un ekspluatācijas </a:t>
            </a:r>
            <a:r>
              <a:rPr lang="lv-LV" sz="2600" dirty="0" smtClean="0"/>
              <a:t>izdevumi;</a:t>
            </a:r>
          </a:p>
          <a:p>
            <a:r>
              <a:rPr lang="lv-LV" sz="2600" dirty="0"/>
              <a:t>a</a:t>
            </a:r>
            <a:r>
              <a:rPr lang="lv-LV" sz="2600" dirty="0" smtClean="0"/>
              <a:t>tlīdzība personālam, izņemot MK 27., 35.5. un 37.punktā minētos  gadījumus;</a:t>
            </a:r>
          </a:p>
          <a:p>
            <a:r>
              <a:rPr lang="lv-LV" sz="2600" dirty="0"/>
              <a:t>jebkuras piemaksas par papildu darbu, virsstundu darbu vai darbu svētku dienās, prēmijas, materiālā</a:t>
            </a:r>
          </a:p>
          <a:p>
            <a:r>
              <a:rPr lang="lv-LV" sz="2600" dirty="0"/>
              <a:t>stimulēšana un naudas balvas;</a:t>
            </a:r>
          </a:p>
          <a:p>
            <a:pPr marL="0" indent="0">
              <a:buNone/>
            </a:pPr>
            <a:endParaRPr lang="lv-LV" dirty="0" smtClean="0"/>
          </a:p>
          <a:p>
            <a:endParaRPr lang="lv-LV" sz="2100" dirty="0" smtClean="0"/>
          </a:p>
          <a:p>
            <a:endParaRPr lang="lv-LV" dirty="0"/>
          </a:p>
          <a:p>
            <a:endParaRPr lang="lv-LV" dirty="0"/>
          </a:p>
        </p:txBody>
      </p:sp>
      <p:pic>
        <p:nvPicPr>
          <p:cNvPr id="4" name="Picture 3"/>
          <p:cNvPicPr>
            <a:picLocks noChangeAspect="1"/>
          </p:cNvPicPr>
          <p:nvPr/>
        </p:nvPicPr>
        <p:blipFill>
          <a:blip r:embed="rId2"/>
          <a:stretch>
            <a:fillRect/>
          </a:stretch>
        </p:blipFill>
        <p:spPr>
          <a:xfrm>
            <a:off x="10515600" y="144039"/>
            <a:ext cx="1156446" cy="1312122"/>
          </a:xfrm>
          <a:prstGeom prst="rect">
            <a:avLst/>
          </a:prstGeom>
          <a:ln>
            <a:noFill/>
          </a:ln>
          <a:effectLst>
            <a:softEdge rad="112500"/>
          </a:effectLst>
        </p:spPr>
      </p:pic>
    </p:spTree>
    <p:extLst>
      <p:ext uri="{BB962C8B-B14F-4D97-AF65-F5344CB8AC3E}">
        <p14:creationId xmlns:p14="http://schemas.microsoft.com/office/powerpoint/2010/main" val="41136840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093" y="228599"/>
            <a:ext cx="11187953" cy="1143001"/>
          </a:xfrm>
          <a:gradFill flip="none" rotWithShape="1">
            <a:gsLst>
              <a:gs pos="0">
                <a:schemeClr val="bg1">
                  <a:lumMod val="8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a:bodyPr>
          <a:lstStyle/>
          <a:p>
            <a:pPr algn="ctr"/>
            <a:r>
              <a:rPr lang="lv-LV" sz="3200" b="1" dirty="0" smtClean="0">
                <a:latin typeface="+mn-lt"/>
              </a:rPr>
              <a:t>Neattiecināmās </a:t>
            </a:r>
            <a:r>
              <a:rPr lang="lv-LV" sz="3200" b="1" dirty="0">
                <a:latin typeface="+mn-lt"/>
              </a:rPr>
              <a:t>izmaksas </a:t>
            </a:r>
            <a:r>
              <a:rPr lang="lv-LV" sz="3200" b="1" dirty="0" smtClean="0">
                <a:latin typeface="+mn-lt"/>
              </a:rPr>
              <a:t>(2)</a:t>
            </a:r>
            <a:endParaRPr lang="lv-LV" sz="3200" b="1" dirty="0">
              <a:latin typeface="+mn-lt"/>
            </a:endParaRPr>
          </a:p>
        </p:txBody>
      </p:sp>
      <p:sp>
        <p:nvSpPr>
          <p:cNvPr id="3" name="Content Placeholder 2"/>
          <p:cNvSpPr>
            <a:spLocks noGrp="1"/>
          </p:cNvSpPr>
          <p:nvPr>
            <p:ph idx="1"/>
          </p:nvPr>
        </p:nvSpPr>
        <p:spPr>
          <a:xfrm>
            <a:off x="484093" y="1371600"/>
            <a:ext cx="11187953" cy="5150224"/>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10000"/>
          </a:bodyPr>
          <a:lstStyle/>
          <a:p>
            <a:r>
              <a:rPr lang="lv-LV" sz="2200" dirty="0"/>
              <a:t>projektā, kurā paredzēta pamatlīdzekļu iegāde, nav attiecināmas mācību izmaksas;</a:t>
            </a:r>
          </a:p>
          <a:p>
            <a:r>
              <a:rPr lang="lv-LV" sz="2200" dirty="0"/>
              <a:t>projektā, kurā paredzētas mācības, nav attiecināma pamatlīdzekļu </a:t>
            </a:r>
            <a:r>
              <a:rPr lang="lv-LV" sz="2200" dirty="0" smtClean="0"/>
              <a:t>iegāde</a:t>
            </a:r>
          </a:p>
          <a:p>
            <a:r>
              <a:rPr lang="lv-LV" sz="2200" dirty="0" smtClean="0"/>
              <a:t>transportlīdzekļu </a:t>
            </a:r>
            <a:r>
              <a:rPr lang="lv-LV" sz="2200" dirty="0"/>
              <a:t>iegādes izdevumi, </a:t>
            </a:r>
            <a:r>
              <a:rPr lang="lv-LV" sz="2200" dirty="0" smtClean="0"/>
              <a:t>MK </a:t>
            </a:r>
            <a:r>
              <a:rPr lang="lv-LV" sz="2200" dirty="0"/>
              <a:t>33.1.1., 33.1.2. un 35.1. apakšpunktā </a:t>
            </a:r>
            <a:r>
              <a:rPr lang="lv-LV" sz="2200" dirty="0" smtClean="0"/>
              <a:t>minēto gadījumu</a:t>
            </a:r>
            <a:r>
              <a:rPr lang="lv-LV" sz="2200" dirty="0"/>
              <a:t>;</a:t>
            </a:r>
          </a:p>
          <a:p>
            <a:r>
              <a:rPr lang="lv-LV" sz="2200" dirty="0" smtClean="0"/>
              <a:t>izdevumi</a:t>
            </a:r>
            <a:r>
              <a:rPr lang="lv-LV" sz="2200" dirty="0"/>
              <a:t>, kas saistīti ar jebkuru darbību īstenošanu ārvalstīs;</a:t>
            </a:r>
          </a:p>
          <a:p>
            <a:r>
              <a:rPr lang="lv-LV" sz="2200" dirty="0" smtClean="0"/>
              <a:t>tādu </a:t>
            </a:r>
            <a:r>
              <a:rPr lang="lv-LV" sz="2200" dirty="0"/>
              <a:t>pamatlīdzekļu iegādes izmaksas, kuri ir saistīti ar lauksaimniecības produktu primāro ražošanu, </a:t>
            </a:r>
            <a:r>
              <a:rPr lang="lv-LV" sz="2200" dirty="0" smtClean="0"/>
              <a:t>un traktoru </a:t>
            </a:r>
            <a:r>
              <a:rPr lang="lv-LV" sz="2200" dirty="0"/>
              <a:t>iegādes izmaksas;</a:t>
            </a:r>
          </a:p>
          <a:p>
            <a:r>
              <a:rPr lang="lv-LV" sz="2200" dirty="0" smtClean="0"/>
              <a:t>maksa </a:t>
            </a:r>
            <a:r>
              <a:rPr lang="lv-LV" sz="2200" dirty="0"/>
              <a:t>par mācībām, kas ir daļa no vispārējās vidējās izglītības vai augstākās izglītības </a:t>
            </a:r>
            <a:r>
              <a:rPr lang="lv-LV" sz="2200" dirty="0" smtClean="0"/>
              <a:t>programmām vai </a:t>
            </a:r>
            <a:r>
              <a:rPr lang="lv-LV" sz="2200" dirty="0"/>
              <a:t>ir saistītas ar Eiropas Savienības vai citu finanšu instrumentu atbalsta saņemšanu un projekta </a:t>
            </a:r>
            <a:r>
              <a:rPr lang="lv-LV" sz="2200" dirty="0" smtClean="0"/>
              <a:t>iesnieguma sagatavošanu</a:t>
            </a:r>
            <a:r>
              <a:rPr lang="lv-LV" sz="2200" dirty="0"/>
              <a:t>;</a:t>
            </a:r>
          </a:p>
          <a:p>
            <a:r>
              <a:rPr lang="lv-LV" sz="2200" dirty="0" smtClean="0"/>
              <a:t>izmaksas</a:t>
            </a:r>
            <a:r>
              <a:rPr lang="lv-LV" sz="2200" dirty="0"/>
              <a:t>, kas radušās pirms projekta iesnieguma iesniegšanas, izņemot </a:t>
            </a:r>
            <a:r>
              <a:rPr lang="lv-LV" sz="2200" dirty="0" smtClean="0"/>
              <a:t>MK 33.9</a:t>
            </a:r>
            <a:r>
              <a:rPr lang="lv-LV" sz="2200" dirty="0"/>
              <a:t>. </a:t>
            </a:r>
            <a:r>
              <a:rPr lang="lv-LV" sz="2200" dirty="0" smtClean="0"/>
              <a:t>un 35.7</a:t>
            </a:r>
            <a:r>
              <a:rPr lang="lv-LV" sz="2200" dirty="0"/>
              <a:t>. apakšpunktā minētās izmaksas;</a:t>
            </a:r>
          </a:p>
          <a:p>
            <a:r>
              <a:rPr lang="lv-LV" sz="2200" dirty="0" smtClean="0"/>
              <a:t>dzīvnieku </a:t>
            </a:r>
            <a:r>
              <a:rPr lang="lv-LV" sz="2200" dirty="0"/>
              <a:t>un viengadīgu augu iegādes izmaksas;</a:t>
            </a:r>
          </a:p>
          <a:p>
            <a:r>
              <a:rPr lang="lv-LV" sz="2200" dirty="0" smtClean="0"/>
              <a:t>hidrotehnisko </a:t>
            </a:r>
            <a:r>
              <a:rPr lang="lv-LV" sz="2200" dirty="0"/>
              <a:t>būvju izveides izmaksas;</a:t>
            </a:r>
          </a:p>
          <a:p>
            <a:r>
              <a:rPr lang="lv-LV" sz="2200" dirty="0" smtClean="0"/>
              <a:t>mazvērtīgā </a:t>
            </a:r>
            <a:r>
              <a:rPr lang="lv-LV" sz="2200" dirty="0"/>
              <a:t>inventāra iegādes izmaksas, izņemot </a:t>
            </a:r>
            <a:r>
              <a:rPr lang="lv-LV" sz="2200" dirty="0" smtClean="0"/>
              <a:t>MK </a:t>
            </a:r>
            <a:r>
              <a:rPr lang="lv-LV" sz="2200" dirty="0"/>
              <a:t>14. un 27. punktā, kā arī </a:t>
            </a:r>
            <a:r>
              <a:rPr lang="lv-LV" sz="2200" dirty="0" smtClean="0"/>
              <a:t>35.5.apakšpunktā </a:t>
            </a:r>
            <a:r>
              <a:rPr lang="lv-LV" sz="2200" dirty="0"/>
              <a:t>minēto </a:t>
            </a:r>
            <a:r>
              <a:rPr lang="lv-LV" sz="2200" dirty="0" smtClean="0"/>
              <a:t>gadījumu.</a:t>
            </a:r>
          </a:p>
          <a:p>
            <a:endParaRPr lang="lv-LV" sz="2100" dirty="0" smtClean="0"/>
          </a:p>
          <a:p>
            <a:endParaRPr lang="lv-LV" dirty="0"/>
          </a:p>
          <a:p>
            <a:endParaRPr lang="lv-LV" dirty="0"/>
          </a:p>
        </p:txBody>
      </p:sp>
      <p:pic>
        <p:nvPicPr>
          <p:cNvPr id="4" name="Picture 3"/>
          <p:cNvPicPr>
            <a:picLocks noChangeAspect="1"/>
          </p:cNvPicPr>
          <p:nvPr/>
        </p:nvPicPr>
        <p:blipFill>
          <a:blip r:embed="rId2"/>
          <a:stretch>
            <a:fillRect/>
          </a:stretch>
        </p:blipFill>
        <p:spPr>
          <a:xfrm>
            <a:off x="10515600" y="144039"/>
            <a:ext cx="1156446" cy="1312122"/>
          </a:xfrm>
          <a:prstGeom prst="rect">
            <a:avLst/>
          </a:prstGeom>
          <a:ln>
            <a:noFill/>
          </a:ln>
          <a:effectLst>
            <a:softEdge rad="112500"/>
          </a:effectLst>
        </p:spPr>
      </p:pic>
    </p:spTree>
    <p:extLst>
      <p:ext uri="{BB962C8B-B14F-4D97-AF65-F5344CB8AC3E}">
        <p14:creationId xmlns:p14="http://schemas.microsoft.com/office/powerpoint/2010/main" val="38015248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81" y="216500"/>
            <a:ext cx="11187953" cy="1143001"/>
          </a:xfrm>
          <a:gradFill flip="none" rotWithShape="1">
            <a:gsLst>
              <a:gs pos="0">
                <a:schemeClr val="bg1">
                  <a:lumMod val="8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fontScale="90000"/>
          </a:bodyPr>
          <a:lstStyle/>
          <a:p>
            <a:pPr algn="ctr"/>
            <a:r>
              <a:rPr lang="lv-LV" sz="4000" b="1" dirty="0" smtClean="0">
                <a:solidFill>
                  <a:schemeClr val="bg1"/>
                </a:solidFill>
              </a:rPr>
              <a:t/>
            </a:r>
            <a:br>
              <a:rPr lang="lv-LV" sz="4000" b="1" dirty="0" smtClean="0">
                <a:solidFill>
                  <a:schemeClr val="bg1"/>
                </a:solidFill>
              </a:rPr>
            </a:br>
            <a:r>
              <a:rPr lang="lv-LV" sz="3600" b="1" dirty="0">
                <a:latin typeface="+mn-lt"/>
              </a:rPr>
              <a:t>Lai pieteiktos atbalsta saņemšanai aktivitātē </a:t>
            </a:r>
            <a:br>
              <a:rPr lang="lv-LV" sz="3600" b="1" dirty="0">
                <a:latin typeface="+mn-lt"/>
              </a:rPr>
            </a:br>
            <a:r>
              <a:rPr lang="lv-LV" sz="3600" b="1" dirty="0">
                <a:latin typeface="+mn-lt"/>
              </a:rPr>
              <a:t>atbalsta pretendents </a:t>
            </a:r>
            <a:r>
              <a:rPr lang="lv-LV" sz="3600" b="1" dirty="0" smtClean="0">
                <a:latin typeface="+mn-lt"/>
              </a:rPr>
              <a:t>iesniedz LAD EPS šādus dokumentus (1):</a:t>
            </a:r>
            <a:r>
              <a:rPr lang="lv-LV" sz="4000" b="1" dirty="0">
                <a:solidFill>
                  <a:schemeClr val="bg1"/>
                </a:solidFill>
              </a:rPr>
              <a:t/>
            </a:r>
            <a:br>
              <a:rPr lang="lv-LV" sz="4000" b="1" dirty="0">
                <a:solidFill>
                  <a:schemeClr val="bg1"/>
                </a:solidFill>
              </a:rPr>
            </a:br>
            <a:endParaRPr lang="lv-LV" b="1" dirty="0"/>
          </a:p>
        </p:txBody>
      </p:sp>
      <p:sp>
        <p:nvSpPr>
          <p:cNvPr id="3" name="Content Placeholder 2"/>
          <p:cNvSpPr>
            <a:spLocks noGrp="1"/>
          </p:cNvSpPr>
          <p:nvPr>
            <p:ph idx="1"/>
          </p:nvPr>
        </p:nvSpPr>
        <p:spPr>
          <a:xfrm>
            <a:off x="484093" y="1371600"/>
            <a:ext cx="11187953" cy="5150224"/>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lnSpcReduction="10000"/>
          </a:bodyPr>
          <a:lstStyle/>
          <a:p>
            <a:pPr algn="just"/>
            <a:endParaRPr lang="lv-LV" dirty="0"/>
          </a:p>
          <a:p>
            <a:r>
              <a:rPr lang="lv-LV" sz="2000" b="1" dirty="0"/>
              <a:t>projekta iesniegumu</a:t>
            </a:r>
            <a:r>
              <a:rPr lang="lv-LV" sz="2000" dirty="0"/>
              <a:t>, kas ietver informāciju par atbalsta pretendentu (darbības apraksts, </a:t>
            </a:r>
            <a:r>
              <a:rPr lang="lv-LV" sz="2000" dirty="0" smtClean="0"/>
              <a:t>raksturojošie rādītāji</a:t>
            </a:r>
            <a:r>
              <a:rPr lang="lv-LV" sz="2000" dirty="0"/>
              <a:t>, informācija par atbalsta pretendenta pamatlīdzekļiem, saņemtais publiskais finansējums) un </a:t>
            </a:r>
            <a:r>
              <a:rPr lang="lv-LV" sz="2000" dirty="0" smtClean="0"/>
              <a:t>projektu (projekta </a:t>
            </a:r>
            <a:r>
              <a:rPr lang="lv-LV" sz="2000" dirty="0"/>
              <a:t>mērķi, projekta apraksts, projekta īstenošanas vieta, ar investīcijām sasniedzamie rādītāji </a:t>
            </a:r>
            <a:r>
              <a:rPr lang="lv-LV" sz="2000" dirty="0" smtClean="0"/>
              <a:t>un ieguldījums </a:t>
            </a:r>
            <a:r>
              <a:rPr lang="lv-LV" sz="2000" dirty="0"/>
              <a:t>Kopējās lauksaimniecības politikas stratēģiskā plāna 2023.–2027. gadam mērķa virzienos, </a:t>
            </a:r>
            <a:r>
              <a:rPr lang="lv-LV" sz="2000" dirty="0" smtClean="0"/>
              <a:t>ietekme uz </a:t>
            </a:r>
            <a:r>
              <a:rPr lang="lv-LV" sz="2000" dirty="0"/>
              <a:t>klimata pārmaiņām, inovāciju apraksts, projektā plānotās izmaksas, informācija, kas sniedzama saskaņā </a:t>
            </a:r>
            <a:r>
              <a:rPr lang="lv-LV" sz="2000" dirty="0" smtClean="0"/>
              <a:t>ar sabiedrības </a:t>
            </a:r>
            <a:r>
              <a:rPr lang="lv-LV" sz="2000" dirty="0"/>
              <a:t>virzītas vietējās attīstības stratēģiju), un </a:t>
            </a:r>
            <a:r>
              <a:rPr lang="lv-LV" sz="2000" dirty="0" smtClean="0"/>
              <a:t>pavaddokumentus;</a:t>
            </a:r>
          </a:p>
          <a:p>
            <a:r>
              <a:rPr lang="lv-LV" sz="2000" b="1" dirty="0"/>
              <a:t>atbalsta pretendenta </a:t>
            </a:r>
            <a:r>
              <a:rPr lang="lv-LV" sz="2000" b="1" dirty="0" smtClean="0"/>
              <a:t>deklarāciju </a:t>
            </a:r>
            <a:r>
              <a:rPr lang="lv-LV" sz="2000" dirty="0" smtClean="0"/>
              <a:t>( </a:t>
            </a:r>
            <a:r>
              <a:rPr lang="lv-LV" sz="2000" dirty="0">
                <a:hlinkClick r:id="rId2"/>
              </a:rPr>
              <a:t>https://</a:t>
            </a:r>
            <a:r>
              <a:rPr lang="lv-LV" sz="2000" dirty="0" smtClean="0">
                <a:hlinkClick r:id="rId2"/>
              </a:rPr>
              <a:t>www.lad.gov.lv/lv/media/10545/download?attachment</a:t>
            </a:r>
            <a:r>
              <a:rPr lang="lv-LV" sz="2000" dirty="0" smtClean="0"/>
              <a:t> </a:t>
            </a:r>
            <a:r>
              <a:rPr lang="lv-LV" sz="2000" b="1" dirty="0" smtClean="0"/>
              <a:t>)</a:t>
            </a:r>
            <a:r>
              <a:rPr lang="lv-LV" sz="2000" dirty="0" smtClean="0"/>
              <a:t>;</a:t>
            </a:r>
            <a:endParaRPr lang="lv-LV" sz="2000" dirty="0" smtClean="0"/>
          </a:p>
          <a:p>
            <a:pPr algn="just"/>
            <a:r>
              <a:rPr lang="lv-LV" sz="2000" b="1" dirty="0"/>
              <a:t>iepirkuma procedūru apliecinošus dokumentus </a:t>
            </a:r>
            <a:r>
              <a:rPr lang="lv-LV" sz="2000" dirty="0"/>
              <a:t>saskaņā ar normatīvajiem aktiem par valsts un Eiropas Savienības atbalsta piešķiršanas, administrēšanas un uzraudzības vispārējo kārtību lauku un zivsaimniecības </a:t>
            </a:r>
            <a:r>
              <a:rPr lang="lv-LV" sz="2000" dirty="0" smtClean="0"/>
              <a:t>attīstībai </a:t>
            </a:r>
            <a:r>
              <a:rPr lang="lv-LV" sz="2000" i="1" dirty="0">
                <a:solidFill>
                  <a:srgbClr val="289028"/>
                </a:solidFill>
              </a:rPr>
              <a:t>vai sešu mēnešu laikā pēc dienas, kad stājies spēkā Lauku atbalsta dienesta lēmums par projekta iesnieguma apstiprināšanu</a:t>
            </a:r>
            <a:r>
              <a:rPr lang="lv-LV" sz="2000" dirty="0" smtClean="0"/>
              <a:t>;</a:t>
            </a:r>
            <a:endParaRPr lang="lv-LV" sz="2000" dirty="0"/>
          </a:p>
          <a:p>
            <a:pPr algn="just"/>
            <a:r>
              <a:rPr lang="lv-LV" sz="2000" dirty="0"/>
              <a:t>ja projektā plānota jauna būvniecība, būves atjaunošana, būves restaurācija, būves ierīkošana, būves novietošana vai pārbūve vai būvmateriālu iegāde, – </a:t>
            </a:r>
            <a:r>
              <a:rPr lang="lv-LV" sz="2000" b="1" dirty="0"/>
              <a:t>informāciju par būvniecības lietu, kas atbilstoši būvniecības jomu regulējošajiem normatīvajiem aktiem reģistrēta Būvniecības informācijas </a:t>
            </a:r>
            <a:r>
              <a:rPr lang="lv-LV" sz="2000" dirty="0">
                <a:solidFill>
                  <a:srgbClr val="289028"/>
                </a:solidFill>
              </a:rPr>
              <a:t>sistēmā  </a:t>
            </a:r>
            <a:r>
              <a:rPr lang="lv-LV" sz="2000" i="1" dirty="0">
                <a:solidFill>
                  <a:srgbClr val="289028"/>
                </a:solidFill>
              </a:rPr>
              <a:t>vai sešu mēnešu </a:t>
            </a:r>
            <a:r>
              <a:rPr lang="lv-LV" sz="2000" i="1" dirty="0" smtClean="0">
                <a:solidFill>
                  <a:srgbClr val="289028"/>
                </a:solidFill>
              </a:rPr>
              <a:t>laikā pēc </a:t>
            </a:r>
            <a:r>
              <a:rPr lang="lv-LV" sz="2000" i="1" dirty="0">
                <a:solidFill>
                  <a:srgbClr val="289028"/>
                </a:solidFill>
              </a:rPr>
              <a:t>dienas, kad stājies spēkā Lauku atbalsta dienesta lēmums par projekta iesnieguma </a:t>
            </a:r>
            <a:r>
              <a:rPr lang="lv-LV" sz="2000" i="1" dirty="0" smtClean="0">
                <a:solidFill>
                  <a:srgbClr val="289028"/>
                </a:solidFill>
              </a:rPr>
              <a:t>apstiprināšanu</a:t>
            </a:r>
            <a:r>
              <a:rPr lang="lv-LV" sz="2000" dirty="0" smtClean="0"/>
              <a:t>;</a:t>
            </a:r>
            <a:endParaRPr lang="lv-LV" sz="2000" dirty="0"/>
          </a:p>
          <a:p>
            <a:endParaRPr lang="lv-LV" sz="2000" dirty="0" smtClean="0"/>
          </a:p>
          <a:p>
            <a:endParaRPr lang="lv-LV" dirty="0" smtClean="0"/>
          </a:p>
          <a:p>
            <a:endParaRPr lang="lv-LV" sz="2100" dirty="0" smtClean="0"/>
          </a:p>
          <a:p>
            <a:endParaRPr lang="lv-LV" dirty="0"/>
          </a:p>
          <a:p>
            <a:endParaRPr lang="lv-LV" dirty="0"/>
          </a:p>
        </p:txBody>
      </p:sp>
    </p:spTree>
    <p:extLst>
      <p:ext uri="{BB962C8B-B14F-4D97-AF65-F5344CB8AC3E}">
        <p14:creationId xmlns:p14="http://schemas.microsoft.com/office/powerpoint/2010/main" val="5777378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2776" y="781050"/>
            <a:ext cx="10657047" cy="4419599"/>
          </a:xfrm>
          <a:solidFill>
            <a:schemeClr val="bg1">
              <a:lumMod val="85000"/>
            </a:schemeClr>
          </a:solidFill>
        </p:spPr>
        <p:txBody>
          <a:bodyPr>
            <a:normAutofit fontScale="40000" lnSpcReduction="20000"/>
          </a:bodyPr>
          <a:lstStyle/>
          <a:p>
            <a:pPr marL="0" indent="0" algn="ctr">
              <a:buNone/>
            </a:pPr>
            <a:r>
              <a:rPr lang="lv-LV" sz="3200" dirty="0">
                <a:solidFill>
                  <a:schemeClr val="bg1"/>
                </a:solidFill>
              </a:rPr>
              <a:t> </a:t>
            </a:r>
            <a:r>
              <a:rPr lang="lv-LV" sz="3200" dirty="0" smtClean="0">
                <a:solidFill>
                  <a:schemeClr val="bg1"/>
                </a:solidFill>
              </a:rPr>
              <a:t>   </a:t>
            </a:r>
          </a:p>
          <a:p>
            <a:pPr marL="0" indent="0" algn="ctr">
              <a:buNone/>
            </a:pPr>
            <a:endParaRPr lang="lv-LV" sz="3200" dirty="0">
              <a:solidFill>
                <a:schemeClr val="bg1"/>
              </a:solidFill>
            </a:endParaRPr>
          </a:p>
          <a:p>
            <a:pPr marL="0" indent="0" algn="ctr">
              <a:buNone/>
            </a:pPr>
            <a:r>
              <a:rPr lang="lv-LV" sz="3200" dirty="0" smtClean="0">
                <a:solidFill>
                  <a:schemeClr val="bg1"/>
                </a:solidFill>
              </a:rPr>
              <a:t> </a:t>
            </a:r>
            <a:r>
              <a:rPr lang="lv-LV" sz="8400" b="1" dirty="0" smtClean="0"/>
              <a:t>Aktivitāte </a:t>
            </a:r>
          </a:p>
          <a:p>
            <a:pPr marL="0" indent="0" algn="ctr">
              <a:buNone/>
            </a:pPr>
            <a:r>
              <a:rPr lang="lv-LV" sz="8400" dirty="0" smtClean="0"/>
              <a:t>«</a:t>
            </a:r>
            <a:r>
              <a:rPr lang="lv-LV" sz="8400" b="1" dirty="0" smtClean="0"/>
              <a:t>Kopienu spēcinošas </a:t>
            </a:r>
            <a:r>
              <a:rPr lang="lv-LV" sz="8400" b="1" dirty="0"/>
              <a:t>un vietas attīstību sekmējošas </a:t>
            </a:r>
            <a:r>
              <a:rPr lang="lv-LV" sz="8400" b="1" dirty="0" smtClean="0"/>
              <a:t>iniciatīvas»</a:t>
            </a:r>
          </a:p>
          <a:p>
            <a:pPr marL="0" indent="0">
              <a:buNone/>
            </a:pPr>
            <a:r>
              <a:rPr lang="lv-LV" sz="6000" dirty="0" smtClean="0"/>
              <a:t>Atbalstu </a:t>
            </a:r>
            <a:r>
              <a:rPr lang="lv-LV" sz="6000" dirty="0"/>
              <a:t>aktivitātē </a:t>
            </a:r>
            <a:r>
              <a:rPr lang="lv-LV" sz="6000" dirty="0" smtClean="0"/>
              <a:t>atbilstoši </a:t>
            </a:r>
            <a:r>
              <a:rPr lang="lv-LV" sz="6000" dirty="0"/>
              <a:t>vietējās attīstības stratēģijai </a:t>
            </a:r>
            <a:r>
              <a:rPr lang="lv-LV" sz="6000" dirty="0" smtClean="0"/>
              <a:t>piešķir: </a:t>
            </a:r>
          </a:p>
          <a:p>
            <a:r>
              <a:rPr lang="lv-LV" sz="6000" u="sng" dirty="0" smtClean="0"/>
              <a:t>vietējās </a:t>
            </a:r>
            <a:r>
              <a:rPr lang="lv-LV" sz="6000" u="sng" dirty="0"/>
              <a:t>teritorijas (</a:t>
            </a:r>
            <a:r>
              <a:rPr lang="lv-LV" sz="6000" dirty="0"/>
              <a:t>tostarp dabas un kultūras objektu) </a:t>
            </a:r>
            <a:r>
              <a:rPr lang="lv-LV" sz="6000" u="sng" dirty="0"/>
              <a:t>sakārtošanai</a:t>
            </a:r>
            <a:r>
              <a:rPr lang="lv-LV" sz="6000" dirty="0"/>
              <a:t>, </a:t>
            </a:r>
            <a:r>
              <a:rPr lang="lv-LV" sz="6000" u="sng" dirty="0"/>
              <a:t>lai uzlabotu pakalpojumu pieejamību, kvalitāti un sasniedzamību</a:t>
            </a:r>
            <a:r>
              <a:rPr lang="lv-LV" sz="6000" dirty="0"/>
              <a:t>, </a:t>
            </a:r>
            <a:r>
              <a:rPr lang="lv-LV" sz="6000" u="sng" dirty="0"/>
              <a:t>un sabiedrisko aktivitāšu </a:t>
            </a:r>
            <a:r>
              <a:rPr lang="lv-LV" sz="6000" dirty="0"/>
              <a:t>(tostarp viedo ciemu, apmācības un interešu klubu, kultūras, vides aizsardzības, sporta un citu brīvā laika pavadīšanas veidu) </a:t>
            </a:r>
            <a:r>
              <a:rPr lang="lv-LV" sz="6000" u="sng" dirty="0" smtClean="0"/>
              <a:t>dažādošanai</a:t>
            </a:r>
            <a:r>
              <a:rPr lang="lv-LV" sz="6000" dirty="0" smtClean="0"/>
              <a:t>;</a:t>
            </a:r>
          </a:p>
          <a:p>
            <a:r>
              <a:rPr lang="lv-LV" sz="6000" dirty="0"/>
              <a:t>j</a:t>
            </a:r>
            <a:r>
              <a:rPr lang="lv-LV" sz="6000" dirty="0" smtClean="0"/>
              <a:t>auniešu iniciatīvām </a:t>
            </a:r>
            <a:r>
              <a:rPr lang="lv-LV" sz="5900" dirty="0"/>
              <a:t>kā fiksētas summas maksājumu "Jauniešu iniciatīvas</a:t>
            </a:r>
            <a:r>
              <a:rPr lang="lv-LV" sz="5900" dirty="0" smtClean="0"/>
              <a:t>" </a:t>
            </a:r>
            <a:r>
              <a:rPr lang="lv-LV" sz="6000" dirty="0" smtClean="0"/>
              <a:t>. </a:t>
            </a:r>
            <a:endParaRPr lang="lv-LV" sz="6000" dirty="0"/>
          </a:p>
          <a:p>
            <a:pPr marL="0" indent="0" algn="ctr">
              <a:buNone/>
            </a:pPr>
            <a:endParaRPr lang="lv-LV" sz="4200" dirty="0" smtClean="0">
              <a:solidFill>
                <a:schemeClr val="bg1"/>
              </a:solidFill>
            </a:endParaRPr>
          </a:p>
        </p:txBody>
      </p:sp>
    </p:spTree>
    <p:extLst>
      <p:ext uri="{BB962C8B-B14F-4D97-AF65-F5344CB8AC3E}">
        <p14:creationId xmlns:p14="http://schemas.microsoft.com/office/powerpoint/2010/main" val="9211886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519" y="249451"/>
            <a:ext cx="11187953" cy="1143001"/>
          </a:xfrm>
          <a:gradFill flip="none" rotWithShape="1">
            <a:gsLst>
              <a:gs pos="0">
                <a:schemeClr val="bg1">
                  <a:lumMod val="8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fontScale="90000"/>
          </a:bodyPr>
          <a:lstStyle/>
          <a:p>
            <a:pPr algn="ctr"/>
            <a:r>
              <a:rPr lang="lv-LV" sz="4000" b="1" dirty="0" smtClean="0">
                <a:solidFill>
                  <a:schemeClr val="bg1"/>
                </a:solidFill>
              </a:rPr>
              <a:t/>
            </a:r>
            <a:br>
              <a:rPr lang="lv-LV" sz="4000" b="1" dirty="0" smtClean="0">
                <a:solidFill>
                  <a:schemeClr val="bg1"/>
                </a:solidFill>
              </a:rPr>
            </a:br>
            <a:r>
              <a:rPr lang="lv-LV" sz="3600" b="1" dirty="0">
                <a:latin typeface="+mn-lt"/>
              </a:rPr>
              <a:t>Lai pieteiktos atbalsta saņemšanai aktivitātē </a:t>
            </a:r>
            <a:br>
              <a:rPr lang="lv-LV" sz="3600" b="1" dirty="0">
                <a:latin typeface="+mn-lt"/>
              </a:rPr>
            </a:br>
            <a:r>
              <a:rPr lang="lv-LV" sz="3600" b="1" dirty="0">
                <a:latin typeface="+mn-lt"/>
              </a:rPr>
              <a:t>atbalsta pretendents </a:t>
            </a:r>
            <a:r>
              <a:rPr lang="lv-LV" sz="3600" b="1" dirty="0" smtClean="0">
                <a:latin typeface="+mn-lt"/>
              </a:rPr>
              <a:t>iesniedz LAD EPS šādus dokumentus (2):</a:t>
            </a:r>
            <a:r>
              <a:rPr lang="lv-LV" sz="4000" b="1" dirty="0">
                <a:solidFill>
                  <a:schemeClr val="bg1"/>
                </a:solidFill>
              </a:rPr>
              <a:t/>
            </a:r>
            <a:br>
              <a:rPr lang="lv-LV" sz="4000" b="1" dirty="0">
                <a:solidFill>
                  <a:schemeClr val="bg1"/>
                </a:solidFill>
              </a:rPr>
            </a:br>
            <a:endParaRPr lang="lv-LV" b="1" dirty="0"/>
          </a:p>
        </p:txBody>
      </p:sp>
      <p:sp>
        <p:nvSpPr>
          <p:cNvPr id="3" name="Content Placeholder 2"/>
          <p:cNvSpPr>
            <a:spLocks noGrp="1"/>
          </p:cNvSpPr>
          <p:nvPr>
            <p:ph idx="1"/>
          </p:nvPr>
        </p:nvSpPr>
        <p:spPr>
          <a:xfrm>
            <a:off x="484093" y="1371600"/>
            <a:ext cx="11187953" cy="5150224"/>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77500" lnSpcReduction="20000"/>
          </a:bodyPr>
          <a:lstStyle/>
          <a:p>
            <a:pPr algn="just"/>
            <a:endParaRPr lang="lv-LV" dirty="0"/>
          </a:p>
          <a:p>
            <a:r>
              <a:rPr lang="lv-LV" u="sng" dirty="0"/>
              <a:t>ja nekustamo īpašumu</a:t>
            </a:r>
            <a:r>
              <a:rPr lang="lv-LV" dirty="0"/>
              <a:t>, </a:t>
            </a:r>
            <a:r>
              <a:rPr lang="lv-LV" u="sng" dirty="0"/>
              <a:t>kurā paredzēts īstenot projektu un uzstādīt stacionāros pamatlīdzekļus, </a:t>
            </a:r>
            <a:r>
              <a:rPr lang="lv-LV" u="sng" dirty="0" smtClean="0"/>
              <a:t>atbalsta pretendents </a:t>
            </a:r>
            <a:r>
              <a:rPr lang="lv-LV" u="sng" dirty="0"/>
              <a:t>nomā</a:t>
            </a:r>
            <a:r>
              <a:rPr lang="lv-LV" dirty="0"/>
              <a:t>, – </a:t>
            </a:r>
            <a:r>
              <a:rPr lang="lv-LV" b="1" dirty="0"/>
              <a:t>nomas līguma kopiju </a:t>
            </a:r>
            <a:r>
              <a:rPr lang="lv-LV" dirty="0"/>
              <a:t>(nomas līgums noslēgts vismaz uz septiņiem gadiem no </a:t>
            </a:r>
            <a:r>
              <a:rPr lang="lv-LV" dirty="0" smtClean="0"/>
              <a:t>projekta iesnieguma </a:t>
            </a:r>
            <a:r>
              <a:rPr lang="lv-LV" dirty="0"/>
              <a:t>iesniegšanas dienas). </a:t>
            </a:r>
            <a:endParaRPr lang="lv-LV" dirty="0" smtClean="0"/>
          </a:p>
          <a:p>
            <a:r>
              <a:rPr lang="lv-LV" u="sng" dirty="0"/>
              <a:t>j</a:t>
            </a:r>
            <a:r>
              <a:rPr lang="lv-LV" u="sng" dirty="0" smtClean="0"/>
              <a:t>a </a:t>
            </a:r>
            <a:r>
              <a:rPr lang="lv-LV" u="sng" dirty="0"/>
              <a:t>paredzēta jauna būvniecība, būves pārbūve, būves ierīkošana, </a:t>
            </a:r>
            <a:r>
              <a:rPr lang="lv-LV" u="sng" dirty="0" smtClean="0"/>
              <a:t>būves novietošana</a:t>
            </a:r>
            <a:r>
              <a:rPr lang="lv-LV" u="sng" dirty="0"/>
              <a:t>, būves restaurācija vai būves atjaunošana un nekustamo īpašumu, kurā paredzēts </a:t>
            </a:r>
            <a:r>
              <a:rPr lang="lv-LV" u="sng" dirty="0" smtClean="0"/>
              <a:t>īstenot projektu</a:t>
            </a:r>
            <a:r>
              <a:rPr lang="lv-LV" u="sng" dirty="0"/>
              <a:t>, atbalsta pretendents nomā</a:t>
            </a:r>
            <a:r>
              <a:rPr lang="lv-LV" dirty="0"/>
              <a:t>, tas kopā ar projekta iesniegumu vai pirms projekta </a:t>
            </a:r>
            <a:r>
              <a:rPr lang="lv-LV" dirty="0" smtClean="0"/>
              <a:t>īstenošanas uzsākšanas </a:t>
            </a:r>
            <a:r>
              <a:rPr lang="lv-LV" dirty="0"/>
              <a:t>iesniedz </a:t>
            </a:r>
            <a:r>
              <a:rPr lang="lv-LV" b="1" dirty="0"/>
              <a:t>ilgtermiņa nomas līgumu, kurš reģistrēts zemesgrāmatā </a:t>
            </a:r>
            <a:r>
              <a:rPr lang="lv-LV" dirty="0"/>
              <a:t>un kurā minētais nomas </a:t>
            </a:r>
            <a:r>
              <a:rPr lang="lv-LV" dirty="0" smtClean="0"/>
              <a:t>termiņš nav </a:t>
            </a:r>
            <a:r>
              <a:rPr lang="lv-LV" dirty="0"/>
              <a:t>īsāks par septiņiem gadiem no projekta iesnieguma iesniegšanas dienas. </a:t>
            </a:r>
            <a:endParaRPr lang="lv-LV" dirty="0" smtClean="0"/>
          </a:p>
          <a:p>
            <a:r>
              <a:rPr lang="lv-LV" u="sng" dirty="0"/>
              <a:t>j</a:t>
            </a:r>
            <a:r>
              <a:rPr lang="lv-LV" u="sng" dirty="0" smtClean="0"/>
              <a:t>a </a:t>
            </a:r>
            <a:r>
              <a:rPr lang="lv-LV" u="sng" dirty="0"/>
              <a:t>nekustamais īpašums, </a:t>
            </a:r>
            <a:r>
              <a:rPr lang="lv-LV" u="sng" dirty="0" smtClean="0"/>
              <a:t>kurā īsteno </a:t>
            </a:r>
            <a:r>
              <a:rPr lang="lv-LV" u="sng" dirty="0"/>
              <a:t>projektu, ir valsts vai pašvaldības īpašumā vai valdījumā</a:t>
            </a:r>
            <a:r>
              <a:rPr lang="lv-LV" dirty="0"/>
              <a:t>, atbalsta pretendents var </a:t>
            </a:r>
            <a:r>
              <a:rPr lang="lv-LV" dirty="0" smtClean="0"/>
              <a:t>iesniegt </a:t>
            </a:r>
            <a:r>
              <a:rPr lang="lv-LV" b="1" dirty="0" smtClean="0"/>
              <a:t>patapinājuma </a:t>
            </a:r>
            <a:r>
              <a:rPr lang="lv-LV" b="1" dirty="0"/>
              <a:t>līguma kopiju (</a:t>
            </a:r>
            <a:r>
              <a:rPr lang="lv-LV" dirty="0"/>
              <a:t>patapinājuma līgums noslēgts vismaz uz septiņiem gadiem no </a:t>
            </a:r>
            <a:r>
              <a:rPr lang="lv-LV" dirty="0" smtClean="0"/>
              <a:t>projekta iesnieguma </a:t>
            </a:r>
            <a:r>
              <a:rPr lang="lv-LV" dirty="0"/>
              <a:t>iesniegšanas dienas). </a:t>
            </a:r>
            <a:endParaRPr lang="lv-LV" dirty="0" smtClean="0"/>
          </a:p>
          <a:p>
            <a:r>
              <a:rPr lang="lv-LV" u="sng" dirty="0"/>
              <a:t>j</a:t>
            </a:r>
            <a:r>
              <a:rPr lang="lv-LV" u="sng" dirty="0" smtClean="0"/>
              <a:t>a </a:t>
            </a:r>
            <a:r>
              <a:rPr lang="lv-LV" u="sng" dirty="0"/>
              <a:t>paredzēta atsevišķu labiekārtojuma elementu ierīkošana vai </a:t>
            </a:r>
            <a:r>
              <a:rPr lang="lv-LV" u="sng" dirty="0" smtClean="0"/>
              <a:t>tādu pamatlīdzekļu </a:t>
            </a:r>
            <a:r>
              <a:rPr lang="lv-LV" u="sng" dirty="0"/>
              <a:t>iegāde, kuri nav stacionāri novietojami</a:t>
            </a:r>
            <a:r>
              <a:rPr lang="lv-LV" dirty="0"/>
              <a:t> (ja vien projektā plānotās darbības neīsteno </a:t>
            </a:r>
            <a:r>
              <a:rPr lang="lv-LV" dirty="0" smtClean="0"/>
              <a:t>noteiktā telpā</a:t>
            </a:r>
            <a:r>
              <a:rPr lang="lv-LV" dirty="0"/>
              <a:t>), atbalsta pretendents nomas līguma vietā iesniedz </a:t>
            </a:r>
            <a:r>
              <a:rPr lang="lv-LV" b="1" dirty="0"/>
              <a:t>saskaņojumu ar nekustamā īpašuma īpašnieku </a:t>
            </a:r>
            <a:r>
              <a:rPr lang="lv-LV" dirty="0" smtClean="0"/>
              <a:t>par atsevišķu </a:t>
            </a:r>
            <a:r>
              <a:rPr lang="lv-LV" dirty="0"/>
              <a:t>labiekārtojuma elementu ierīkošanu vai pamatlīdzekļu novietošanu vai uzglabāšanu vismaz </a:t>
            </a:r>
            <a:r>
              <a:rPr lang="lv-LV" dirty="0" smtClean="0"/>
              <a:t>septiņu gadu </a:t>
            </a:r>
            <a:r>
              <a:rPr lang="lv-LV" dirty="0"/>
              <a:t>periodā no projekta iesnieguma iesniegšanas </a:t>
            </a:r>
            <a:r>
              <a:rPr lang="lv-LV" dirty="0" smtClean="0"/>
              <a:t>dienas; </a:t>
            </a:r>
          </a:p>
          <a:p>
            <a:endParaRPr lang="lv-LV" sz="2100" dirty="0" smtClean="0"/>
          </a:p>
          <a:p>
            <a:endParaRPr lang="lv-LV" dirty="0"/>
          </a:p>
          <a:p>
            <a:endParaRPr lang="lv-LV" dirty="0"/>
          </a:p>
        </p:txBody>
      </p:sp>
    </p:spTree>
    <p:extLst>
      <p:ext uri="{BB962C8B-B14F-4D97-AF65-F5344CB8AC3E}">
        <p14:creationId xmlns:p14="http://schemas.microsoft.com/office/powerpoint/2010/main" val="14201661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81" y="216500"/>
            <a:ext cx="11187953" cy="1143001"/>
          </a:xfrm>
          <a:gradFill flip="none" rotWithShape="1">
            <a:gsLst>
              <a:gs pos="0">
                <a:schemeClr val="bg1">
                  <a:lumMod val="8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fontScale="90000"/>
          </a:bodyPr>
          <a:lstStyle/>
          <a:p>
            <a:pPr algn="ctr"/>
            <a:r>
              <a:rPr lang="lv-LV" sz="4000" b="1" dirty="0" smtClean="0">
                <a:solidFill>
                  <a:schemeClr val="bg1"/>
                </a:solidFill>
              </a:rPr>
              <a:t/>
            </a:r>
            <a:br>
              <a:rPr lang="lv-LV" sz="4000" b="1" dirty="0" smtClean="0">
                <a:solidFill>
                  <a:schemeClr val="bg1"/>
                </a:solidFill>
              </a:rPr>
            </a:br>
            <a:r>
              <a:rPr lang="lv-LV" sz="3600" b="1" dirty="0">
                <a:latin typeface="+mn-lt"/>
              </a:rPr>
              <a:t>Lai pieteiktos atbalsta saņemšanai aktivitātē </a:t>
            </a:r>
            <a:br>
              <a:rPr lang="lv-LV" sz="3600" b="1" dirty="0">
                <a:latin typeface="+mn-lt"/>
              </a:rPr>
            </a:br>
            <a:r>
              <a:rPr lang="lv-LV" sz="3600" b="1" dirty="0">
                <a:latin typeface="+mn-lt"/>
              </a:rPr>
              <a:t>atbalsta pretendents </a:t>
            </a:r>
            <a:r>
              <a:rPr lang="lv-LV" sz="3600" b="1" dirty="0" smtClean="0">
                <a:latin typeface="+mn-lt"/>
              </a:rPr>
              <a:t>iesniedz LAD EPS šādus dokumentus (3):</a:t>
            </a:r>
            <a:r>
              <a:rPr lang="lv-LV" sz="4000" b="1" dirty="0">
                <a:solidFill>
                  <a:schemeClr val="bg1"/>
                </a:solidFill>
              </a:rPr>
              <a:t/>
            </a:r>
            <a:br>
              <a:rPr lang="lv-LV" sz="4000" b="1" dirty="0">
                <a:solidFill>
                  <a:schemeClr val="bg1"/>
                </a:solidFill>
              </a:rPr>
            </a:br>
            <a:endParaRPr lang="lv-LV" b="1" dirty="0"/>
          </a:p>
        </p:txBody>
      </p:sp>
      <p:sp>
        <p:nvSpPr>
          <p:cNvPr id="3" name="Content Placeholder 2"/>
          <p:cNvSpPr>
            <a:spLocks noGrp="1"/>
          </p:cNvSpPr>
          <p:nvPr>
            <p:ph idx="1"/>
          </p:nvPr>
        </p:nvSpPr>
        <p:spPr>
          <a:xfrm>
            <a:off x="484093" y="1371600"/>
            <a:ext cx="11187953" cy="5150224"/>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pPr algn="just"/>
            <a:r>
              <a:rPr lang="lv-LV" sz="2200" b="1" dirty="0" smtClean="0"/>
              <a:t>Valsts vides dienesta reģionālās vides pārvaldes izsniegtu izziņu </a:t>
            </a:r>
            <a:r>
              <a:rPr lang="lv-LV" sz="2200" dirty="0" smtClean="0"/>
              <a:t>par to, kura piesārņojoša darbība tiks veikta, īstenojot projektu, un kādu atļauju – A vai B kategorijas piesārņojošas darbības atļauju vai C kategorijas piesārņojošas darbības apliecinājumu – pretendentam ir nepieciešams saņemt (ja šī prasība attiecas uz pretendentu saskaņā ar normatīvajiem aktiem par piesārņojošo darbību veikšanu);</a:t>
            </a:r>
          </a:p>
          <a:p>
            <a:pPr algn="just"/>
            <a:r>
              <a:rPr lang="lv-LV" sz="2200" u="sng" dirty="0" smtClean="0"/>
              <a:t>par </a:t>
            </a:r>
            <a:r>
              <a:rPr lang="lv-LV" sz="2200" u="sng" dirty="0"/>
              <a:t>publiskās </a:t>
            </a:r>
            <a:r>
              <a:rPr lang="lv-LV" sz="2200" u="sng" dirty="0" err="1"/>
              <a:t>ārtelpas</a:t>
            </a:r>
            <a:r>
              <a:rPr lang="lv-LV" sz="2200" u="sng" dirty="0"/>
              <a:t> atsevišķu labiekārtojuma elementu </a:t>
            </a:r>
            <a:r>
              <a:rPr lang="lv-LV" sz="2200" u="sng" dirty="0" smtClean="0"/>
              <a:t>būvniecību, kuriem nav vajadzīga </a:t>
            </a:r>
            <a:r>
              <a:rPr lang="lv-LV" sz="2200" u="sng" dirty="0"/>
              <a:t>būvniecības ieceres dokumentācija</a:t>
            </a:r>
            <a:r>
              <a:rPr lang="lv-LV" sz="2200" dirty="0"/>
              <a:t> - </a:t>
            </a:r>
            <a:r>
              <a:rPr lang="lv-LV" sz="2200" b="1" dirty="0"/>
              <a:t>būvvaldes izziņu </a:t>
            </a:r>
            <a:r>
              <a:rPr lang="lv-LV" sz="2200" dirty="0"/>
              <a:t>par to, ka tiem </a:t>
            </a:r>
            <a:r>
              <a:rPr lang="lv-LV" sz="2200" dirty="0" smtClean="0"/>
              <a:t>nav nepieciešams </a:t>
            </a:r>
            <a:r>
              <a:rPr lang="lv-LV" sz="2200" dirty="0"/>
              <a:t>izstrādāt būvniecības ieceres dokumentāciju; </a:t>
            </a:r>
            <a:endParaRPr lang="lv-LV" sz="2200" dirty="0" smtClean="0"/>
          </a:p>
          <a:p>
            <a:pPr algn="just"/>
            <a:r>
              <a:rPr lang="lv-LV" sz="2200" b="1" dirty="0"/>
              <a:t>atbalsta pretendenta pašnovērtējumu </a:t>
            </a:r>
            <a:r>
              <a:rPr lang="lv-LV" sz="2200" dirty="0"/>
              <a:t>par projekta atbilstību vietējās attīstības stratēģijā </a:t>
            </a:r>
            <a:r>
              <a:rPr lang="lv-LV" sz="2200" dirty="0" smtClean="0"/>
              <a:t>attiecīgajai rīcībai </a:t>
            </a:r>
            <a:r>
              <a:rPr lang="lv-LV" sz="2200" dirty="0"/>
              <a:t>noteiktajiem projektu vērtēšanas kritērijiem, norādot katram kritērijam atbilstošo punktu skaitu </a:t>
            </a:r>
            <a:r>
              <a:rPr lang="lv-LV" sz="2200" dirty="0" smtClean="0"/>
              <a:t>un pamatojot </a:t>
            </a:r>
            <a:r>
              <a:rPr lang="lv-LV" sz="2200" dirty="0"/>
              <a:t>punktu skaita atbilstību;</a:t>
            </a:r>
          </a:p>
          <a:p>
            <a:pPr algn="just"/>
            <a:r>
              <a:rPr lang="lv-LV" sz="2200" dirty="0" smtClean="0"/>
              <a:t>ja </a:t>
            </a:r>
            <a:r>
              <a:rPr lang="lv-LV" sz="2200" dirty="0"/>
              <a:t>tiek īstenots </a:t>
            </a:r>
            <a:r>
              <a:rPr lang="lv-LV" sz="2200" dirty="0" smtClean="0"/>
              <a:t>kopprojekts, </a:t>
            </a:r>
            <a:r>
              <a:rPr lang="lv-LV" sz="2200" dirty="0"/>
              <a:t>– </a:t>
            </a:r>
            <a:r>
              <a:rPr lang="lv-LV" sz="2200" b="1" dirty="0" smtClean="0"/>
              <a:t>kopprojekta dalībnieku </a:t>
            </a:r>
            <a:r>
              <a:rPr lang="lv-LV" sz="2200" b="1" dirty="0"/>
              <a:t>sadarbības līgumu</a:t>
            </a:r>
            <a:r>
              <a:rPr lang="lv-LV" sz="2200" dirty="0"/>
              <a:t>, kas apliecina atbalsta pretendenta tiesības pārstāvēt kopprojektā </a:t>
            </a:r>
            <a:r>
              <a:rPr lang="lv-LV" sz="2200" dirty="0" smtClean="0"/>
              <a:t>iesaistītās personas</a:t>
            </a:r>
            <a:r>
              <a:rPr lang="lv-LV" sz="2200" dirty="0"/>
              <a:t>, iesniegt projekta iesniegumu, īstenot projektu un saņemt </a:t>
            </a:r>
            <a:r>
              <a:rPr lang="lv-LV" sz="2200" dirty="0" smtClean="0"/>
              <a:t>atbalstu;</a:t>
            </a:r>
          </a:p>
          <a:p>
            <a:pPr algn="just"/>
            <a:endParaRPr lang="lv-LV" sz="2200" dirty="0"/>
          </a:p>
          <a:p>
            <a:pPr algn="just"/>
            <a:endParaRPr lang="lv-LV" sz="2200" dirty="0" smtClean="0"/>
          </a:p>
          <a:p>
            <a:pPr algn="just"/>
            <a:endParaRPr lang="lv-LV" dirty="0" smtClean="0"/>
          </a:p>
          <a:p>
            <a:pPr algn="just"/>
            <a:endParaRPr lang="lv-LV" dirty="0" smtClean="0"/>
          </a:p>
          <a:p>
            <a:endParaRPr lang="lv-LV" sz="2100" dirty="0" smtClean="0"/>
          </a:p>
          <a:p>
            <a:endParaRPr lang="lv-LV" dirty="0" smtClean="0"/>
          </a:p>
          <a:p>
            <a:endParaRPr lang="lv-LV" dirty="0"/>
          </a:p>
        </p:txBody>
      </p:sp>
    </p:spTree>
    <p:extLst>
      <p:ext uri="{BB962C8B-B14F-4D97-AF65-F5344CB8AC3E}">
        <p14:creationId xmlns:p14="http://schemas.microsoft.com/office/powerpoint/2010/main" val="15867330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81" y="216500"/>
            <a:ext cx="11187953" cy="1143001"/>
          </a:xfrm>
          <a:gradFill flip="none" rotWithShape="1">
            <a:gsLst>
              <a:gs pos="0">
                <a:schemeClr val="bg1">
                  <a:lumMod val="8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fontScale="90000"/>
          </a:bodyPr>
          <a:lstStyle/>
          <a:p>
            <a:pPr algn="ctr"/>
            <a:r>
              <a:rPr lang="lv-LV" sz="4000" b="1" dirty="0" smtClean="0">
                <a:solidFill>
                  <a:schemeClr val="bg1"/>
                </a:solidFill>
              </a:rPr>
              <a:t/>
            </a:r>
            <a:br>
              <a:rPr lang="lv-LV" sz="4000" b="1" dirty="0" smtClean="0">
                <a:solidFill>
                  <a:schemeClr val="bg1"/>
                </a:solidFill>
              </a:rPr>
            </a:br>
            <a:r>
              <a:rPr lang="lv-LV" sz="3600" b="1" dirty="0">
                <a:latin typeface="+mn-lt"/>
              </a:rPr>
              <a:t>Lai pieteiktos atbalsta saņemšanai aktivitātē </a:t>
            </a:r>
            <a:br>
              <a:rPr lang="lv-LV" sz="3600" b="1" dirty="0">
                <a:latin typeface="+mn-lt"/>
              </a:rPr>
            </a:br>
            <a:r>
              <a:rPr lang="lv-LV" sz="3600" b="1" dirty="0">
                <a:latin typeface="+mn-lt"/>
              </a:rPr>
              <a:t>atbalsta pretendents </a:t>
            </a:r>
            <a:r>
              <a:rPr lang="lv-LV" sz="3600" b="1" dirty="0" smtClean="0">
                <a:latin typeface="+mn-lt"/>
              </a:rPr>
              <a:t>iesniedz LAD EPS šādus dokumentus (4):</a:t>
            </a:r>
            <a:r>
              <a:rPr lang="lv-LV" sz="4000" b="1" dirty="0">
                <a:solidFill>
                  <a:schemeClr val="bg1"/>
                </a:solidFill>
              </a:rPr>
              <a:t/>
            </a:r>
            <a:br>
              <a:rPr lang="lv-LV" sz="4000" b="1" dirty="0">
                <a:solidFill>
                  <a:schemeClr val="bg1"/>
                </a:solidFill>
              </a:rPr>
            </a:br>
            <a:endParaRPr lang="lv-LV" b="1" dirty="0"/>
          </a:p>
        </p:txBody>
      </p:sp>
      <p:sp>
        <p:nvSpPr>
          <p:cNvPr id="3" name="Content Placeholder 2"/>
          <p:cNvSpPr>
            <a:spLocks noGrp="1"/>
          </p:cNvSpPr>
          <p:nvPr>
            <p:ph idx="1"/>
          </p:nvPr>
        </p:nvSpPr>
        <p:spPr>
          <a:xfrm>
            <a:off x="484093" y="1371600"/>
            <a:ext cx="11187953" cy="5150224"/>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pPr algn="just"/>
            <a:r>
              <a:rPr lang="lv-LV" sz="2200" u="sng" dirty="0"/>
              <a:t>Ja atbalsta pretendents ir biedrība vai nodibinājums</a:t>
            </a:r>
            <a:r>
              <a:rPr lang="lv-LV" sz="2200" dirty="0"/>
              <a:t>, tas papildus </a:t>
            </a:r>
            <a:r>
              <a:rPr lang="lv-LV" sz="2200" dirty="0" smtClean="0"/>
              <a:t>minētajiem </a:t>
            </a:r>
            <a:r>
              <a:rPr lang="lv-LV" sz="2200" dirty="0" err="1" smtClean="0"/>
              <a:t>minētajiem</a:t>
            </a:r>
            <a:r>
              <a:rPr lang="lv-LV" sz="2200" dirty="0" smtClean="0"/>
              <a:t> dokumentiem </a:t>
            </a:r>
            <a:r>
              <a:rPr lang="lv-LV" sz="2200" dirty="0"/>
              <a:t>iesniedz </a:t>
            </a:r>
            <a:r>
              <a:rPr lang="lv-LV" sz="2200" b="1" dirty="0"/>
              <a:t>valdes apstiprinātu lēmumu </a:t>
            </a:r>
            <a:r>
              <a:rPr lang="lv-LV" sz="2200" dirty="0"/>
              <a:t>par projekta īstenošanu un visām no tā izrietošajām </a:t>
            </a:r>
            <a:r>
              <a:rPr lang="lv-LV" sz="2200" dirty="0" smtClean="0"/>
              <a:t>saistībām, norādot </a:t>
            </a:r>
            <a:r>
              <a:rPr lang="lv-LV" sz="2200" dirty="0"/>
              <a:t>projekta kopējās izmaksas un finansēšanas </a:t>
            </a:r>
            <a:r>
              <a:rPr lang="lv-LV" sz="2200" dirty="0" smtClean="0"/>
              <a:t>avotus;</a:t>
            </a:r>
            <a:endParaRPr lang="lv-LV" sz="2200" dirty="0"/>
          </a:p>
          <a:p>
            <a:pPr algn="just"/>
            <a:r>
              <a:rPr lang="lv-LV" sz="2200" u="sng" dirty="0" smtClean="0"/>
              <a:t>Ja </a:t>
            </a:r>
            <a:r>
              <a:rPr lang="lv-LV" sz="2200" u="sng" dirty="0"/>
              <a:t>atbalsta pretendents ir pašvaldība</a:t>
            </a:r>
            <a:r>
              <a:rPr lang="lv-LV" sz="2200" dirty="0"/>
              <a:t>, tā papildus </a:t>
            </a:r>
            <a:r>
              <a:rPr lang="lv-LV" sz="2200" dirty="0" smtClean="0"/>
              <a:t>minētajiem dokumentiem iesniedz </a:t>
            </a:r>
            <a:r>
              <a:rPr lang="lv-LV" sz="2200" b="1" dirty="0"/>
              <a:t>pašvaldības lēmumu </a:t>
            </a:r>
            <a:r>
              <a:rPr lang="lv-LV" sz="2200" dirty="0"/>
              <a:t>par piedalīšanos projektā un projekta īstenošanai nepieciešamā finansējuma </a:t>
            </a:r>
            <a:r>
              <a:rPr lang="lv-LV" sz="2200" dirty="0" smtClean="0"/>
              <a:t>apmēru;</a:t>
            </a:r>
          </a:p>
          <a:p>
            <a:pPr algn="just"/>
            <a:r>
              <a:rPr lang="lv-LV" sz="2400" b="1" dirty="0" smtClean="0"/>
              <a:t>Izziņu </a:t>
            </a:r>
            <a:r>
              <a:rPr lang="lv-LV" sz="2400" b="1" dirty="0"/>
              <a:t>vai </a:t>
            </a:r>
            <a:r>
              <a:rPr lang="lv-LV" sz="2400" b="1" dirty="0" smtClean="0"/>
              <a:t>izdruku </a:t>
            </a:r>
            <a:r>
              <a:rPr lang="lv-LV" sz="2400" b="1" dirty="0"/>
              <a:t>no e-vides par dzīves vietas deklarāciju</a:t>
            </a:r>
            <a:r>
              <a:rPr lang="lv-LV" sz="2400" dirty="0"/>
              <a:t>, ja projekta iesniedzējs ir fiziska persona.</a:t>
            </a:r>
            <a:endParaRPr lang="lv-LV" sz="2200" dirty="0"/>
          </a:p>
          <a:p>
            <a:pPr algn="just"/>
            <a:endParaRPr lang="lv-LV" sz="2200" dirty="0" smtClean="0"/>
          </a:p>
          <a:p>
            <a:pPr algn="just"/>
            <a:endParaRPr lang="lv-LV" dirty="0" smtClean="0"/>
          </a:p>
          <a:p>
            <a:pPr algn="just"/>
            <a:endParaRPr lang="lv-LV" dirty="0" smtClean="0"/>
          </a:p>
          <a:p>
            <a:endParaRPr lang="lv-LV" sz="2100" dirty="0" smtClean="0"/>
          </a:p>
          <a:p>
            <a:endParaRPr lang="lv-LV" dirty="0" smtClean="0"/>
          </a:p>
          <a:p>
            <a:endParaRPr lang="lv-LV" dirty="0"/>
          </a:p>
        </p:txBody>
      </p:sp>
    </p:spTree>
    <p:extLst>
      <p:ext uri="{BB962C8B-B14F-4D97-AF65-F5344CB8AC3E}">
        <p14:creationId xmlns:p14="http://schemas.microsoft.com/office/powerpoint/2010/main" val="15140833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331" y="208499"/>
            <a:ext cx="11187953" cy="1143001"/>
          </a:xfrm>
          <a:gradFill flip="none" rotWithShape="1">
            <a:gsLst>
              <a:gs pos="0">
                <a:schemeClr val="bg1">
                  <a:lumMod val="8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fontScale="90000"/>
          </a:bodyPr>
          <a:lstStyle/>
          <a:p>
            <a:pPr algn="ctr"/>
            <a:r>
              <a:rPr lang="lv-LV" sz="4000" b="1" dirty="0" smtClean="0">
                <a:solidFill>
                  <a:schemeClr val="bg1"/>
                </a:solidFill>
              </a:rPr>
              <a:t/>
            </a:r>
            <a:br>
              <a:rPr lang="lv-LV" sz="4000" b="1" dirty="0" smtClean="0">
                <a:solidFill>
                  <a:schemeClr val="bg1"/>
                </a:solidFill>
              </a:rPr>
            </a:br>
            <a:r>
              <a:rPr lang="lv-LV" sz="3600" b="1" dirty="0" smtClean="0">
                <a:latin typeface="+mn-lt"/>
              </a:rPr>
              <a:t>Nosacījumi (1)</a:t>
            </a:r>
            <a:r>
              <a:rPr lang="lv-LV" b="1" dirty="0" smtClean="0"/>
              <a:t/>
            </a:r>
            <a:br>
              <a:rPr lang="lv-LV" b="1" dirty="0" smtClean="0"/>
            </a:br>
            <a:endParaRPr lang="lv-LV" b="1" dirty="0"/>
          </a:p>
        </p:txBody>
      </p:sp>
      <p:sp>
        <p:nvSpPr>
          <p:cNvPr id="3" name="Content Placeholder 2"/>
          <p:cNvSpPr>
            <a:spLocks noGrp="1"/>
          </p:cNvSpPr>
          <p:nvPr>
            <p:ph idx="1"/>
          </p:nvPr>
        </p:nvSpPr>
        <p:spPr>
          <a:xfrm>
            <a:off x="484093" y="1371600"/>
            <a:ext cx="11187953" cy="5150224"/>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dirty="0" smtClean="0"/>
              <a:t>Atbalstu uzskata par piešķirtu ar dienu , </a:t>
            </a:r>
            <a:r>
              <a:rPr lang="lv-LV" sz="2400" b="1" dirty="0" smtClean="0"/>
              <a:t>kad Lauku atbalsta dienests ir pieņēmis lēmumu par projekta iesnieguma apstiprināšanu</a:t>
            </a:r>
            <a:r>
              <a:rPr lang="lv-LV" sz="2400" dirty="0" smtClean="0"/>
              <a:t>;</a:t>
            </a:r>
          </a:p>
          <a:p>
            <a:r>
              <a:rPr lang="lv-LV" sz="2400" dirty="0" smtClean="0"/>
              <a:t>Atbalsta saņēmējs </a:t>
            </a:r>
            <a:r>
              <a:rPr lang="lv-LV" sz="2400" b="1" dirty="0" smtClean="0"/>
              <a:t>projektu sāk īstenot 6 mēnešu laikā pēc dienas , kad stājas spēkā lēmums par projekta iesnieguma apstiprināšanu</a:t>
            </a:r>
            <a:r>
              <a:rPr lang="lv-LV" sz="2400" dirty="0" smtClean="0"/>
              <a:t>, izņēmumu sk. MK 68.punktā.</a:t>
            </a:r>
            <a:endParaRPr lang="lv-LV" sz="2400" dirty="0" smtClean="0"/>
          </a:p>
          <a:p>
            <a:r>
              <a:rPr lang="lv-LV" sz="2400" dirty="0" smtClean="0"/>
              <a:t>Ja projekta finansējums ir paredzēts tikai būvniecības izmaksām, bet nav paredzēts ēku un tel</a:t>
            </a:r>
            <a:r>
              <a:rPr lang="lv-LV" sz="2400" dirty="0"/>
              <a:t>p</a:t>
            </a:r>
            <a:r>
              <a:rPr lang="lv-LV" sz="2400" dirty="0" smtClean="0"/>
              <a:t>u aprīkošanai, iekārtu un aprīkojuma iegādes un uzstādīšanas izmaksām, </a:t>
            </a:r>
            <a:r>
              <a:rPr lang="lv-LV" sz="2400" b="1" dirty="0" smtClean="0"/>
              <a:t>pēdējo maksājuma pieprasījumu LAD iesniedz tikai tad, kad ir iespējama ēku/ telpu funkcionāla izmantošana, ražošana vai pakalpojuma sniegšana;</a:t>
            </a:r>
          </a:p>
          <a:p>
            <a:r>
              <a:rPr lang="lv-LV" sz="2400" b="1" dirty="0"/>
              <a:t>5 darbdienas pirms mācībām</a:t>
            </a:r>
            <a:r>
              <a:rPr lang="lv-LV" sz="2400" dirty="0"/>
              <a:t>, kas saistītas ar MK 35.5. apakšpunktā minētajām izmaksām par mācībām , un pirms pasākuma, kurā saņem fiksētas summas maksājumu "Jauniešu iniciatīvas", </a:t>
            </a:r>
            <a:r>
              <a:rPr lang="lv-LV" sz="2400" b="1" dirty="0"/>
              <a:t>informē vietējo rīcības grupu un Lauku atbalsta dienestu par tā norises vietu un laiku</a:t>
            </a:r>
            <a:r>
              <a:rPr lang="lv-LV" sz="2400" dirty="0"/>
              <a:t>;</a:t>
            </a:r>
          </a:p>
          <a:p>
            <a:pPr marL="0" indent="0">
              <a:buNone/>
            </a:pPr>
            <a:endParaRPr lang="lv-LV" sz="2100" dirty="0" smtClean="0"/>
          </a:p>
          <a:p>
            <a:endParaRPr lang="lv-LV" dirty="0"/>
          </a:p>
          <a:p>
            <a:endParaRPr lang="lv-LV" dirty="0"/>
          </a:p>
        </p:txBody>
      </p:sp>
      <p:pic>
        <p:nvPicPr>
          <p:cNvPr id="4" name="Picture 3"/>
          <p:cNvPicPr>
            <a:picLocks noChangeAspect="1"/>
          </p:cNvPicPr>
          <p:nvPr/>
        </p:nvPicPr>
        <p:blipFill>
          <a:blip r:embed="rId2"/>
          <a:stretch>
            <a:fillRect/>
          </a:stretch>
        </p:blipFill>
        <p:spPr>
          <a:xfrm>
            <a:off x="10515600" y="144039"/>
            <a:ext cx="1156446" cy="1312122"/>
          </a:xfrm>
          <a:prstGeom prst="rect">
            <a:avLst/>
          </a:prstGeom>
          <a:ln>
            <a:noFill/>
          </a:ln>
          <a:effectLst>
            <a:softEdge rad="112500"/>
          </a:effectLst>
        </p:spPr>
      </p:pic>
    </p:spTree>
    <p:extLst>
      <p:ext uri="{BB962C8B-B14F-4D97-AF65-F5344CB8AC3E}">
        <p14:creationId xmlns:p14="http://schemas.microsoft.com/office/powerpoint/2010/main" val="33351816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331" y="245075"/>
            <a:ext cx="11187953" cy="1143001"/>
          </a:xfrm>
          <a:gradFill flip="none" rotWithShape="1">
            <a:gsLst>
              <a:gs pos="0">
                <a:schemeClr val="bg1">
                  <a:lumMod val="8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fontScale="90000"/>
          </a:bodyPr>
          <a:lstStyle/>
          <a:p>
            <a:pPr algn="ctr"/>
            <a:r>
              <a:rPr lang="lv-LV" sz="4000" b="1" dirty="0" smtClean="0">
                <a:solidFill>
                  <a:schemeClr val="bg1"/>
                </a:solidFill>
              </a:rPr>
              <a:t/>
            </a:r>
            <a:br>
              <a:rPr lang="lv-LV" sz="4000" b="1" dirty="0" smtClean="0">
                <a:solidFill>
                  <a:schemeClr val="bg1"/>
                </a:solidFill>
              </a:rPr>
            </a:br>
            <a:r>
              <a:rPr lang="lv-LV" sz="3600" b="1" dirty="0" smtClean="0">
                <a:latin typeface="+mn-lt"/>
              </a:rPr>
              <a:t>Nosacījumi (2)</a:t>
            </a:r>
            <a:r>
              <a:rPr lang="lv-LV" b="1" dirty="0" smtClean="0"/>
              <a:t/>
            </a:r>
            <a:br>
              <a:rPr lang="lv-LV" b="1" dirty="0" smtClean="0"/>
            </a:br>
            <a:endParaRPr lang="lv-LV" b="1" dirty="0"/>
          </a:p>
        </p:txBody>
      </p:sp>
      <p:sp>
        <p:nvSpPr>
          <p:cNvPr id="3" name="Content Placeholder 2"/>
          <p:cNvSpPr>
            <a:spLocks noGrp="1"/>
          </p:cNvSpPr>
          <p:nvPr>
            <p:ph idx="1"/>
          </p:nvPr>
        </p:nvSpPr>
        <p:spPr>
          <a:xfrm>
            <a:off x="484093" y="1371600"/>
            <a:ext cx="11187953" cy="5150224"/>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dirty="0" smtClean="0"/>
              <a:t>līdz </a:t>
            </a:r>
            <a:r>
              <a:rPr lang="lv-LV" sz="2400" dirty="0"/>
              <a:t>pēdējā maksājuma pieprasījuma iesniegšanai </a:t>
            </a:r>
            <a:r>
              <a:rPr lang="lv-LV" sz="2400" b="1" dirty="0"/>
              <a:t>nodrošina projekta rezultātu publicitāti </a:t>
            </a:r>
            <a:r>
              <a:rPr lang="lv-LV" sz="2400" b="1" dirty="0" smtClean="0"/>
              <a:t>plašsaziņas līdzekļos </a:t>
            </a:r>
            <a:r>
              <a:rPr lang="lv-LV" sz="2400" b="1" dirty="0"/>
              <a:t>vai savā tīmekļvietnē. </a:t>
            </a:r>
            <a:r>
              <a:rPr lang="lv-LV" sz="2400" dirty="0"/>
              <a:t>Atbalsta saņēmējs kopā ar pēdējā maksājuma pieprasījumu iesniedz </a:t>
            </a:r>
            <a:r>
              <a:rPr lang="lv-LV" sz="2400" dirty="0" smtClean="0"/>
              <a:t>Lauku atbalsta </a:t>
            </a:r>
            <a:r>
              <a:rPr lang="lv-LV" sz="2400" dirty="0"/>
              <a:t>dienestā informāciju, kas apliecina projekta rezultātu publicitāti plašsaziņas līdzekļos vai </a:t>
            </a:r>
            <a:r>
              <a:rPr lang="lv-LV" sz="2400" dirty="0" smtClean="0"/>
              <a:t>tīmekļvietnē. Ja </a:t>
            </a:r>
            <a:r>
              <a:rPr lang="lv-LV" sz="2400" dirty="0"/>
              <a:t>projekts ir saistīts ar pakalpojuma vai produktu piedāvājumu, atbalsta saņēmējs visā projekta </a:t>
            </a:r>
            <a:r>
              <a:rPr lang="lv-LV" sz="2400" dirty="0" smtClean="0"/>
              <a:t>uzraudzības periodā </a:t>
            </a:r>
            <a:r>
              <a:rPr lang="lv-LV" sz="2400" dirty="0"/>
              <a:t>informē vietējo rīcības grupu par aktualitātēm, kas saistītas ar </a:t>
            </a:r>
            <a:r>
              <a:rPr lang="lv-LV" sz="2400" dirty="0" smtClean="0"/>
              <a:t>projektu;</a:t>
            </a:r>
          </a:p>
          <a:p>
            <a:r>
              <a:rPr lang="lv-LV" sz="2400" b="1" dirty="0" smtClean="0"/>
              <a:t>projektu </a:t>
            </a:r>
            <a:r>
              <a:rPr lang="lv-LV" sz="2400" b="1" dirty="0"/>
              <a:t>uzraudzības periods ir </a:t>
            </a:r>
            <a:r>
              <a:rPr lang="lv-LV" sz="2400" b="1" dirty="0" smtClean="0"/>
              <a:t>5 gadi</a:t>
            </a:r>
            <a:r>
              <a:rPr lang="lv-LV" sz="2400" b="1" dirty="0"/>
              <a:t>. </a:t>
            </a:r>
            <a:r>
              <a:rPr lang="lv-LV" sz="2400" dirty="0"/>
              <a:t>Ja projekta kopējā attiecināmo izmaksu summa nepārsniedz 50 </a:t>
            </a:r>
            <a:r>
              <a:rPr lang="lv-LV" sz="2400" dirty="0" smtClean="0"/>
              <a:t>000 </a:t>
            </a:r>
            <a:r>
              <a:rPr lang="lv-LV" sz="2400" dirty="0" err="1" smtClean="0"/>
              <a:t>euro</a:t>
            </a:r>
            <a:r>
              <a:rPr lang="lv-LV" sz="2400" dirty="0"/>
              <a:t>, pēc atbalsta saņēmēja izvēles</a:t>
            </a:r>
            <a:r>
              <a:rPr lang="lv-LV" sz="2400" b="1" dirty="0"/>
              <a:t> var noteikt </a:t>
            </a:r>
            <a:r>
              <a:rPr lang="lv-LV" sz="2400" b="1" dirty="0" smtClean="0"/>
              <a:t>3 gadus </a:t>
            </a:r>
            <a:r>
              <a:rPr lang="lv-LV" sz="2400" dirty="0"/>
              <a:t>ilgu projekta uzraudzības periodu. Projektu </a:t>
            </a:r>
            <a:r>
              <a:rPr lang="lv-LV" sz="2400" dirty="0" smtClean="0"/>
              <a:t>uzraudzības periodu </a:t>
            </a:r>
            <a:r>
              <a:rPr lang="lv-LV" sz="2400" dirty="0"/>
              <a:t>nepiemēro projektiem, kas ietver </a:t>
            </a:r>
            <a:r>
              <a:rPr lang="lv-LV" sz="2400" dirty="0" smtClean="0"/>
              <a:t>MK 35.5</a:t>
            </a:r>
            <a:r>
              <a:rPr lang="lv-LV" sz="2400" dirty="0"/>
              <a:t>. vai tikai 33.5. apakšpunktā minētās </a:t>
            </a:r>
            <a:r>
              <a:rPr lang="lv-LV" sz="2400" dirty="0" smtClean="0"/>
              <a:t>izmaksas;</a:t>
            </a:r>
            <a:endParaRPr lang="lv-LV" sz="2400" dirty="0"/>
          </a:p>
          <a:p>
            <a:r>
              <a:rPr lang="lv-LV" sz="2400" dirty="0"/>
              <a:t>Projektiem, kas saistīti ar darbinieku produktivitātes kāpināšanu, </a:t>
            </a:r>
            <a:r>
              <a:rPr lang="lv-LV" sz="2400" b="1" dirty="0"/>
              <a:t>uzraudzības periods ir 18 mēneši </a:t>
            </a:r>
            <a:r>
              <a:rPr lang="lv-LV" sz="2400" dirty="0"/>
              <a:t>pēc </a:t>
            </a:r>
            <a:r>
              <a:rPr lang="lv-LV" sz="2400" dirty="0" smtClean="0"/>
              <a:t>pēdējā maksājuma pieprasījuma iesniegšanas Lauku atbalsta </a:t>
            </a:r>
            <a:r>
              <a:rPr lang="lv-LV" sz="2400" dirty="0" smtClean="0"/>
              <a:t>dienestā.</a:t>
            </a:r>
            <a:endParaRPr lang="lv-LV" sz="2400" dirty="0" smtClean="0"/>
          </a:p>
          <a:p>
            <a:endParaRPr lang="lv-LV" sz="2100" dirty="0" smtClean="0"/>
          </a:p>
          <a:p>
            <a:endParaRPr lang="lv-LV" dirty="0"/>
          </a:p>
          <a:p>
            <a:endParaRPr lang="lv-LV" dirty="0"/>
          </a:p>
        </p:txBody>
      </p:sp>
      <p:pic>
        <p:nvPicPr>
          <p:cNvPr id="4" name="Picture 3"/>
          <p:cNvPicPr>
            <a:picLocks noChangeAspect="1"/>
          </p:cNvPicPr>
          <p:nvPr/>
        </p:nvPicPr>
        <p:blipFill>
          <a:blip r:embed="rId2"/>
          <a:stretch>
            <a:fillRect/>
          </a:stretch>
        </p:blipFill>
        <p:spPr>
          <a:xfrm>
            <a:off x="10515600" y="144039"/>
            <a:ext cx="1156446" cy="1312122"/>
          </a:xfrm>
          <a:prstGeom prst="rect">
            <a:avLst/>
          </a:prstGeom>
          <a:ln>
            <a:noFill/>
          </a:ln>
          <a:effectLst>
            <a:softEdge rad="112500"/>
          </a:effectLst>
        </p:spPr>
      </p:pic>
    </p:spTree>
    <p:extLst>
      <p:ext uri="{BB962C8B-B14F-4D97-AF65-F5344CB8AC3E}">
        <p14:creationId xmlns:p14="http://schemas.microsoft.com/office/powerpoint/2010/main" val="30773825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4874" y="365125"/>
            <a:ext cx="10448926" cy="1325563"/>
          </a:xfrm>
          <a:solidFill>
            <a:schemeClr val="bg2"/>
          </a:solidFill>
        </p:spPr>
        <p:txBody>
          <a:bodyPr>
            <a:normAutofit fontScale="90000"/>
          </a:bodyPr>
          <a:lstStyle/>
          <a:p>
            <a:pPr algn="ctr"/>
            <a:r>
              <a:rPr lang="lv-LV" sz="3600" b="1" dirty="0" smtClean="0">
                <a:solidFill>
                  <a:schemeClr val="bg1"/>
                </a:solidFill>
              </a:rPr>
              <a:t/>
            </a:r>
            <a:br>
              <a:rPr lang="lv-LV" sz="3600" b="1" dirty="0" smtClean="0">
                <a:solidFill>
                  <a:schemeClr val="bg1"/>
                </a:solidFill>
              </a:rPr>
            </a:br>
            <a:r>
              <a:rPr lang="lv-LV" sz="4000" b="1" dirty="0" smtClean="0">
                <a:latin typeface="+mn-lt"/>
              </a:rPr>
              <a:t>Normatīvie akti, metodika</a:t>
            </a:r>
            <a:r>
              <a:rPr lang="lv-LV" b="1" dirty="0" smtClean="0">
                <a:solidFill>
                  <a:schemeClr val="bg1"/>
                </a:solidFill>
              </a:rPr>
              <a:t/>
            </a:r>
            <a:br>
              <a:rPr lang="lv-LV" b="1" dirty="0" smtClean="0">
                <a:solidFill>
                  <a:schemeClr val="bg1"/>
                </a:solidFill>
              </a:rPr>
            </a:br>
            <a:r>
              <a:rPr lang="lv-LV" b="1" dirty="0" smtClean="0">
                <a:solidFill>
                  <a:schemeClr val="bg1"/>
                </a:solidFill>
              </a:rPr>
              <a:t> </a:t>
            </a:r>
            <a:endParaRPr lang="lv-LV" b="1" dirty="0">
              <a:solidFill>
                <a:schemeClr val="bg1"/>
              </a:solidFill>
            </a:endParaRPr>
          </a:p>
        </p:txBody>
      </p:sp>
      <p:sp>
        <p:nvSpPr>
          <p:cNvPr id="3" name="Content Placeholder 2"/>
          <p:cNvSpPr>
            <a:spLocks noGrp="1"/>
          </p:cNvSpPr>
          <p:nvPr>
            <p:ph sz="half" idx="1"/>
          </p:nvPr>
        </p:nvSpPr>
        <p:spPr>
          <a:xfrm>
            <a:off x="904874" y="1666875"/>
            <a:ext cx="10448925" cy="4510088"/>
          </a:xfrm>
          <a:solidFill>
            <a:srgbClr val="E2E6E6"/>
          </a:solidFill>
        </p:spPr>
        <p:txBody>
          <a:bodyPr>
            <a:normAutofit/>
          </a:bodyPr>
          <a:lstStyle/>
          <a:p>
            <a:r>
              <a:rPr lang="lv-LV" dirty="0">
                <a:hlinkClick r:id="rId2" tooltip="MK noteikumi Nr.580"/>
              </a:rPr>
              <a:t>MK noteikumi Nr.580 "Valsts un Eiropas Savienības atbalsta piešķiršanas kārtība Eiropas Lauksaimniecības fonda lauku attīstībai intervencē "Darbību īstenošana saskaņā ar sabiedrības virzītas vietējās attīstības stratēģiju, tostarp sadarbības aktivitātes un to sagatavošana</a:t>
            </a:r>
            <a:r>
              <a:rPr lang="lv-LV" dirty="0" smtClean="0">
                <a:hlinkClick r:id="rId2" tooltip="MK noteikumi Nr.580"/>
              </a:rPr>
              <a:t>"«</a:t>
            </a:r>
            <a:endParaRPr lang="lv-LV" dirty="0" smtClean="0"/>
          </a:p>
          <a:p>
            <a:r>
              <a:rPr lang="lv-LV" dirty="0">
                <a:hlinkClick r:id="rId3" tooltip="precizejums_mk580_21.punkts.pdf"/>
              </a:rPr>
              <a:t>Precizējums attiecībā uz MK Noteikumu Nr.580 21.punkta redakciju</a:t>
            </a:r>
            <a:r>
              <a:rPr lang="lv-LV" dirty="0"/>
              <a:t> </a:t>
            </a:r>
          </a:p>
          <a:p>
            <a:r>
              <a:rPr lang="lv-LV" dirty="0">
                <a:hlinkClick r:id="rId4" tooltip="MK noteikumi Nr.113 &quot;Valsts un Eiropas Savienības atbalsta piešķiršanas, administrēšanas un uzraudzības vispārējā kārtība lauku un zivsaimniecības attīstībai&quot;"/>
              </a:rPr>
              <a:t>MK noteikumi Nr.113 "Valsts un Eiropas Savienības atbalsta piešķiršanas, administrēšanas un uzraudzības vispārējā kārtība lauku un zivsaimniecības </a:t>
            </a:r>
            <a:r>
              <a:rPr lang="lv-LV" dirty="0" smtClean="0">
                <a:hlinkClick r:id="rId4" tooltip="MK noteikumi Nr.113 &quot;Valsts un Eiropas Savienības atbalsta piešķiršanas, administrēšanas un uzraudzības vispārējā kārtība lauku un zivsaimniecības attīstībai&quot;"/>
              </a:rPr>
              <a:t>attīstībai«</a:t>
            </a:r>
            <a:endParaRPr lang="lv-LV" dirty="0" smtClean="0"/>
          </a:p>
          <a:p>
            <a:endParaRPr lang="lv-LV" dirty="0"/>
          </a:p>
          <a:p>
            <a:pPr marL="0" indent="0">
              <a:buNone/>
            </a:pPr>
            <a:endParaRPr lang="lv-LV" dirty="0"/>
          </a:p>
        </p:txBody>
      </p:sp>
    </p:spTree>
    <p:extLst>
      <p:ext uri="{BB962C8B-B14F-4D97-AF65-F5344CB8AC3E}">
        <p14:creationId xmlns:p14="http://schemas.microsoft.com/office/powerpoint/2010/main" val="27444918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425" y="365125"/>
            <a:ext cx="10515600" cy="1325563"/>
          </a:xfrm>
          <a:solidFill>
            <a:schemeClr val="bg1">
              <a:lumMod val="85000"/>
            </a:schemeClr>
          </a:solidFill>
        </p:spPr>
        <p:txBody>
          <a:bodyPr>
            <a:normAutofit fontScale="90000"/>
          </a:bodyPr>
          <a:lstStyle/>
          <a:p>
            <a:pPr algn="ctr"/>
            <a:r>
              <a:rPr lang="lv-LV" sz="3600" b="1" dirty="0" smtClean="0">
                <a:solidFill>
                  <a:schemeClr val="bg1"/>
                </a:solidFill>
              </a:rPr>
              <a:t/>
            </a:r>
            <a:br>
              <a:rPr lang="lv-LV" sz="3600" b="1" dirty="0" smtClean="0">
                <a:solidFill>
                  <a:schemeClr val="bg1"/>
                </a:solidFill>
              </a:rPr>
            </a:br>
            <a:r>
              <a:rPr lang="lv-LV" sz="4000" b="1" dirty="0" smtClean="0">
                <a:latin typeface="+mn-lt"/>
              </a:rPr>
              <a:t>Biedrības kontaktinformācija</a:t>
            </a:r>
            <a:r>
              <a:rPr lang="lv-LV" sz="4000" b="1" dirty="0" smtClean="0">
                <a:solidFill>
                  <a:schemeClr val="bg1"/>
                </a:solidFill>
              </a:rPr>
              <a:t/>
            </a:r>
            <a:br>
              <a:rPr lang="lv-LV" sz="4000" b="1" dirty="0" smtClean="0">
                <a:solidFill>
                  <a:schemeClr val="bg1"/>
                </a:solidFill>
              </a:rPr>
            </a:br>
            <a:r>
              <a:rPr lang="lv-LV" sz="4000" dirty="0" smtClean="0">
                <a:solidFill>
                  <a:schemeClr val="bg1"/>
                </a:solidFill>
              </a:rPr>
              <a:t> </a:t>
            </a:r>
            <a:endParaRPr lang="lv-LV" sz="4000" dirty="0">
              <a:solidFill>
                <a:schemeClr val="bg1"/>
              </a:solidFill>
            </a:endParaRPr>
          </a:p>
        </p:txBody>
      </p:sp>
      <p:sp>
        <p:nvSpPr>
          <p:cNvPr id="3" name="Content Placeholder 2"/>
          <p:cNvSpPr>
            <a:spLocks noGrp="1"/>
          </p:cNvSpPr>
          <p:nvPr>
            <p:ph sz="half" idx="1"/>
          </p:nvPr>
        </p:nvSpPr>
        <p:spPr>
          <a:xfrm>
            <a:off x="742950" y="1690688"/>
            <a:ext cx="10515600" cy="4351338"/>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10000"/>
          </a:bodyPr>
          <a:lstStyle/>
          <a:p>
            <a:pPr algn="ctr"/>
            <a:endParaRPr lang="lv-LV" dirty="0" smtClean="0"/>
          </a:p>
          <a:p>
            <a:pPr marL="0" indent="0" algn="ctr">
              <a:buNone/>
            </a:pPr>
            <a:r>
              <a:rPr lang="nn-NO" dirty="0" smtClean="0"/>
              <a:t>E</a:t>
            </a:r>
            <a:r>
              <a:rPr lang="lv-LV" dirty="0" smtClean="0"/>
              <a:t>-</a:t>
            </a:r>
            <a:r>
              <a:rPr lang="nn-NO" dirty="0" smtClean="0"/>
              <a:t>pasts</a:t>
            </a:r>
            <a:r>
              <a:rPr lang="nn-NO" dirty="0"/>
              <a:t>: </a:t>
            </a:r>
            <a:r>
              <a:rPr lang="nn-NO" dirty="0" smtClean="0">
                <a:hlinkClick r:id="rId2"/>
              </a:rPr>
              <a:t>partneriba@dobelespartneriba.lv</a:t>
            </a:r>
            <a:endParaRPr lang="nn-NO" dirty="0" smtClean="0"/>
          </a:p>
          <a:p>
            <a:pPr marL="0" indent="0" algn="ctr">
              <a:buNone/>
            </a:pPr>
            <a:r>
              <a:rPr lang="lv-LV" dirty="0" smtClean="0"/>
              <a:t>Adrese: </a:t>
            </a:r>
            <a:r>
              <a:rPr lang="nn-NO" dirty="0" smtClean="0"/>
              <a:t>Uzvaras iela 2,</a:t>
            </a:r>
            <a:r>
              <a:rPr lang="lv-LV" dirty="0" smtClean="0"/>
              <a:t> </a:t>
            </a:r>
            <a:r>
              <a:rPr lang="nn-NO" dirty="0" smtClean="0"/>
              <a:t>Dobele</a:t>
            </a:r>
            <a:r>
              <a:rPr lang="lv-LV" dirty="0" smtClean="0"/>
              <a:t> </a:t>
            </a:r>
            <a:r>
              <a:rPr lang="nn-NO" dirty="0" smtClean="0"/>
              <a:t>LV-3701</a:t>
            </a:r>
          </a:p>
          <a:p>
            <a:pPr marL="0" indent="0" algn="ctr">
              <a:buNone/>
            </a:pPr>
            <a:r>
              <a:rPr lang="lv-LV" dirty="0" smtClean="0"/>
              <a:t>      </a:t>
            </a:r>
            <a:r>
              <a:rPr lang="nn-NO" dirty="0" smtClean="0"/>
              <a:t>Aija </a:t>
            </a:r>
            <a:r>
              <a:rPr lang="nn-NO" dirty="0"/>
              <a:t>Šenbrūna 29812300, </a:t>
            </a:r>
            <a:r>
              <a:rPr lang="nn-NO" dirty="0" smtClean="0">
                <a:hlinkClick r:id="rId3"/>
              </a:rPr>
              <a:t>aija.senbruna@gmail.com</a:t>
            </a:r>
            <a:endParaRPr lang="lv-LV" dirty="0" smtClean="0"/>
          </a:p>
          <a:p>
            <a:pPr marL="0" indent="0" algn="ctr">
              <a:buNone/>
            </a:pPr>
            <a:r>
              <a:rPr lang="nn-NO" dirty="0" smtClean="0"/>
              <a:t>Dace Vilmane 29187113, </a:t>
            </a:r>
            <a:r>
              <a:rPr lang="nn-NO" dirty="0" smtClean="0">
                <a:hlinkClick r:id="rId4"/>
              </a:rPr>
              <a:t>dace.vilmane@inbox.lv</a:t>
            </a:r>
            <a:r>
              <a:rPr lang="nn-NO" dirty="0" smtClean="0"/>
              <a:t/>
            </a:r>
            <a:br>
              <a:rPr lang="nn-NO" dirty="0" smtClean="0"/>
            </a:br>
            <a:r>
              <a:rPr lang="lv-LV" dirty="0" smtClean="0"/>
              <a:t>  </a:t>
            </a:r>
            <a:r>
              <a:rPr lang="nn-NO" dirty="0" smtClean="0"/>
              <a:t>Ineta Vintere, 22026755, </a:t>
            </a:r>
            <a:r>
              <a:rPr lang="nn-NO" dirty="0" smtClean="0">
                <a:hlinkClick r:id="rId5"/>
              </a:rPr>
              <a:t>ineta.vintere@jelgava.lv</a:t>
            </a:r>
            <a:r>
              <a:rPr lang="nn-NO" dirty="0" smtClean="0"/>
              <a:t> </a:t>
            </a:r>
          </a:p>
          <a:p>
            <a:endParaRPr lang="lv-LV" dirty="0" smtClean="0"/>
          </a:p>
          <a:p>
            <a:pPr marL="0" indent="0">
              <a:buNone/>
            </a:pPr>
            <a:endParaRPr lang="lv-LV" dirty="0"/>
          </a:p>
          <a:p>
            <a:endParaRPr lang="lv-LV" dirty="0" smtClean="0"/>
          </a:p>
          <a:p>
            <a:pPr marL="0" indent="0" algn="ctr">
              <a:buNone/>
            </a:pPr>
            <a:r>
              <a:rPr lang="lv-LV" sz="1800" dirty="0" smtClean="0"/>
              <a:t>Atbalsta </a:t>
            </a:r>
            <a:r>
              <a:rPr lang="lv-LV" sz="1800" dirty="0"/>
              <a:t>Zemkopības ministrija un Lauku atbalsta dienests</a:t>
            </a:r>
            <a:endParaRPr lang="lv-LV" sz="1800" b="1" dirty="0"/>
          </a:p>
          <a:p>
            <a:pPr algn="ctr"/>
            <a:endParaRPr lang="lv-LV" sz="1800" dirty="0"/>
          </a:p>
        </p:txBody>
      </p:sp>
      <p:pic>
        <p:nvPicPr>
          <p:cNvPr id="4" name="Picture 3"/>
          <p:cNvPicPr>
            <a:picLocks noChangeAspect="1"/>
          </p:cNvPicPr>
          <p:nvPr/>
        </p:nvPicPr>
        <p:blipFill>
          <a:blip r:embed="rId6"/>
          <a:stretch>
            <a:fillRect/>
          </a:stretch>
        </p:blipFill>
        <p:spPr>
          <a:xfrm>
            <a:off x="3761029" y="4881629"/>
            <a:ext cx="4669941" cy="719390"/>
          </a:xfrm>
          <a:prstGeom prst="rect">
            <a:avLst/>
          </a:prstGeom>
        </p:spPr>
      </p:pic>
    </p:spTree>
    <p:extLst>
      <p:ext uri="{BB962C8B-B14F-4D97-AF65-F5344CB8AC3E}">
        <p14:creationId xmlns:p14="http://schemas.microsoft.com/office/powerpoint/2010/main" val="1920452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91800" cy="1325563"/>
          </a:xfrm>
          <a:solidFill>
            <a:schemeClr val="bg1">
              <a:lumMod val="85000"/>
            </a:schemeClr>
          </a:solidFill>
        </p:spPr>
        <p:txBody>
          <a:bodyPr>
            <a:noAutofit/>
          </a:bodyPr>
          <a:lstStyle/>
          <a:p>
            <a:pPr algn="ctr"/>
            <a:r>
              <a:rPr lang="lv-LV" sz="3200" b="1" dirty="0" smtClean="0">
                <a:latin typeface="+mn-lt"/>
              </a:rPr>
              <a:t>Atbalsta pretendents: </a:t>
            </a:r>
            <a:endParaRPr lang="lv-LV" sz="3200" b="1" dirty="0">
              <a:latin typeface="+mn-lt"/>
            </a:endParaRPr>
          </a:p>
        </p:txBody>
      </p:sp>
      <p:sp>
        <p:nvSpPr>
          <p:cNvPr id="3" name="Content Placeholder 2"/>
          <p:cNvSpPr>
            <a:spLocks noGrp="1"/>
          </p:cNvSpPr>
          <p:nvPr>
            <p:ph idx="1"/>
          </p:nvPr>
        </p:nvSpPr>
        <p:spPr>
          <a:xfrm>
            <a:off x="838200" y="1690688"/>
            <a:ext cx="10591800" cy="4486275"/>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lnSpcReduction="10000"/>
          </a:bodyPr>
          <a:lstStyle/>
          <a:p>
            <a:pPr algn="just"/>
            <a:r>
              <a:rPr lang="lv-LV" dirty="0" smtClean="0"/>
              <a:t>pašvaldība</a:t>
            </a:r>
            <a:r>
              <a:rPr lang="lv-LV" dirty="0"/>
              <a:t>, biedrība vai nodibinājums, reliģiska organizācija vai fiziskā persona, </a:t>
            </a:r>
            <a:r>
              <a:rPr lang="lv-LV" dirty="0" smtClean="0"/>
              <a:t>kas īstenos sabiedriskā </a:t>
            </a:r>
            <a:r>
              <a:rPr lang="lv-LV" dirty="0"/>
              <a:t>labuma projektu vai </a:t>
            </a:r>
            <a:r>
              <a:rPr lang="lv-LV" dirty="0" smtClean="0"/>
              <a:t>kopprojektu* (Fiziskā </a:t>
            </a:r>
            <a:r>
              <a:rPr lang="lv-LV" dirty="0"/>
              <a:t>persona sabiedriskā labuma projektu īsteno nesaistīti ar savu saimniecisko </a:t>
            </a:r>
            <a:r>
              <a:rPr lang="lv-LV" dirty="0" smtClean="0"/>
              <a:t>darbību);</a:t>
            </a:r>
            <a:endParaRPr lang="lv-LV" dirty="0"/>
          </a:p>
          <a:p>
            <a:pPr algn="just"/>
            <a:r>
              <a:rPr lang="lv-LV" dirty="0" err="1" smtClean="0"/>
              <a:t>j</a:t>
            </a:r>
            <a:r>
              <a:rPr lang="lv-LV" dirty="0" err="1" smtClean="0"/>
              <a:t>uridisa</a:t>
            </a:r>
            <a:r>
              <a:rPr lang="lv-LV" dirty="0" smtClean="0"/>
              <a:t> vai fiziska persona</a:t>
            </a:r>
            <a:r>
              <a:rPr lang="lv-LV" dirty="0" smtClean="0"/>
              <a:t>, </a:t>
            </a:r>
            <a:r>
              <a:rPr lang="lv-LV" dirty="0"/>
              <a:t>kas veic saimniecisko </a:t>
            </a:r>
            <a:r>
              <a:rPr lang="lv-LV" dirty="0" smtClean="0"/>
              <a:t>darbību, var sakārtot vietējo teritoriju</a:t>
            </a:r>
            <a:r>
              <a:rPr lang="lv-LV" dirty="0"/>
              <a:t>, ja attiecīgo vidi – </a:t>
            </a:r>
            <a:r>
              <a:rPr lang="lv-LV" dirty="0" err="1"/>
              <a:t>uzbrauktuves</a:t>
            </a:r>
            <a:r>
              <a:rPr lang="lv-LV" dirty="0"/>
              <a:t>, bezmaksas stāvlaukumus, liftus, durvis, tualetes, dušas telpas – </a:t>
            </a:r>
            <a:r>
              <a:rPr lang="lv-LV" dirty="0" smtClean="0"/>
              <a:t>pielāgo personām </a:t>
            </a:r>
            <a:r>
              <a:rPr lang="lv-LV" dirty="0"/>
              <a:t>ar dzirdes, redzes vai kustību traucējumiem, kā arī </a:t>
            </a:r>
            <a:r>
              <a:rPr lang="lv-LV" dirty="0" err="1"/>
              <a:t>ratiņkrēslu</a:t>
            </a:r>
            <a:r>
              <a:rPr lang="lv-LV" dirty="0"/>
              <a:t> un ratiņu </a:t>
            </a:r>
            <a:r>
              <a:rPr lang="lv-LV" dirty="0" smtClean="0"/>
              <a:t>lietotājiem (neienesīgās investīcijas).</a:t>
            </a:r>
            <a:endParaRPr lang="lv-LV" dirty="0" smtClean="0"/>
          </a:p>
          <a:p>
            <a:pPr marL="0" indent="0">
              <a:buNone/>
            </a:pPr>
            <a:r>
              <a:rPr lang="lv-LV" sz="1400" dirty="0"/>
              <a:t>*</a:t>
            </a:r>
            <a:r>
              <a:rPr lang="lv-LV" dirty="0"/>
              <a:t> </a:t>
            </a:r>
            <a:r>
              <a:rPr lang="lv-LV" sz="1400" b="1" i="1" dirty="0" smtClean="0"/>
              <a:t>Kopprojekts </a:t>
            </a:r>
            <a:r>
              <a:rPr lang="lv-LV" sz="1400" i="1" dirty="0" smtClean="0"/>
              <a:t>- </a:t>
            </a:r>
            <a:r>
              <a:rPr lang="lv-LV" sz="1400" i="1" dirty="0"/>
              <a:t>p</a:t>
            </a:r>
            <a:r>
              <a:rPr lang="lv-LV" sz="1400" i="1" dirty="0" smtClean="0"/>
              <a:t>rojekts </a:t>
            </a:r>
            <a:r>
              <a:rPr lang="lv-LV" sz="1500" i="1" dirty="0" smtClean="0"/>
              <a:t>, kurā plānoto investīciju izmanto kopīgi un </a:t>
            </a:r>
            <a:r>
              <a:rPr lang="lv-LV" sz="1500" i="1" dirty="0"/>
              <a:t>kuru </a:t>
            </a:r>
            <a:r>
              <a:rPr lang="lv-LV" sz="1500" i="1" dirty="0" smtClean="0"/>
              <a:t>iesniedz biedrība </a:t>
            </a:r>
            <a:r>
              <a:rPr lang="lv-LV" sz="1500" i="1" dirty="0"/>
              <a:t>vai nodibinājums sadarbībā ar pašvaldību aktivitātē "Kopienu spēcinošas un vietas </a:t>
            </a:r>
            <a:r>
              <a:rPr lang="lv-LV" sz="1500" i="1" dirty="0" smtClean="0"/>
              <a:t>attīstību sekmējošas </a:t>
            </a:r>
            <a:r>
              <a:rPr lang="lv-LV" sz="1500" i="1" dirty="0"/>
              <a:t>iniciatīvas", ja pašvaldības īpašumā vai valdījumā esošajā infrastruktūrā īsteno </a:t>
            </a:r>
            <a:r>
              <a:rPr lang="lv-LV" sz="1500" i="1" dirty="0" smtClean="0"/>
              <a:t>sabiedriskā labuma </a:t>
            </a:r>
            <a:r>
              <a:rPr lang="lv-LV" sz="1500" i="1" dirty="0"/>
              <a:t>projektu un starp kopprojekta dalībniekiem ir noslēgts sadarbības </a:t>
            </a:r>
            <a:r>
              <a:rPr lang="lv-LV" sz="1500" i="1" dirty="0" smtClean="0"/>
              <a:t>līgums.</a:t>
            </a:r>
          </a:p>
        </p:txBody>
      </p:sp>
    </p:spTree>
    <p:extLst>
      <p:ext uri="{BB962C8B-B14F-4D97-AF65-F5344CB8AC3E}">
        <p14:creationId xmlns:p14="http://schemas.microsoft.com/office/powerpoint/2010/main" val="36151238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4972" y="280087"/>
            <a:ext cx="10488827" cy="1410602"/>
          </a:xfrm>
          <a:solidFill>
            <a:schemeClr val="bg1">
              <a:lumMod val="85000"/>
            </a:schemeClr>
          </a:solidFill>
        </p:spPr>
        <p:txBody>
          <a:bodyPr>
            <a:normAutofit/>
          </a:bodyPr>
          <a:lstStyle/>
          <a:p>
            <a:pPr algn="ctr"/>
            <a:r>
              <a:rPr lang="lv-LV" sz="3200" b="1" dirty="0" smtClean="0">
                <a:latin typeface="+mn-lt"/>
              </a:rPr>
              <a:t> </a:t>
            </a:r>
            <a:r>
              <a:rPr lang="lv-LV" sz="3200" b="1" u="sng" dirty="0">
                <a:latin typeface="+mn-lt"/>
              </a:rPr>
              <a:t>M2. Kvalitatīvas dzīves vides un aktivitāšu </a:t>
            </a:r>
            <a:r>
              <a:rPr lang="lv-LV" sz="3200" b="1" u="sng" dirty="0" smtClean="0">
                <a:latin typeface="+mn-lt"/>
              </a:rPr>
              <a:t>nodrošināšana</a:t>
            </a:r>
            <a:br>
              <a:rPr lang="lv-LV" sz="3200" b="1" u="sng" dirty="0" smtClean="0">
                <a:latin typeface="+mn-lt"/>
              </a:rPr>
            </a:br>
            <a:r>
              <a:rPr lang="lv-LV" sz="3200" b="1" dirty="0" smtClean="0">
                <a:latin typeface="+mn-lt"/>
              </a:rPr>
              <a:t>3.kārtas finansējums un viena </a:t>
            </a:r>
            <a:r>
              <a:rPr lang="lv-LV" sz="3200" b="1" dirty="0">
                <a:latin typeface="+mn-lt"/>
              </a:rPr>
              <a:t>atbalstāmā projekta (arī kopprojekta) maksimālā attiecināmo izmaksu </a:t>
            </a:r>
            <a:r>
              <a:rPr lang="lv-LV" sz="3200" b="1" dirty="0" smtClean="0">
                <a:latin typeface="+mn-lt"/>
              </a:rPr>
              <a:t>summa</a:t>
            </a:r>
            <a:endParaRPr lang="lv-LV" sz="3200" b="1" dirty="0">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19824593"/>
              </p:ext>
            </p:extLst>
          </p:nvPr>
        </p:nvGraphicFramePr>
        <p:xfrm>
          <a:off x="854675" y="1693820"/>
          <a:ext cx="10515600" cy="4937760"/>
        </p:xfrm>
        <a:graphic>
          <a:graphicData uri="http://schemas.openxmlformats.org/drawingml/2006/table">
            <a:tbl>
              <a:tblPr firstRow="1" bandRow="1">
                <a:tableStyleId>{5C22544A-7EE6-4342-B048-85BDC9FD1C3A}</a:tableStyleId>
              </a:tblPr>
              <a:tblGrid>
                <a:gridCol w="1162050"/>
                <a:gridCol w="4095750"/>
                <a:gridCol w="2628900"/>
                <a:gridCol w="2628900"/>
              </a:tblGrid>
              <a:tr h="370840">
                <a:tc>
                  <a:txBody>
                    <a:bodyPr/>
                    <a:lstStyle/>
                    <a:p>
                      <a:r>
                        <a:rPr lang="lv-LV" dirty="0" smtClean="0"/>
                        <a:t>Rīcības</a:t>
                      </a:r>
                      <a:r>
                        <a:rPr lang="lv-LV" baseline="0" dirty="0" smtClean="0"/>
                        <a:t> nr.</a:t>
                      </a:r>
                      <a:endParaRPr lang="lv-LV" dirty="0"/>
                    </a:p>
                  </a:txBody>
                  <a:tcPr>
                    <a:solidFill>
                      <a:srgbClr val="61953D"/>
                    </a:solidFill>
                  </a:tcPr>
                </a:tc>
                <a:tc>
                  <a:txBody>
                    <a:bodyPr/>
                    <a:lstStyle/>
                    <a:p>
                      <a:r>
                        <a:rPr lang="lv-LV" dirty="0" smtClean="0"/>
                        <a:t>Rīcības</a:t>
                      </a:r>
                      <a:r>
                        <a:rPr lang="lv-LV" baseline="0" dirty="0" smtClean="0"/>
                        <a:t> nosaukums</a:t>
                      </a:r>
                      <a:endParaRPr lang="lv-LV" dirty="0"/>
                    </a:p>
                  </a:txBody>
                  <a:tcPr>
                    <a:solidFill>
                      <a:srgbClr val="61953D"/>
                    </a:solidFill>
                  </a:tcPr>
                </a:tc>
                <a:tc>
                  <a:txBody>
                    <a:bodyPr/>
                    <a:lstStyle/>
                    <a:p>
                      <a:r>
                        <a:rPr lang="lv-LV" dirty="0" smtClean="0"/>
                        <a:t>Atbalsta apmērs rīcībai atlasē</a:t>
                      </a:r>
                      <a:endParaRPr lang="lv-LV" dirty="0"/>
                    </a:p>
                  </a:txBody>
                  <a:tcPr>
                    <a:solidFill>
                      <a:srgbClr val="61953D"/>
                    </a:solidFill>
                  </a:tcPr>
                </a:tc>
                <a:tc>
                  <a:txBody>
                    <a:bodyPr/>
                    <a:lstStyle/>
                    <a:p>
                      <a:r>
                        <a:rPr lang="lv-LV" sz="1800" b="1" dirty="0" smtClean="0">
                          <a:latin typeface="+mn-lt"/>
                        </a:rPr>
                        <a:t>Viena atbalstāmā projekta (arī kopprojekta) maksimālā attiecināmo izmaksu summa</a:t>
                      </a:r>
                      <a:endParaRPr lang="lv-LV" dirty="0"/>
                    </a:p>
                  </a:txBody>
                  <a:tcPr>
                    <a:solidFill>
                      <a:srgbClr val="61953D"/>
                    </a:solidFill>
                  </a:tcPr>
                </a:tc>
              </a:tr>
              <a:tr h="370840">
                <a:tc>
                  <a:txBody>
                    <a:bodyPr/>
                    <a:lstStyle/>
                    <a:p>
                      <a:r>
                        <a:rPr lang="lv-LV" dirty="0" smtClean="0"/>
                        <a:t>3. Rīcība </a:t>
                      </a:r>
                      <a:endParaRPr lang="lv-LV" dirty="0"/>
                    </a:p>
                  </a:txBody>
                  <a:tcPr>
                    <a:solidFill>
                      <a:srgbClr val="C5CF6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smtClean="0"/>
                        <a:t>Publiskās </a:t>
                      </a:r>
                      <a:r>
                        <a:rPr lang="lv-LV" dirty="0" err="1" smtClean="0"/>
                        <a:t>ārtelpas</a:t>
                      </a:r>
                      <a:r>
                        <a:rPr lang="lv-LV" dirty="0" smtClean="0"/>
                        <a:t>, infrastruktūras attīstība un  pieejamības uzlabošana, dabas, kultūrvēsturisko objektu attīstība</a:t>
                      </a:r>
                    </a:p>
                    <a:p>
                      <a:endParaRPr lang="lv-LV" dirty="0"/>
                    </a:p>
                  </a:txBody>
                  <a:tcPr>
                    <a:solidFill>
                      <a:srgbClr val="C5CF63"/>
                    </a:solidFill>
                  </a:tcPr>
                </a:tc>
                <a:tc>
                  <a:txBody>
                    <a:bodyPr/>
                    <a:lstStyle/>
                    <a:p>
                      <a:r>
                        <a:rPr lang="lv-LV" dirty="0" smtClean="0"/>
                        <a:t>250 000 EUR</a:t>
                      </a:r>
                      <a:endParaRPr lang="lv-LV" dirty="0"/>
                    </a:p>
                  </a:txBody>
                  <a:tcPr>
                    <a:solidFill>
                      <a:srgbClr val="C5CF63"/>
                    </a:solidFill>
                  </a:tcPr>
                </a:tc>
                <a:tc>
                  <a:txBody>
                    <a:bodyPr/>
                    <a:lstStyle/>
                    <a:p>
                      <a:r>
                        <a:rPr lang="lv-LV" sz="1800" kern="1200" dirty="0" smtClean="0">
                          <a:solidFill>
                            <a:schemeClr val="dk1"/>
                          </a:solidFill>
                          <a:effectLst/>
                          <a:latin typeface="+mn-lt"/>
                          <a:ea typeface="+mn-ea"/>
                          <a:cs typeface="+mn-cs"/>
                        </a:rPr>
                        <a:t>Līdz 80 000  EUR pašvaldības infrastruktūras projektiem;</a:t>
                      </a:r>
                    </a:p>
                    <a:p>
                      <a:r>
                        <a:rPr lang="lv-LV" sz="1800" kern="1200" dirty="0" smtClean="0">
                          <a:solidFill>
                            <a:schemeClr val="dk1"/>
                          </a:solidFill>
                          <a:effectLst/>
                          <a:latin typeface="+mn-lt"/>
                          <a:ea typeface="+mn-ea"/>
                          <a:cs typeface="+mn-cs"/>
                        </a:rPr>
                        <a:t>Līdz 50 000  EUR pārējiem projektiem.</a:t>
                      </a:r>
                    </a:p>
                    <a:p>
                      <a:endParaRPr lang="lv-LV" dirty="0"/>
                    </a:p>
                  </a:txBody>
                  <a:tcPr>
                    <a:solidFill>
                      <a:srgbClr val="C5CF63"/>
                    </a:solidFill>
                  </a:tcPr>
                </a:tc>
              </a:tr>
              <a:tr h="370840">
                <a:tc>
                  <a:txBody>
                    <a:bodyPr/>
                    <a:lstStyle/>
                    <a:p>
                      <a:r>
                        <a:rPr lang="lv-LV" dirty="0" smtClean="0"/>
                        <a:t>4.Rīcība </a:t>
                      </a:r>
                      <a:endParaRPr lang="lv-LV" dirty="0"/>
                    </a:p>
                  </a:txBody>
                  <a:tcPr>
                    <a:solidFill>
                      <a:srgbClr val="E1DD2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smtClean="0"/>
                        <a:t>Atbalsts sabiedrisko aktivitāšu dažādošanai teritorijas iedzīvotājiem, kopienu iniciatīvas un  4.1. „Jauniešu iniciatīvas” projekti </a:t>
                      </a:r>
                    </a:p>
                    <a:p>
                      <a:endParaRPr lang="lv-LV" dirty="0"/>
                    </a:p>
                  </a:txBody>
                  <a:tcPr>
                    <a:solidFill>
                      <a:srgbClr val="E1DD2B"/>
                    </a:solidFill>
                  </a:tcPr>
                </a:tc>
                <a:tc>
                  <a:txBody>
                    <a:bodyPr/>
                    <a:lstStyle/>
                    <a:p>
                      <a:r>
                        <a:rPr lang="lv-LV" dirty="0" smtClean="0"/>
                        <a:t>150 000 EUR </a:t>
                      </a:r>
                      <a:endParaRPr lang="lv-LV" dirty="0"/>
                    </a:p>
                  </a:txBody>
                  <a:tcPr>
                    <a:solidFill>
                      <a:srgbClr val="E1DD2B"/>
                    </a:solidFill>
                  </a:tcPr>
                </a:tc>
                <a:tc>
                  <a:txBody>
                    <a:bodyPr/>
                    <a:lstStyle/>
                    <a:p>
                      <a:r>
                        <a:rPr lang="lv-LV" sz="1800" kern="1200" dirty="0" smtClean="0">
                          <a:solidFill>
                            <a:schemeClr val="dk1"/>
                          </a:solidFill>
                          <a:effectLst/>
                          <a:latin typeface="+mn-lt"/>
                          <a:ea typeface="+mn-ea"/>
                          <a:cs typeface="+mn-cs"/>
                        </a:rPr>
                        <a:t>Līdz 20 000 EUR</a:t>
                      </a:r>
                    </a:p>
                    <a:p>
                      <a:r>
                        <a:rPr lang="lv-LV" sz="1800" kern="1200" dirty="0" smtClean="0">
                          <a:solidFill>
                            <a:schemeClr val="dk1"/>
                          </a:solidFill>
                          <a:effectLst/>
                          <a:latin typeface="+mn-lt"/>
                          <a:ea typeface="+mn-ea"/>
                          <a:cs typeface="+mn-cs"/>
                        </a:rPr>
                        <a:t> </a:t>
                      </a:r>
                    </a:p>
                    <a:p>
                      <a:r>
                        <a:rPr lang="lv-LV" sz="1800" kern="1200" dirty="0" smtClean="0">
                          <a:solidFill>
                            <a:schemeClr val="dk1"/>
                          </a:solidFill>
                          <a:effectLst/>
                          <a:latin typeface="+mn-lt"/>
                          <a:ea typeface="+mn-ea"/>
                          <a:cs typeface="+mn-cs"/>
                        </a:rPr>
                        <a:t>Līdz 6 000</a:t>
                      </a:r>
                      <a:r>
                        <a:rPr lang="lv-LV" sz="1800" kern="1200" baseline="0" dirty="0" smtClean="0">
                          <a:solidFill>
                            <a:schemeClr val="dk1"/>
                          </a:solidFill>
                          <a:effectLst/>
                          <a:latin typeface="+mn-lt"/>
                          <a:ea typeface="+mn-ea"/>
                          <a:cs typeface="+mn-cs"/>
                        </a:rPr>
                        <a:t> EUR</a:t>
                      </a:r>
                      <a:r>
                        <a:rPr lang="lv-LV" sz="1800" kern="1200" dirty="0" smtClean="0">
                          <a:solidFill>
                            <a:schemeClr val="dk1"/>
                          </a:solidFill>
                          <a:effectLst/>
                          <a:latin typeface="+mn-lt"/>
                          <a:ea typeface="+mn-ea"/>
                          <a:cs typeface="+mn-cs"/>
                        </a:rPr>
                        <a:t> – „Jauniešu iniciatīvas” projekti</a:t>
                      </a:r>
                    </a:p>
                    <a:p>
                      <a:endParaRPr lang="lv-LV" dirty="0"/>
                    </a:p>
                  </a:txBody>
                  <a:tcPr>
                    <a:solidFill>
                      <a:srgbClr val="E1DD2B"/>
                    </a:solidFill>
                  </a:tcPr>
                </a:tc>
              </a:tr>
            </a:tbl>
          </a:graphicData>
        </a:graphic>
      </p:graphicFrame>
    </p:spTree>
    <p:extLst>
      <p:ext uri="{BB962C8B-B14F-4D97-AF65-F5344CB8AC3E}">
        <p14:creationId xmlns:p14="http://schemas.microsoft.com/office/powerpoint/2010/main" val="384160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925" y="229720"/>
            <a:ext cx="10515600" cy="1325563"/>
          </a:xfr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fontScale="90000"/>
          </a:bodyPr>
          <a:lstStyle/>
          <a:p>
            <a:pPr algn="ctr"/>
            <a:r>
              <a:rPr lang="lv-LV" sz="3600" b="1" u="sng" dirty="0" smtClean="0"/>
              <a:t/>
            </a:r>
            <a:br>
              <a:rPr lang="lv-LV" sz="3600" b="1" u="sng" dirty="0" smtClean="0"/>
            </a:br>
            <a:r>
              <a:rPr lang="lv-LV" sz="3600" b="1" u="sng" dirty="0">
                <a:latin typeface="+mn-lt"/>
              </a:rPr>
              <a:t>M2. Kvalitatīvas dzīves vides un aktivitāšu </a:t>
            </a:r>
            <a:r>
              <a:rPr lang="lv-LV" sz="3600" b="1" u="sng" dirty="0" smtClean="0">
                <a:latin typeface="+mn-lt"/>
              </a:rPr>
              <a:t>nodrošināšana</a:t>
            </a:r>
            <a:br>
              <a:rPr lang="lv-LV" sz="3600" b="1" u="sng" dirty="0" smtClean="0">
                <a:latin typeface="+mn-lt"/>
              </a:rPr>
            </a:br>
            <a:r>
              <a:rPr lang="lv-LV" sz="3600" b="1" dirty="0" smtClean="0">
                <a:latin typeface="+mn-lt"/>
              </a:rPr>
              <a:t>3.Rīcības apraksts</a:t>
            </a:r>
            <a:endParaRPr lang="lv-LV" sz="3600" b="1" dirty="0">
              <a:latin typeface="+mn-lt"/>
            </a:endParaRPr>
          </a:p>
        </p:txBody>
      </p:sp>
      <p:sp>
        <p:nvSpPr>
          <p:cNvPr id="6" name="Oval 5"/>
          <p:cNvSpPr/>
          <p:nvPr/>
        </p:nvSpPr>
        <p:spPr>
          <a:xfrm>
            <a:off x="7661709" y="4167739"/>
            <a:ext cx="4151296" cy="2261378"/>
          </a:xfrm>
          <a:prstGeom prst="ellipse">
            <a:avLst/>
          </a:prstGeom>
          <a:solidFill>
            <a:srgbClr val="E1DD2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smtClean="0">
                <a:solidFill>
                  <a:schemeClr val="tx1"/>
                </a:solidFill>
              </a:rPr>
              <a:t>- nodrošinot </a:t>
            </a:r>
            <a:r>
              <a:rPr lang="lv-LV" b="1" dirty="0" smtClean="0">
                <a:solidFill>
                  <a:schemeClr val="tx1"/>
                </a:solidFill>
              </a:rPr>
              <a:t>vides pieejamību pakalpojumu saņemšanas vietām un publiskajiem objektiem</a:t>
            </a:r>
            <a:endParaRPr lang="lv-LV" b="1" dirty="0">
              <a:solidFill>
                <a:schemeClr val="tx1"/>
              </a:solidFill>
            </a:endParaRPr>
          </a:p>
        </p:txBody>
      </p:sp>
      <p:sp>
        <p:nvSpPr>
          <p:cNvPr id="7" name="Oval 6"/>
          <p:cNvSpPr/>
          <p:nvPr/>
        </p:nvSpPr>
        <p:spPr>
          <a:xfrm>
            <a:off x="29176" y="1684421"/>
            <a:ext cx="4060257" cy="2145650"/>
          </a:xfrm>
          <a:prstGeom prst="ellipse">
            <a:avLst/>
          </a:prstGeom>
          <a:solidFill>
            <a:srgbClr val="E1DD2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smtClean="0">
                <a:solidFill>
                  <a:schemeClr val="tx1"/>
                </a:solidFill>
              </a:rPr>
              <a:t>- nodrošinot </a:t>
            </a:r>
            <a:r>
              <a:rPr lang="lv-LV" b="1" dirty="0">
                <a:solidFill>
                  <a:schemeClr val="tx1"/>
                </a:solidFill>
              </a:rPr>
              <a:t>kultūras,  sociālo, izglītības, sporta, rekreācijas un citu kvalitatīvai dzīvei nepieciešamo </a:t>
            </a:r>
            <a:r>
              <a:rPr lang="lv-LV" b="1" dirty="0" smtClean="0">
                <a:solidFill>
                  <a:schemeClr val="tx1"/>
                </a:solidFill>
              </a:rPr>
              <a:t>pakalpojumu pieejamību, to </a:t>
            </a:r>
            <a:r>
              <a:rPr lang="lv-LV" b="1" dirty="0">
                <a:solidFill>
                  <a:schemeClr val="tx1"/>
                </a:solidFill>
              </a:rPr>
              <a:t>kvalitāti un sasniedzamību</a:t>
            </a:r>
          </a:p>
        </p:txBody>
      </p:sp>
      <p:sp>
        <p:nvSpPr>
          <p:cNvPr id="10" name="Oval 9"/>
          <p:cNvSpPr/>
          <p:nvPr/>
        </p:nvSpPr>
        <p:spPr>
          <a:xfrm>
            <a:off x="299585" y="4317239"/>
            <a:ext cx="4154103" cy="2298200"/>
          </a:xfrm>
          <a:prstGeom prst="ellipse">
            <a:avLst/>
          </a:prstGeom>
          <a:solidFill>
            <a:srgbClr val="B9D1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smtClean="0">
                <a:solidFill>
                  <a:schemeClr val="tx1"/>
                </a:solidFill>
              </a:rPr>
              <a:t>- sakārtojot </a:t>
            </a:r>
            <a:r>
              <a:rPr lang="lv-LV" b="1" dirty="0">
                <a:solidFill>
                  <a:schemeClr val="tx1"/>
                </a:solidFill>
              </a:rPr>
              <a:t>dabas un </a:t>
            </a:r>
            <a:r>
              <a:rPr lang="lv-LV" b="1" dirty="0" smtClean="0">
                <a:solidFill>
                  <a:schemeClr val="tx1"/>
                </a:solidFill>
              </a:rPr>
              <a:t>kultūrvēsturiskos </a:t>
            </a:r>
            <a:r>
              <a:rPr lang="lv-LV" b="1" dirty="0">
                <a:solidFill>
                  <a:schemeClr val="tx1"/>
                </a:solidFill>
              </a:rPr>
              <a:t>objektus, lai celtu vietas potenciālu un </a:t>
            </a:r>
            <a:r>
              <a:rPr lang="lv-LV" b="1" dirty="0" smtClean="0">
                <a:solidFill>
                  <a:schemeClr val="tx1"/>
                </a:solidFill>
              </a:rPr>
              <a:t>pievilcību</a:t>
            </a:r>
            <a:endParaRPr lang="lv-LV" b="1" dirty="0">
              <a:solidFill>
                <a:schemeClr val="tx1"/>
              </a:solidFill>
            </a:endParaRPr>
          </a:p>
        </p:txBody>
      </p:sp>
      <p:sp>
        <p:nvSpPr>
          <p:cNvPr id="11" name="Oval 10"/>
          <p:cNvSpPr/>
          <p:nvPr/>
        </p:nvSpPr>
        <p:spPr>
          <a:xfrm>
            <a:off x="8037576" y="1755648"/>
            <a:ext cx="3713666" cy="2119452"/>
          </a:xfrm>
          <a:prstGeom prst="ellipse">
            <a:avLst/>
          </a:prstGeom>
          <a:solidFill>
            <a:srgbClr val="B9D1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smtClean="0">
                <a:solidFill>
                  <a:schemeClr val="tx1"/>
                </a:solidFill>
              </a:rPr>
              <a:t>- veidojot </a:t>
            </a:r>
            <a:r>
              <a:rPr lang="lv-LV" b="1" dirty="0" smtClean="0">
                <a:solidFill>
                  <a:schemeClr val="tx1"/>
                </a:solidFill>
              </a:rPr>
              <a:t>jaunu </a:t>
            </a:r>
            <a:r>
              <a:rPr lang="lv-LV" b="1" dirty="0">
                <a:solidFill>
                  <a:schemeClr val="tx1"/>
                </a:solidFill>
              </a:rPr>
              <a:t>pakalpojumu un produktu piedāvājumu</a:t>
            </a:r>
          </a:p>
        </p:txBody>
      </p:sp>
      <p:sp>
        <p:nvSpPr>
          <p:cNvPr id="12" name="Oval 11"/>
          <p:cNvSpPr/>
          <p:nvPr/>
        </p:nvSpPr>
        <p:spPr>
          <a:xfrm>
            <a:off x="3378467" y="2377441"/>
            <a:ext cx="5226517" cy="3088898"/>
          </a:xfrm>
          <a:prstGeom prst="ellipse">
            <a:avLst/>
          </a:prstGeom>
          <a:solidFill>
            <a:srgbClr val="28902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dirty="0" smtClean="0"/>
              <a:t>Rezultāts: </a:t>
            </a:r>
          </a:p>
          <a:p>
            <a:pPr algn="ctr"/>
            <a:r>
              <a:rPr lang="lv-LV" sz="2800" dirty="0" smtClean="0"/>
              <a:t>Sakopta </a:t>
            </a:r>
            <a:r>
              <a:rPr lang="lv-LV" sz="2800" dirty="0"/>
              <a:t>un </a:t>
            </a:r>
            <a:r>
              <a:rPr lang="lv-LV" sz="2800" dirty="0" smtClean="0"/>
              <a:t>kvalitatīva publiskā </a:t>
            </a:r>
            <a:r>
              <a:rPr lang="lv-LV" sz="2800" dirty="0" err="1" smtClean="0"/>
              <a:t>ārtelpa</a:t>
            </a:r>
            <a:r>
              <a:rPr lang="lv-LV" sz="2800" dirty="0" smtClean="0"/>
              <a:t> </a:t>
            </a:r>
            <a:r>
              <a:rPr lang="lv-LV" sz="2800" dirty="0"/>
              <a:t>un </a:t>
            </a:r>
            <a:r>
              <a:rPr lang="lv-LV" sz="2800" dirty="0" smtClean="0"/>
              <a:t>dzīves  telpa </a:t>
            </a:r>
            <a:r>
              <a:rPr lang="lv-LV" sz="2800" dirty="0"/>
              <a:t>visiem teritorijas iedzīvotājiem</a:t>
            </a:r>
          </a:p>
        </p:txBody>
      </p:sp>
    </p:spTree>
    <p:extLst>
      <p:ext uri="{BB962C8B-B14F-4D97-AF65-F5344CB8AC3E}">
        <p14:creationId xmlns:p14="http://schemas.microsoft.com/office/powerpoint/2010/main" val="1833952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6928" y="365125"/>
            <a:ext cx="10786872" cy="1325563"/>
          </a:xfr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a:bodyPr>
          <a:lstStyle/>
          <a:p>
            <a:pPr algn="ctr"/>
            <a:r>
              <a:rPr lang="lv-LV" sz="3200" b="1" u="sng" dirty="0">
                <a:latin typeface="+mn-lt"/>
              </a:rPr>
              <a:t>M2. Kvalitatīvas dzīves vides un aktivitāšu </a:t>
            </a:r>
            <a:r>
              <a:rPr lang="lv-LV" sz="3200" b="1" u="sng" dirty="0" smtClean="0">
                <a:latin typeface="+mn-lt"/>
              </a:rPr>
              <a:t>nodrošināšana</a:t>
            </a:r>
            <a:r>
              <a:rPr lang="lv-LV" sz="3200" b="1" u="sng" dirty="0" smtClean="0"/>
              <a:t/>
            </a:r>
            <a:br>
              <a:rPr lang="lv-LV" sz="3200" b="1" u="sng" dirty="0" smtClean="0"/>
            </a:br>
            <a:r>
              <a:rPr lang="lv-LV" sz="3200" b="1" dirty="0" smtClean="0">
                <a:latin typeface="+mn-lt"/>
              </a:rPr>
              <a:t>Atbalsta intensitāte 3. Rīcībā</a:t>
            </a:r>
            <a:endParaRPr lang="lv-LV" sz="3200" b="1" dirty="0">
              <a:latin typeface="+mn-lt"/>
            </a:endParaRPr>
          </a:p>
        </p:txBody>
      </p:sp>
      <p:sp>
        <p:nvSpPr>
          <p:cNvPr id="3" name="Content Placeholder 2"/>
          <p:cNvSpPr>
            <a:spLocks noGrp="1"/>
          </p:cNvSpPr>
          <p:nvPr>
            <p:ph idx="1"/>
          </p:nvPr>
        </p:nvSpPr>
        <p:spPr>
          <a:xfrm>
            <a:off x="566928" y="1685582"/>
            <a:ext cx="10786872" cy="4351338"/>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pPr marL="0" indent="0" algn="ctr">
              <a:buNone/>
            </a:pPr>
            <a:r>
              <a:rPr lang="lv-LV" b="1" u="sng" dirty="0"/>
              <a:t>Atbalsta intensitāte </a:t>
            </a:r>
            <a:r>
              <a:rPr lang="lv-LV" b="1" u="sng" dirty="0" smtClean="0"/>
              <a:t>no </a:t>
            </a:r>
            <a:r>
              <a:rPr lang="lv-LV" b="1" u="sng" dirty="0"/>
              <a:t>projekta kopējās </a:t>
            </a:r>
            <a:r>
              <a:rPr lang="lv-LV" b="1" u="sng" dirty="0" smtClean="0"/>
              <a:t>attiecināmo </a:t>
            </a:r>
            <a:r>
              <a:rPr lang="lv-LV" b="1" u="sng" dirty="0"/>
              <a:t>izmaksu summas ir </a:t>
            </a:r>
            <a:r>
              <a:rPr lang="lv-LV" b="1" dirty="0">
                <a:solidFill>
                  <a:srgbClr val="FF0000"/>
                </a:solidFill>
              </a:rPr>
              <a:t>70</a:t>
            </a:r>
            <a:r>
              <a:rPr lang="lv-LV" b="1" dirty="0" smtClean="0">
                <a:solidFill>
                  <a:srgbClr val="FF0000"/>
                </a:solidFill>
              </a:rPr>
              <a:t>%</a:t>
            </a:r>
            <a:endParaRPr lang="lv-LV" b="1" dirty="0" smtClean="0">
              <a:solidFill>
                <a:srgbClr val="FF0000"/>
              </a:solidFill>
            </a:endParaRPr>
          </a:p>
          <a:p>
            <a:pPr marL="0" indent="0" algn="ctr">
              <a:buNone/>
            </a:pPr>
            <a:r>
              <a:rPr lang="lv-LV" b="1" u="sng" dirty="0" smtClean="0"/>
              <a:t> Paaugstināta </a:t>
            </a:r>
            <a:r>
              <a:rPr lang="lv-LV" b="1" u="sng" dirty="0"/>
              <a:t>atbalsta intensitāte tiek noteikta</a:t>
            </a:r>
            <a:r>
              <a:rPr lang="lv-LV" dirty="0" smtClean="0"/>
              <a:t>:</a:t>
            </a:r>
          </a:p>
          <a:p>
            <a:r>
              <a:rPr lang="lv-LV" b="1" dirty="0"/>
              <a:t>Intensitātes palielinājums </a:t>
            </a:r>
            <a:r>
              <a:rPr lang="lv-LV" b="1" dirty="0">
                <a:solidFill>
                  <a:srgbClr val="FF0000"/>
                </a:solidFill>
              </a:rPr>
              <a:t>10 % </a:t>
            </a:r>
            <a:r>
              <a:rPr lang="lv-LV" b="1" dirty="0"/>
              <a:t>- Uz kopienu vajadzībām balstītas publiskās </a:t>
            </a:r>
            <a:r>
              <a:rPr lang="lv-LV" b="1" dirty="0" err="1"/>
              <a:t>ārtelpas</a:t>
            </a:r>
            <a:r>
              <a:rPr lang="lv-LV" b="1" dirty="0"/>
              <a:t> infrastruktūras pieejamības </a:t>
            </a:r>
            <a:r>
              <a:rPr lang="lv-LV" b="1" dirty="0" smtClean="0"/>
              <a:t>nodrošināšana</a:t>
            </a:r>
            <a:endParaRPr lang="lv-LV" dirty="0"/>
          </a:p>
          <a:p>
            <a:pPr marL="0" indent="0">
              <a:buNone/>
            </a:pPr>
            <a:r>
              <a:rPr lang="lv-LV" i="1" dirty="0" smtClean="0"/>
              <a:t>(pamatota </a:t>
            </a:r>
            <a:r>
              <a:rPr lang="lv-LV" i="1" dirty="0"/>
              <a:t>un </a:t>
            </a:r>
            <a:r>
              <a:rPr lang="lv-LV" i="1" dirty="0" smtClean="0"/>
              <a:t>pierādāma </a:t>
            </a:r>
            <a:r>
              <a:rPr lang="lv-LV" i="1" dirty="0"/>
              <a:t>vietējo iedzīvotāju vajadzība – veikta aptauja, sapulces protokols u.c. dokumentēti  (jāiesniedz) </a:t>
            </a:r>
            <a:r>
              <a:rPr lang="lv-LV" i="1" dirty="0" smtClean="0"/>
              <a:t>pierādījumi)</a:t>
            </a:r>
          </a:p>
          <a:p>
            <a:r>
              <a:rPr lang="lv-LV" b="1" dirty="0"/>
              <a:t>Intensitātes palielinājums  </a:t>
            </a:r>
            <a:r>
              <a:rPr lang="lv-LV" b="1" dirty="0">
                <a:solidFill>
                  <a:srgbClr val="FF0000"/>
                </a:solidFill>
              </a:rPr>
              <a:t>20%</a:t>
            </a:r>
            <a:r>
              <a:rPr lang="lv-LV" b="1" dirty="0"/>
              <a:t> -  Viedo ciemu iniciatīvas</a:t>
            </a:r>
            <a:r>
              <a:rPr lang="lv-LV" b="1" dirty="0" smtClean="0"/>
              <a:t>.</a:t>
            </a:r>
          </a:p>
          <a:p>
            <a:pPr marL="0" indent="0" algn="ctr">
              <a:buNone/>
            </a:pPr>
            <a:r>
              <a:rPr lang="lv-LV" b="1" u="sng" dirty="0" smtClean="0">
                <a:solidFill>
                  <a:srgbClr val="FF0000"/>
                </a:solidFill>
              </a:rPr>
              <a:t>Maksimālā atbalsta intensitāte ir 90 %</a:t>
            </a:r>
            <a:endParaRPr lang="lv-LV" u="sng" dirty="0">
              <a:solidFill>
                <a:srgbClr val="FF0000"/>
              </a:solidFill>
            </a:endParaRPr>
          </a:p>
          <a:p>
            <a:endParaRPr lang="lv-LV" dirty="0"/>
          </a:p>
          <a:p>
            <a:endParaRPr lang="lv-LV" dirty="0"/>
          </a:p>
        </p:txBody>
      </p:sp>
    </p:spTree>
    <p:extLst>
      <p:ext uri="{BB962C8B-B14F-4D97-AF65-F5344CB8AC3E}">
        <p14:creationId xmlns:p14="http://schemas.microsoft.com/office/powerpoint/2010/main" val="3539527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fontScale="90000"/>
          </a:bodyPr>
          <a:lstStyle/>
          <a:p>
            <a:pPr algn="ctr"/>
            <a:r>
              <a:rPr lang="lv-LV" sz="3600" b="1" u="sng" dirty="0">
                <a:latin typeface="+mn-lt"/>
              </a:rPr>
              <a:t>M2. Kvalitatīvas dzīves vides un aktivitāšu </a:t>
            </a:r>
            <a:r>
              <a:rPr lang="lv-LV" sz="3600" b="1" u="sng" dirty="0" smtClean="0">
                <a:latin typeface="+mn-lt"/>
              </a:rPr>
              <a:t>nodrošināšana</a:t>
            </a:r>
            <a:r>
              <a:rPr lang="lv-LV" sz="3600" b="1" u="sng" dirty="0" smtClean="0"/>
              <a:t/>
            </a:r>
            <a:br>
              <a:rPr lang="lv-LV" sz="3600" b="1" u="sng" dirty="0" smtClean="0"/>
            </a:br>
            <a:r>
              <a:rPr lang="lv-LV" sz="3600" b="1" dirty="0" smtClean="0">
                <a:latin typeface="+mn-lt"/>
              </a:rPr>
              <a:t>3.Rīcībā iespējamie risinājumi</a:t>
            </a:r>
            <a:endParaRPr lang="lv-LV" sz="3600" b="1" dirty="0">
              <a:latin typeface="+mn-lt"/>
            </a:endParaRPr>
          </a:p>
        </p:txBody>
      </p:sp>
      <p:sp>
        <p:nvSpPr>
          <p:cNvPr id="3" name="Content Placeholder 2"/>
          <p:cNvSpPr>
            <a:spLocks noGrp="1"/>
          </p:cNvSpPr>
          <p:nvPr>
            <p:ph idx="1"/>
          </p:nvPr>
        </p:nvSpPr>
        <p:spPr>
          <a:xfrm>
            <a:off x="862914" y="1669106"/>
            <a:ext cx="10515600" cy="4351338"/>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20000"/>
          </a:bodyPr>
          <a:lstStyle/>
          <a:p>
            <a:r>
              <a:rPr lang="lv-LV" dirty="0" smtClean="0"/>
              <a:t>Esošo kultūras, sporta objektu infrastruktūras kvalitātes uzlabošana,  jaunu objektu veidošana;</a:t>
            </a:r>
          </a:p>
          <a:p>
            <a:r>
              <a:rPr lang="lv-LV" dirty="0" smtClean="0"/>
              <a:t>Pastaigu celiņu, taciņu izveide, veloceliņu izveide </a:t>
            </a:r>
            <a:r>
              <a:rPr lang="lv-LV" dirty="0"/>
              <a:t>drošai </a:t>
            </a:r>
            <a:r>
              <a:rPr lang="lv-LV" dirty="0" smtClean="0"/>
              <a:t>kustībai;</a:t>
            </a:r>
          </a:p>
          <a:p>
            <a:r>
              <a:rPr lang="lv-LV" dirty="0"/>
              <a:t>A</a:t>
            </a:r>
            <a:r>
              <a:rPr lang="lv-LV" dirty="0" smtClean="0"/>
              <a:t>ktīvās atpūtas </a:t>
            </a:r>
            <a:r>
              <a:rPr lang="lv-LV" dirty="0"/>
              <a:t>infrastruktūras </a:t>
            </a:r>
            <a:r>
              <a:rPr lang="lv-LV" dirty="0" smtClean="0"/>
              <a:t>uzlabšana vai izveide;</a:t>
            </a:r>
          </a:p>
          <a:p>
            <a:r>
              <a:rPr lang="lv-LV" dirty="0" smtClean="0"/>
              <a:t>Kultūrvēsturiskā </a:t>
            </a:r>
            <a:r>
              <a:rPr lang="lv-LV" dirty="0"/>
              <a:t>mantojuma saglabāšana, kultūrvēsturisko objektu sakārtošana un pieejamības </a:t>
            </a:r>
            <a:r>
              <a:rPr lang="lv-LV" dirty="0" smtClean="0"/>
              <a:t>uzlabošana;</a:t>
            </a:r>
          </a:p>
          <a:p>
            <a:r>
              <a:rPr lang="lv-LV" dirty="0" smtClean="0"/>
              <a:t>Dabas </a:t>
            </a:r>
            <a:r>
              <a:rPr lang="lv-LV" dirty="0"/>
              <a:t>objektu sakārtošana un pieejamības </a:t>
            </a:r>
            <a:r>
              <a:rPr lang="lv-LV" dirty="0" smtClean="0"/>
              <a:t>uzlabošana;</a:t>
            </a:r>
          </a:p>
          <a:p>
            <a:r>
              <a:rPr lang="lv-LV" dirty="0" smtClean="0"/>
              <a:t>Publisku </a:t>
            </a:r>
            <a:r>
              <a:rPr lang="lv-LV" dirty="0"/>
              <a:t>atpūtas vietu, </a:t>
            </a:r>
            <a:r>
              <a:rPr lang="lv-LV" dirty="0" smtClean="0"/>
              <a:t>peldvietu sakārtošana vai  izveide;</a:t>
            </a:r>
          </a:p>
          <a:p>
            <a:r>
              <a:rPr lang="lv-LV" dirty="0" smtClean="0"/>
              <a:t>Bērnu </a:t>
            </a:r>
            <a:r>
              <a:rPr lang="lv-LV" dirty="0"/>
              <a:t>rotaļu laukumu </a:t>
            </a:r>
            <a:r>
              <a:rPr lang="lv-LV" dirty="0" smtClean="0"/>
              <a:t>sakārtošana vai jaunu izveide; </a:t>
            </a:r>
          </a:p>
          <a:p>
            <a:r>
              <a:rPr lang="lv-LV" dirty="0" smtClean="0"/>
              <a:t>Ciematu publisko teritoriju </a:t>
            </a:r>
            <a:r>
              <a:rPr lang="lv-LV" dirty="0"/>
              <a:t>sakārtošana </a:t>
            </a:r>
            <a:r>
              <a:rPr lang="lv-LV" dirty="0" smtClean="0"/>
              <a:t>un apzaļumošana;</a:t>
            </a:r>
          </a:p>
          <a:p>
            <a:r>
              <a:rPr lang="lv-LV" dirty="0" smtClean="0"/>
              <a:t>Vides pieejamības nodrošināšana publiskai infrastruktūrai.</a:t>
            </a:r>
            <a:endParaRPr lang="lv-LV" dirty="0"/>
          </a:p>
          <a:p>
            <a:endParaRPr lang="lv-LV" dirty="0"/>
          </a:p>
        </p:txBody>
      </p:sp>
    </p:spTree>
    <p:extLst>
      <p:ext uri="{BB962C8B-B14F-4D97-AF65-F5344CB8AC3E}">
        <p14:creationId xmlns:p14="http://schemas.microsoft.com/office/powerpoint/2010/main" val="4208213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7180" y="208557"/>
            <a:ext cx="10515600" cy="1325563"/>
          </a:xfr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fontScale="90000"/>
          </a:bodyPr>
          <a:lstStyle/>
          <a:p>
            <a:pPr algn="ctr"/>
            <a:r>
              <a:rPr lang="lv-LV" sz="3600" b="1" u="sng" dirty="0">
                <a:latin typeface="+mn-lt"/>
              </a:rPr>
              <a:t>M2. Kvalitatīvas dzīves vides un aktivitāšu </a:t>
            </a:r>
            <a:r>
              <a:rPr lang="lv-LV" sz="3600" b="1" u="sng" dirty="0" smtClean="0">
                <a:latin typeface="+mn-lt"/>
              </a:rPr>
              <a:t>nodrošināšana</a:t>
            </a:r>
            <a:r>
              <a:rPr lang="lv-LV" sz="3600" b="1" u="sng" dirty="0" smtClean="0"/>
              <a:t/>
            </a:r>
            <a:br>
              <a:rPr lang="lv-LV" sz="3600" b="1" u="sng" dirty="0" smtClean="0"/>
            </a:br>
            <a:r>
              <a:rPr lang="lv-LV" sz="3600" b="1" dirty="0" smtClean="0">
                <a:latin typeface="+mn-lt"/>
              </a:rPr>
              <a:t>4.Rīcības apraksts</a:t>
            </a:r>
            <a:endParaRPr lang="lv-LV" sz="3600" b="1" dirty="0">
              <a:latin typeface="+mn-lt"/>
            </a:endParaRPr>
          </a:p>
        </p:txBody>
      </p:sp>
      <p:sp>
        <p:nvSpPr>
          <p:cNvPr id="6" name="Oval 5"/>
          <p:cNvSpPr/>
          <p:nvPr/>
        </p:nvSpPr>
        <p:spPr>
          <a:xfrm>
            <a:off x="7661709" y="4167739"/>
            <a:ext cx="4151296" cy="2261378"/>
          </a:xfrm>
          <a:prstGeom prst="ellipse">
            <a:avLst/>
          </a:prstGeom>
          <a:solidFill>
            <a:srgbClr val="E1DD2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smtClean="0">
                <a:solidFill>
                  <a:schemeClr val="tx1"/>
                </a:solidFill>
              </a:rPr>
              <a:t>- atbalstot </a:t>
            </a:r>
            <a:r>
              <a:rPr lang="lv-LV" b="1" dirty="0" smtClean="0">
                <a:solidFill>
                  <a:schemeClr val="tx1"/>
                </a:solidFill>
              </a:rPr>
              <a:t>jauniešu iniciatīvas</a:t>
            </a:r>
            <a:endParaRPr lang="lv-LV" b="1" dirty="0">
              <a:solidFill>
                <a:schemeClr val="tx1"/>
              </a:solidFill>
            </a:endParaRPr>
          </a:p>
        </p:txBody>
      </p:sp>
      <p:sp>
        <p:nvSpPr>
          <p:cNvPr id="7" name="Oval 6"/>
          <p:cNvSpPr/>
          <p:nvPr/>
        </p:nvSpPr>
        <p:spPr>
          <a:xfrm>
            <a:off x="29176" y="1684421"/>
            <a:ext cx="4060257" cy="2145650"/>
          </a:xfrm>
          <a:prstGeom prst="ellipse">
            <a:avLst/>
          </a:prstGeom>
          <a:solidFill>
            <a:srgbClr val="E1DD2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smtClean="0">
                <a:solidFill>
                  <a:schemeClr val="tx1"/>
                </a:solidFill>
              </a:rPr>
              <a:t>- nodrošinot </a:t>
            </a:r>
            <a:r>
              <a:rPr lang="lv-LV" b="1" dirty="0" smtClean="0">
                <a:solidFill>
                  <a:schemeClr val="tx1"/>
                </a:solidFill>
              </a:rPr>
              <a:t>tradīciju </a:t>
            </a:r>
            <a:r>
              <a:rPr lang="lv-LV" b="1" dirty="0">
                <a:solidFill>
                  <a:schemeClr val="tx1"/>
                </a:solidFill>
              </a:rPr>
              <a:t>kopšanu un saglabāšanu</a:t>
            </a:r>
          </a:p>
        </p:txBody>
      </p:sp>
      <p:sp>
        <p:nvSpPr>
          <p:cNvPr id="10" name="Oval 9"/>
          <p:cNvSpPr/>
          <p:nvPr/>
        </p:nvSpPr>
        <p:spPr>
          <a:xfrm>
            <a:off x="299585" y="4317239"/>
            <a:ext cx="4154103" cy="2298200"/>
          </a:xfrm>
          <a:prstGeom prst="ellipse">
            <a:avLst/>
          </a:prstGeom>
          <a:solidFill>
            <a:srgbClr val="B9D1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smtClean="0">
                <a:solidFill>
                  <a:schemeClr val="tx1"/>
                </a:solidFill>
              </a:rPr>
              <a:t>- attīstot </a:t>
            </a:r>
            <a:r>
              <a:rPr lang="lv-LV" b="1" dirty="0">
                <a:solidFill>
                  <a:schemeClr val="tx1"/>
                </a:solidFill>
              </a:rPr>
              <a:t>v</a:t>
            </a:r>
            <a:r>
              <a:rPr lang="lv-LV" b="1" dirty="0" smtClean="0">
                <a:solidFill>
                  <a:schemeClr val="tx1"/>
                </a:solidFill>
              </a:rPr>
              <a:t>iedos </a:t>
            </a:r>
            <a:r>
              <a:rPr lang="lv-LV" b="1" dirty="0" smtClean="0">
                <a:solidFill>
                  <a:schemeClr val="tx1"/>
                </a:solidFill>
              </a:rPr>
              <a:t>ciemus  un kopienas</a:t>
            </a:r>
            <a:endParaRPr lang="lv-LV" b="1" dirty="0">
              <a:solidFill>
                <a:schemeClr val="tx1"/>
              </a:solidFill>
            </a:endParaRPr>
          </a:p>
        </p:txBody>
      </p:sp>
      <p:sp>
        <p:nvSpPr>
          <p:cNvPr id="11" name="Oval 10"/>
          <p:cNvSpPr/>
          <p:nvPr/>
        </p:nvSpPr>
        <p:spPr>
          <a:xfrm>
            <a:off x="7883091" y="1639391"/>
            <a:ext cx="3800773" cy="2235709"/>
          </a:xfrm>
          <a:prstGeom prst="ellipse">
            <a:avLst/>
          </a:prstGeom>
          <a:solidFill>
            <a:srgbClr val="B9D1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smtClean="0">
                <a:solidFill>
                  <a:schemeClr val="tx1"/>
                </a:solidFill>
              </a:rPr>
              <a:t>- piedāvājot </a:t>
            </a:r>
            <a:r>
              <a:rPr lang="lv-LV" b="1" dirty="0" smtClean="0">
                <a:solidFill>
                  <a:schemeClr val="tx1"/>
                </a:solidFill>
              </a:rPr>
              <a:t>apmācības,  kvalitatīvas </a:t>
            </a:r>
            <a:r>
              <a:rPr lang="lv-LV" b="1" dirty="0">
                <a:solidFill>
                  <a:schemeClr val="tx1"/>
                </a:solidFill>
              </a:rPr>
              <a:t>brīvā laika </a:t>
            </a:r>
            <a:r>
              <a:rPr lang="lv-LV" b="1" dirty="0" smtClean="0">
                <a:solidFill>
                  <a:schemeClr val="tx1"/>
                </a:solidFill>
              </a:rPr>
              <a:t>pavadīšanas iespējas, </a:t>
            </a:r>
            <a:r>
              <a:rPr lang="lv-LV" b="1" dirty="0">
                <a:solidFill>
                  <a:schemeClr val="tx1"/>
                </a:solidFill>
              </a:rPr>
              <a:t>interešu klubu darbību un </a:t>
            </a:r>
            <a:r>
              <a:rPr lang="lv-LV" b="1" dirty="0" smtClean="0">
                <a:solidFill>
                  <a:schemeClr val="tx1"/>
                </a:solidFill>
              </a:rPr>
              <a:t>iegādājoties nepieciešamo aprīkojumu</a:t>
            </a:r>
            <a:endParaRPr lang="lv-LV" b="1" dirty="0">
              <a:solidFill>
                <a:schemeClr val="tx1"/>
              </a:solidFill>
            </a:endParaRPr>
          </a:p>
        </p:txBody>
      </p:sp>
      <p:sp>
        <p:nvSpPr>
          <p:cNvPr id="12" name="Oval 11"/>
          <p:cNvSpPr/>
          <p:nvPr/>
        </p:nvSpPr>
        <p:spPr>
          <a:xfrm>
            <a:off x="3378466" y="2285622"/>
            <a:ext cx="5226517" cy="3088898"/>
          </a:xfrm>
          <a:prstGeom prst="ellipse">
            <a:avLst/>
          </a:prstGeom>
          <a:solidFill>
            <a:srgbClr val="28902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dirty="0" smtClean="0"/>
              <a:t>Rezultāts:</a:t>
            </a:r>
          </a:p>
          <a:p>
            <a:pPr algn="ctr"/>
            <a:r>
              <a:rPr lang="lv-LV" sz="2800" dirty="0" smtClean="0"/>
              <a:t>Aktīva </a:t>
            </a:r>
            <a:r>
              <a:rPr lang="lv-LV" sz="2800" dirty="0" smtClean="0"/>
              <a:t>un daudzpusīga sabiedriskā dzīve visās </a:t>
            </a:r>
            <a:r>
              <a:rPr lang="lv-LV" sz="2800" dirty="0"/>
              <a:t>jomās</a:t>
            </a:r>
          </a:p>
        </p:txBody>
      </p:sp>
    </p:spTree>
    <p:extLst>
      <p:ext uri="{BB962C8B-B14F-4D97-AF65-F5344CB8AC3E}">
        <p14:creationId xmlns:p14="http://schemas.microsoft.com/office/powerpoint/2010/main" val="1283734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a:bodyPr>
          <a:lstStyle/>
          <a:p>
            <a:pPr algn="ctr"/>
            <a:r>
              <a:rPr lang="lv-LV" sz="3200" b="1" u="sng" dirty="0">
                <a:latin typeface="+mn-lt"/>
              </a:rPr>
              <a:t>M2. Kvalitatīvas dzīves vides un aktivitāšu </a:t>
            </a:r>
            <a:r>
              <a:rPr lang="lv-LV" sz="3200" b="1" u="sng" dirty="0" smtClean="0">
                <a:latin typeface="+mn-lt"/>
              </a:rPr>
              <a:t>nodrošināšana</a:t>
            </a:r>
            <a:r>
              <a:rPr lang="lv-LV" sz="3200" b="1" u="sng" dirty="0" smtClean="0"/>
              <a:t/>
            </a:r>
            <a:br>
              <a:rPr lang="lv-LV" sz="3200" b="1" u="sng" dirty="0" smtClean="0"/>
            </a:br>
            <a:r>
              <a:rPr lang="lv-LV" sz="3200" b="1" dirty="0" smtClean="0">
                <a:latin typeface="+mn-lt"/>
              </a:rPr>
              <a:t>Atbalsta intensitāte 4. Rīcībā</a:t>
            </a:r>
            <a:endParaRPr lang="lv-LV" sz="3200" b="1" dirty="0">
              <a:latin typeface="+mn-lt"/>
            </a:endParaRPr>
          </a:p>
        </p:txBody>
      </p:sp>
      <p:sp>
        <p:nvSpPr>
          <p:cNvPr id="3" name="Content Placeholder 2"/>
          <p:cNvSpPr>
            <a:spLocks noGrp="1"/>
          </p:cNvSpPr>
          <p:nvPr>
            <p:ph idx="1"/>
          </p:nvPr>
        </p:nvSpPr>
        <p:spPr>
          <a:xfrm>
            <a:off x="838200" y="1636155"/>
            <a:ext cx="10515600" cy="4351338"/>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62500" lnSpcReduction="20000"/>
          </a:bodyPr>
          <a:lstStyle/>
          <a:p>
            <a:pPr marL="0" indent="0" algn="ctr">
              <a:buNone/>
            </a:pPr>
            <a:r>
              <a:rPr lang="lv-LV" b="1" u="sng" dirty="0"/>
              <a:t>Atbalsta intensitāte </a:t>
            </a:r>
            <a:r>
              <a:rPr lang="lv-LV" b="1" u="sng" dirty="0" smtClean="0"/>
              <a:t>no </a:t>
            </a:r>
            <a:r>
              <a:rPr lang="lv-LV" b="1" u="sng" dirty="0"/>
              <a:t>projekta kopējās attiecināmo izmaksu summas ir </a:t>
            </a:r>
            <a:endParaRPr lang="lv-LV" b="1" u="sng" dirty="0" smtClean="0"/>
          </a:p>
          <a:p>
            <a:pPr marL="0" indent="0" algn="ctr">
              <a:buNone/>
            </a:pPr>
            <a:r>
              <a:rPr lang="lv-LV" sz="3200" b="1" dirty="0" smtClean="0">
                <a:solidFill>
                  <a:srgbClr val="FF0000"/>
                </a:solidFill>
              </a:rPr>
              <a:t>70%  </a:t>
            </a:r>
            <a:endParaRPr lang="lv-LV" sz="3200" b="1" dirty="0" smtClean="0">
              <a:solidFill>
                <a:srgbClr val="FF0000"/>
              </a:solidFill>
            </a:endParaRPr>
          </a:p>
          <a:p>
            <a:pPr marL="0" indent="0" algn="ctr">
              <a:buNone/>
            </a:pPr>
            <a:r>
              <a:rPr lang="lv-LV" b="1" u="sng" dirty="0" smtClean="0"/>
              <a:t>Paaugstināta </a:t>
            </a:r>
            <a:r>
              <a:rPr lang="lv-LV" b="1" u="sng" dirty="0"/>
              <a:t>atbalsta intensitāte tiek noteikta</a:t>
            </a:r>
            <a:r>
              <a:rPr lang="lv-LV" b="1" u="sng" dirty="0" smtClean="0"/>
              <a:t>:</a:t>
            </a:r>
            <a:endParaRPr lang="lv-LV" dirty="0"/>
          </a:p>
          <a:p>
            <a:r>
              <a:rPr lang="lv-LV" b="1" dirty="0"/>
              <a:t>Intensitātes palielinājums  </a:t>
            </a:r>
            <a:r>
              <a:rPr lang="lv-LV" b="1" dirty="0">
                <a:solidFill>
                  <a:srgbClr val="FF0000"/>
                </a:solidFill>
              </a:rPr>
              <a:t>20% </a:t>
            </a:r>
            <a:r>
              <a:rPr lang="lv-LV" b="1" dirty="0"/>
              <a:t>-  Viedo ciemu </a:t>
            </a:r>
            <a:r>
              <a:rPr lang="lv-LV" b="1" dirty="0" smtClean="0"/>
              <a:t>iniciatīvas;</a:t>
            </a:r>
          </a:p>
          <a:p>
            <a:r>
              <a:rPr lang="lv-LV" b="1" dirty="0"/>
              <a:t>Intensitātes palielinājums </a:t>
            </a:r>
            <a:r>
              <a:rPr lang="lv-LV" b="1" dirty="0">
                <a:solidFill>
                  <a:srgbClr val="FF0000"/>
                </a:solidFill>
              </a:rPr>
              <a:t>20 % </a:t>
            </a:r>
            <a:r>
              <a:rPr lang="lv-LV" b="1" dirty="0"/>
              <a:t>- Iedzīvotāju sabiedriskās aktivitātes, kas </a:t>
            </a:r>
            <a:r>
              <a:rPr lang="lv-LV" b="1" dirty="0" smtClean="0"/>
              <a:t>balstītas uz </a:t>
            </a:r>
            <a:r>
              <a:rPr lang="lv-LV" b="1" dirty="0"/>
              <a:t>vietējo iedzīvotāju </a:t>
            </a:r>
            <a:r>
              <a:rPr lang="lv-LV" b="1" dirty="0" smtClean="0"/>
              <a:t>vajadzībām;</a:t>
            </a:r>
          </a:p>
          <a:p>
            <a:pPr marL="0" indent="0">
              <a:buNone/>
            </a:pPr>
            <a:r>
              <a:rPr lang="lv-LV" i="1" dirty="0"/>
              <a:t>(pamatota un pierādāma vietējo iedzīvotāju vajadzība – veikta aptauja, sapulces protokols u.c. dokumentēti  (jāiesniedz) pierādījumi</a:t>
            </a:r>
            <a:r>
              <a:rPr lang="lv-LV" i="1" dirty="0" smtClean="0"/>
              <a:t>)</a:t>
            </a:r>
            <a:endParaRPr lang="lv-LV" dirty="0"/>
          </a:p>
          <a:p>
            <a:r>
              <a:rPr lang="lv-LV" b="1" dirty="0"/>
              <a:t>Intensitātes palielinājums </a:t>
            </a:r>
            <a:r>
              <a:rPr lang="lv-LV" b="1" dirty="0">
                <a:solidFill>
                  <a:srgbClr val="FF0000"/>
                </a:solidFill>
              </a:rPr>
              <a:t>10 % </a:t>
            </a:r>
            <a:r>
              <a:rPr lang="lv-LV" b="1" dirty="0"/>
              <a:t>- Pakalpojumu pieejamības uzlabošanās Bikstu, Bukaišu, Jaunbērzes, Naudītes, Vītiņu, Īles, Lielauces, Zebrenes un Ukru pagastu iedzīvotājiem</a:t>
            </a:r>
            <a:r>
              <a:rPr lang="lv-LV" b="1" dirty="0" smtClean="0"/>
              <a:t>.</a:t>
            </a:r>
          </a:p>
          <a:p>
            <a:r>
              <a:rPr lang="lv-LV" b="1" dirty="0"/>
              <a:t>Intensitātes palielinājums </a:t>
            </a:r>
            <a:r>
              <a:rPr lang="lv-LV" b="1" dirty="0">
                <a:solidFill>
                  <a:srgbClr val="FF0000"/>
                </a:solidFill>
              </a:rPr>
              <a:t>20 % </a:t>
            </a:r>
            <a:r>
              <a:rPr lang="lv-LV" b="1" dirty="0"/>
              <a:t>- Iedzīvotāju izglītošanās un mācības</a:t>
            </a:r>
            <a:r>
              <a:rPr lang="lv-LV" dirty="0"/>
              <a:t>. </a:t>
            </a:r>
            <a:endParaRPr lang="lv-LV" dirty="0" smtClean="0"/>
          </a:p>
          <a:p>
            <a:pPr marL="0" indent="0" algn="ctr">
              <a:buNone/>
            </a:pPr>
            <a:r>
              <a:rPr lang="lv-LV" b="1" dirty="0" smtClean="0">
                <a:solidFill>
                  <a:srgbClr val="FF0000"/>
                </a:solidFill>
              </a:rPr>
              <a:t>Maksimālā atbalsta intensitāte ir 90 %</a:t>
            </a:r>
          </a:p>
          <a:p>
            <a:pPr marL="0" indent="0" algn="ctr">
              <a:buNone/>
            </a:pPr>
            <a:r>
              <a:rPr lang="lv-LV" b="1" dirty="0" smtClean="0">
                <a:solidFill>
                  <a:srgbClr val="FF0000"/>
                </a:solidFill>
              </a:rPr>
              <a:t>Intensitātes 100  % tiek piemērota Jauniešu iniciatīvu </a:t>
            </a:r>
            <a:r>
              <a:rPr lang="lv-LV" b="1" dirty="0" smtClean="0">
                <a:solidFill>
                  <a:srgbClr val="FF0000"/>
                </a:solidFill>
              </a:rPr>
              <a:t>projektiem</a:t>
            </a:r>
            <a:r>
              <a:rPr lang="lv-LV" dirty="0"/>
              <a:t> </a:t>
            </a:r>
            <a:r>
              <a:rPr lang="lv-LV" dirty="0" smtClean="0"/>
              <a:t>(</a:t>
            </a:r>
            <a:r>
              <a:rPr lang="lv-LV" dirty="0" smtClean="0"/>
              <a:t> </a:t>
            </a:r>
            <a:r>
              <a:rPr lang="lv-LV" dirty="0" smtClean="0"/>
              <a:t>Projekti, kas tiek ieviesti atbilstoši metodikai “Fiksētās summas maksājums “Jauniešu iniciatīva” un to piemērošana Kopējās lauksaimniecības politikas stratēģiskā plānā 2023.-2027.gadam, kura ietvaros veiktas aktivitātes, kurās ir iesaistīti jaunieši vecumā no 14 – 25 gadiem, kas deklarēti Dobeles  lauku partnerības darbības </a:t>
            </a:r>
            <a:r>
              <a:rPr lang="lv-LV" dirty="0" smtClean="0"/>
              <a:t>teritorijā). </a:t>
            </a:r>
            <a:endParaRPr lang="lv-LV" dirty="0" smtClean="0">
              <a:solidFill>
                <a:srgbClr val="FF0000"/>
              </a:solidFill>
            </a:endParaRPr>
          </a:p>
          <a:p>
            <a:endParaRPr lang="lv-LV" dirty="0"/>
          </a:p>
          <a:p>
            <a:endParaRPr lang="lv-LV" dirty="0"/>
          </a:p>
        </p:txBody>
      </p:sp>
    </p:spTree>
    <p:extLst>
      <p:ext uri="{BB962C8B-B14F-4D97-AF65-F5344CB8AC3E}">
        <p14:creationId xmlns:p14="http://schemas.microsoft.com/office/powerpoint/2010/main" val="2964650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3644</TotalTime>
  <Words>2814</Words>
  <Application>Microsoft Office PowerPoint</Application>
  <PresentationFormat>Widescreen</PresentationFormat>
  <Paragraphs>224</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Wingdings</vt:lpstr>
      <vt:lpstr>Office Theme</vt:lpstr>
      <vt:lpstr> Ministru kabineta noteikumi Nr. 580 Rīgā 2023. gada 10. oktobrī (prot. Nr. 50 42. §) Stājas spēkā: 13.10.2023.</vt:lpstr>
      <vt:lpstr>PowerPoint Presentation</vt:lpstr>
      <vt:lpstr>Atbalsta pretendents: </vt:lpstr>
      <vt:lpstr> M2. Kvalitatīvas dzīves vides un aktivitāšu nodrošināšana 3.kārtas finansējums un viena atbalstāmā projekta (arī kopprojekta) maksimālā attiecināmo izmaksu summa</vt:lpstr>
      <vt:lpstr> M2. Kvalitatīvas dzīves vides un aktivitāšu nodrošināšana 3.Rīcības apraksts</vt:lpstr>
      <vt:lpstr>M2. Kvalitatīvas dzīves vides un aktivitāšu nodrošināšana Atbalsta intensitāte 3. Rīcībā</vt:lpstr>
      <vt:lpstr>M2. Kvalitatīvas dzīves vides un aktivitāšu nodrošināšana 3.Rīcībā iespējamie risinājumi</vt:lpstr>
      <vt:lpstr>M2. Kvalitatīvas dzīves vides un aktivitāšu nodrošināšana 4.Rīcības apraksts</vt:lpstr>
      <vt:lpstr>M2. Kvalitatīvas dzīves vides un aktivitāšu nodrošināšana Atbalsta intensitāte 4. Rīcībā</vt:lpstr>
      <vt:lpstr>M2. Kvalitatīvas dzīves vides un aktivitāšu nodrošināšana 4.Rīcībā iespējamie risinājumi</vt:lpstr>
      <vt:lpstr>Kas ir Viedie ciemi?</vt:lpstr>
      <vt:lpstr> Publisko finansējumu aktivitātēm var saņemt, ja </vt:lpstr>
      <vt:lpstr> Intervences mērķi: </vt:lpstr>
      <vt:lpstr> Attiecināmās izmaksas (1)  </vt:lpstr>
      <vt:lpstr> Attiecināmās izmaksas (2)  </vt:lpstr>
      <vt:lpstr>Nav atbalstāmas šādas darbības:</vt:lpstr>
      <vt:lpstr>Neattiecināmās izmaksas (1)</vt:lpstr>
      <vt:lpstr>Neattiecināmās izmaksas (2)</vt:lpstr>
      <vt:lpstr> Lai pieteiktos atbalsta saņemšanai aktivitātē  atbalsta pretendents iesniedz LAD EPS šādus dokumentus (1): </vt:lpstr>
      <vt:lpstr> Lai pieteiktos atbalsta saņemšanai aktivitātē  atbalsta pretendents iesniedz LAD EPS šādus dokumentus (2): </vt:lpstr>
      <vt:lpstr> Lai pieteiktos atbalsta saņemšanai aktivitātē  atbalsta pretendents iesniedz LAD EPS šādus dokumentus (3): </vt:lpstr>
      <vt:lpstr> Lai pieteiktos atbalsta saņemšanai aktivitātē  atbalsta pretendents iesniedz LAD EPS šādus dokumentus (4): </vt:lpstr>
      <vt:lpstr> Nosacījumi (1) </vt:lpstr>
      <vt:lpstr> Nosacījumi (2) </vt:lpstr>
      <vt:lpstr> Normatīvie akti, metodika  </vt:lpstr>
      <vt:lpstr> Biedrības kontaktinformācija  </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Biedrība  «Dobeles rajona lauku partnerība»</dc:title>
  <dc:creator>Ineta Vintere</dc:creator>
  <cp:lastModifiedBy>Hewlett-Packard Company</cp:lastModifiedBy>
  <cp:revision>236</cp:revision>
  <dcterms:created xsi:type="dcterms:W3CDTF">2024-05-07T09:49:04Z</dcterms:created>
  <dcterms:modified xsi:type="dcterms:W3CDTF">2025-08-21T18:31:33Z</dcterms:modified>
</cp:coreProperties>
</file>