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2" autoAdjust="0"/>
    <p:restoredTop sz="94660"/>
  </p:normalViewPr>
  <p:slideViewPr>
    <p:cSldViewPr snapToGrid="0">
      <p:cViewPr varScale="1">
        <p:scale>
          <a:sx n="66" d="100"/>
          <a:sy n="66" d="100"/>
        </p:scale>
        <p:origin x="3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5948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355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38969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2827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005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6354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7265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02814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1414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5912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855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1035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4801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5386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4422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814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9321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6BC627E-8032-470A-A4FB-66DA4BDACA23}" type="datetimeFigureOut">
              <a:rPr lang="lv-LV" smtClean="0"/>
              <a:t>18.06.2026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CE72964-B566-487E-BD29-AEB972EC6DF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1727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C8933-5C76-BD7C-B96F-7325F75FFE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6856" y="1633869"/>
            <a:ext cx="9289143" cy="2232706"/>
          </a:xfrm>
        </p:spPr>
        <p:txBody>
          <a:bodyPr>
            <a:normAutofit fontScale="90000"/>
          </a:bodyPr>
          <a:lstStyle/>
          <a:p>
            <a:r>
              <a:rPr lang="lv-LV" b="1" dirty="0"/>
              <a:t>Labā prakse  </a:t>
            </a:r>
            <a:br>
              <a:rPr lang="lv-LV" b="1" dirty="0"/>
            </a:br>
            <a:r>
              <a:rPr lang="lv-LV" b="1" dirty="0"/>
              <a:t>«Uzņēmējdarbības dažādošana»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A7068F-14C5-E210-6471-2E03A974B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4113" y="3965400"/>
            <a:ext cx="8244115" cy="2493704"/>
          </a:xfrm>
        </p:spPr>
        <p:txBody>
          <a:bodyPr>
            <a:noAutofit/>
          </a:bodyPr>
          <a:lstStyle/>
          <a:p>
            <a:r>
              <a:rPr lang="lv-LV" sz="2800" b="1" dirty="0"/>
              <a:t>Iegūta pieredzes apmaiņas vizītes laikā </a:t>
            </a:r>
            <a:r>
              <a:rPr lang="lv-LV" sz="2800" b="1" dirty="0" err="1"/>
              <a:t>Bazilikatas</a:t>
            </a:r>
            <a:r>
              <a:rPr lang="lv-LV" sz="2800" b="1" dirty="0"/>
              <a:t> reģionā Itālijā  </a:t>
            </a:r>
          </a:p>
          <a:p>
            <a:r>
              <a:rPr lang="lv-LV" sz="2800" dirty="0"/>
              <a:t>23.-27.03.2026.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901FFB-5E09-2798-17CE-05B7EC435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170" y="6150552"/>
            <a:ext cx="4005941" cy="617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BD900A4-D5CE-A4D8-9C57-24BE24780195}"/>
              </a:ext>
            </a:extLst>
          </p:cNvPr>
          <p:cNvSpPr txBox="1"/>
          <p:nvPr/>
        </p:nvSpPr>
        <p:spPr>
          <a:xfrm>
            <a:off x="2293255" y="356627"/>
            <a:ext cx="8998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lv-LV" b="1" dirty="0"/>
              <a:t>Projekts Nr. 26-00-C0LA19.333-000002 "Ēdiens bez robežām: tikšanās caur garšām"</a:t>
            </a:r>
          </a:p>
        </p:txBody>
      </p:sp>
      <p:pic>
        <p:nvPicPr>
          <p:cNvPr id="6" name="Picture 5" descr="Basilicata, Italy">
            <a:extLst>
              <a:ext uri="{FF2B5EF4-FFF2-40B4-BE49-F238E27FC236}">
                <a16:creationId xmlns:a16="http://schemas.microsoft.com/office/drawing/2014/main" id="{0D9B1A30-7609-6261-BC6E-65E2026DE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829" y="1385326"/>
            <a:ext cx="2409370" cy="2409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6667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224E7-1989-DF7D-6CD0-83D58B9C9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543" y="2781473"/>
            <a:ext cx="10504713" cy="164011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sz="6900" b="1" dirty="0"/>
              <a:t>Veiksmi, enerģiju un daudz jaunu ideju!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1ACBF0-C606-E7FA-4B27-04875CA1DCA1}"/>
              </a:ext>
            </a:extLst>
          </p:cNvPr>
          <p:cNvSpPr txBox="1"/>
          <p:nvPr/>
        </p:nvSpPr>
        <p:spPr>
          <a:xfrm>
            <a:off x="1059543" y="5094514"/>
            <a:ext cx="102325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lv-LV" b="1" dirty="0"/>
              <a:t>Projekts Nr. 26-00-C0LA19.333-000002 "Ēdiens bez robežām: tikšanās caur garšām"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C21AB8-4EE1-1AEA-92F1-A87B14BEF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27" y="-225"/>
            <a:ext cx="2460173" cy="1635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Dobeles novadā aizvadītas “Mājas kafejnīcu dienas” : visitdobele.lv">
            <a:extLst>
              <a:ext uri="{FF2B5EF4-FFF2-40B4-BE49-F238E27FC236}">
                <a16:creationId xmlns:a16="http://schemas.microsoft.com/office/drawing/2014/main" id="{9F29F37F-12BD-2674-14BC-1A4328F4A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874" y="0"/>
            <a:ext cx="2460173" cy="1640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Mājas kafejnīcu dienas 2022&quot; pasākums Dobeles novadā jau 16. un 17.jūlijā!  🍔🍒🧁 Iepazīstināsim ar katru no dalībniekiem, lai varat apskatīt visus  piedāvājumus un izlemt pie kā doties baudīt gardus ēdienus, viesmīlīgu  atmosfēru">
            <a:extLst>
              <a:ext uri="{FF2B5EF4-FFF2-40B4-BE49-F238E27FC236}">
                <a16:creationId xmlns:a16="http://schemas.microsoft.com/office/drawing/2014/main" id="{9E28681E-DA42-E946-26F3-493A64309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668" y="80901"/>
            <a:ext cx="1575900" cy="1575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Latvijas zaļā sirds - Dobele, Tērvete, Auce - Mājas kafejnīcas">
            <a:extLst>
              <a:ext uri="{FF2B5EF4-FFF2-40B4-BE49-F238E27FC236}">
                <a16:creationId xmlns:a16="http://schemas.microsoft.com/office/drawing/2014/main" id="{8B0B8E30-54B7-EF3B-0ACE-75CB26EA90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7131" y="-147884"/>
            <a:ext cx="2604321" cy="1826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TOP 15 DOBELĒ UN APKĀRTNĒ">
            <a:extLst>
              <a:ext uri="{FF2B5EF4-FFF2-40B4-BE49-F238E27FC236}">
                <a16:creationId xmlns:a16="http://schemas.microsoft.com/office/drawing/2014/main" id="{42C2EA92-48C0-D2DE-F69D-D4E6F1045A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5189" y="46844"/>
            <a:ext cx="2604321" cy="15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57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550CD-A197-2EBF-D44A-DCBBCCDD1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Labās prakses būtība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13198-F151-9E2A-251F-6EE34B0D4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Pārbaudītu un efektīvu darbības metožu kopums, kas palīdz uzņēmumam sasniegt augstu pakalpojumu kvalitāti, klientu apmierinātību, ekonomisko ilgtspēju un atbilstību normatīvo aktu prasībām;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Dokumentēta un atkārtojama rīcība vai pieeja, kas konkrētos apstākļos ir pierādījusi savu efektivitāti un </a:t>
            </a:r>
            <a:r>
              <a:rPr lang="lv-LV" b="1" dirty="0"/>
              <a:t>var kalpot par paraugu citiem līdzīgu mērķu sasniegšanai.</a:t>
            </a:r>
          </a:p>
        </p:txBody>
      </p:sp>
    </p:spTree>
    <p:extLst>
      <p:ext uri="{BB962C8B-B14F-4D97-AF65-F5344CB8AC3E}">
        <p14:creationId xmlns:p14="http://schemas.microsoft.com/office/powerpoint/2010/main" val="393199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E907A-740C-F2C3-BC8D-6154B71EE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err="1"/>
              <a:t>Bazilikatas</a:t>
            </a:r>
            <a:r>
              <a:rPr lang="lv-LV" b="1" dirty="0"/>
              <a:t> reģionā gūtā pieredze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E83F3-F913-1483-7778-AC7A23A48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886" y="2438399"/>
            <a:ext cx="9079137" cy="335280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lv-LV" b="1" dirty="0"/>
          </a:p>
          <a:p>
            <a:pPr marL="0" indent="0">
              <a:buNone/>
            </a:pPr>
            <a:r>
              <a:rPr lang="lv-LV" b="1" dirty="0"/>
              <a:t>Uzņēmējdarbības dažādošana </a:t>
            </a:r>
            <a:r>
              <a:rPr lang="lv-LV" dirty="0"/>
              <a:t>- pamatprodukts tiek papildināts ar pievienotās vērtības aktivitātēm:</a:t>
            </a:r>
          </a:p>
          <a:p>
            <a:pPr lvl="0"/>
            <a:r>
              <a:rPr lang="lv-LV" dirty="0"/>
              <a:t>ekskursijas ražotnē/ saimniecībā, ražošanas procesa iepazīšana; </a:t>
            </a:r>
          </a:p>
          <a:p>
            <a:pPr lvl="0"/>
            <a:r>
              <a:rPr lang="lv-LV" dirty="0"/>
              <a:t>produktu degustācijas; </a:t>
            </a:r>
          </a:p>
          <a:p>
            <a:pPr lvl="0"/>
            <a:r>
              <a:rPr lang="lv-LV" dirty="0"/>
              <a:t>praktiskas meistarklases; </a:t>
            </a:r>
          </a:p>
          <a:p>
            <a:pPr lvl="0"/>
            <a:r>
              <a:rPr lang="lv-LV" dirty="0"/>
              <a:t>stāstījums par izejvielām, tradīcijām un kultūras mantojumu; </a:t>
            </a:r>
          </a:p>
          <a:p>
            <a:pPr lvl="0"/>
            <a:r>
              <a:rPr lang="lv-LV" dirty="0"/>
              <a:t>sezonāli un tematiski organizēti pasākumus (piemēram, ražas svētki, produktu tapšanas cikla demonstrējumi). 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D1C774-6A92-A597-48ED-8121CB808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466" y="127301"/>
            <a:ext cx="1609272" cy="2145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2E4F2A-635A-C8D3-214C-9F639787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4900"/>
            <a:ext cx="2336799" cy="1752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D3D6D9-782D-6726-F868-63CF505B62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66" y="2474684"/>
            <a:ext cx="1657350" cy="220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1176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7CB7E-385E-523B-F843-81DD074D2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Pievienotā vērtība un ieguvumi uzņēmējiem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F55C3-C03C-0782-2B08-CEDA3B33B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dirty="0"/>
              <a:t>palielinās klientu uzticība un lojalitāte; </a:t>
            </a:r>
          </a:p>
          <a:p>
            <a:pPr lvl="0"/>
            <a:r>
              <a:rPr lang="lv-LV" dirty="0"/>
              <a:t>tiek radīti papildu ienākumu avoti; </a:t>
            </a:r>
          </a:p>
          <a:p>
            <a:pPr lvl="0"/>
            <a:r>
              <a:rPr lang="lv-LV" dirty="0"/>
              <a:t>samazinās atkarība no izbraukuma tirdzniecības; </a:t>
            </a:r>
          </a:p>
          <a:p>
            <a:pPr lvl="0"/>
            <a:r>
              <a:rPr lang="lv-LV" dirty="0"/>
              <a:t>apmeklētāji pavada ilgāku laiku reģionā; </a:t>
            </a:r>
          </a:p>
          <a:p>
            <a:pPr lvl="0"/>
            <a:r>
              <a:rPr lang="lv-LV" dirty="0"/>
              <a:t>sadarbība ar vietējiem zemniekiem un ražotājiem’;</a:t>
            </a:r>
          </a:p>
          <a:p>
            <a:pPr lvl="0"/>
            <a:r>
              <a:rPr lang="lv-LV" dirty="0"/>
              <a:t>tiek stiprināta vietējā identitāte un tradīciju saglabāšana. 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91069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28E75-A366-EE84-F381-02CD2BE07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5D60D-E349-E725-12F7-8A368200D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827314"/>
            <a:ext cx="9869490" cy="1248229"/>
          </a:xfrm>
        </p:spPr>
        <p:txBody>
          <a:bodyPr>
            <a:noAutofit/>
          </a:bodyPr>
          <a:lstStyle/>
          <a:p>
            <a:r>
              <a:rPr lang="lv-LV" b="1" dirty="0"/>
              <a:t>Labās prakses pamatprincipi lauku tūrismā</a:t>
            </a:r>
            <a:br>
              <a:rPr lang="lv-LV" b="1" dirty="0"/>
            </a:br>
            <a:r>
              <a:rPr lang="lv-LV" b="1" dirty="0"/>
              <a:t> un ēdināšanā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A3D5A-8963-EDF6-7853-73515062F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/>
              <a:t>1.  Viesu pieredze pirmajā vietā:</a:t>
            </a:r>
          </a:p>
          <a:p>
            <a:r>
              <a:rPr lang="lv-LV" dirty="0"/>
              <a:t>Skaidra informācija par cenām, pakalpojumiem un noteikumiem; </a:t>
            </a:r>
          </a:p>
          <a:p>
            <a:r>
              <a:rPr lang="lv-LV" dirty="0"/>
              <a:t>Tīras, sakoptas telpas un apkārtne; </a:t>
            </a:r>
          </a:p>
          <a:p>
            <a:r>
              <a:rPr lang="lv-LV" dirty="0"/>
              <a:t>Personiska attieksme – viesi novērtē vietējos stāstus, tradīcijas un saimnieku iesaisti.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32841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DFFD4-3368-B934-98A3-4C78E85FF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571" y="304800"/>
            <a:ext cx="9906453" cy="2133599"/>
          </a:xfrm>
        </p:spPr>
        <p:txBody>
          <a:bodyPr/>
          <a:lstStyle/>
          <a:p>
            <a:r>
              <a:rPr lang="lv-LV" b="1" dirty="0"/>
              <a:t>Labās prakses pamatprincipi lauku tūrismā un ēdināšanā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BB9FD-27F1-218A-7804-5DEDBE2CB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/>
              <a:t>2. Vietējo resursu izmantošana un kvalitāte:</a:t>
            </a:r>
          </a:p>
          <a:p>
            <a:r>
              <a:rPr lang="lv-LV" dirty="0"/>
              <a:t>Sadarbība ar vietējiem zemniekiem un ražotājiem;</a:t>
            </a:r>
          </a:p>
          <a:p>
            <a:r>
              <a:rPr lang="lv-LV" dirty="0"/>
              <a:t>Sezonālu produktu izmantošana ēdienkartē;  </a:t>
            </a:r>
          </a:p>
          <a:p>
            <a:r>
              <a:rPr lang="lv-LV" dirty="0"/>
              <a:t>Vietējo kultūras elementu iekļaušana piedāvājumā;</a:t>
            </a:r>
          </a:p>
          <a:p>
            <a:r>
              <a:rPr lang="lv-LV" dirty="0"/>
              <a:t>Pārtikas drošība un kvalitāte;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71226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FB3A7-9512-9368-DBC4-BC95CB4E7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F754B-4435-FCE5-7844-AB707F5B2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Labās prakses pamatprincipi lauku tūrismā un ēdināšanā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9F696-77FF-101B-8979-25CE835BC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b="1" dirty="0"/>
              <a:t>3. </a:t>
            </a:r>
            <a:r>
              <a:rPr lang="lv-LV" sz="2600" b="1" dirty="0"/>
              <a:t>Ilgtspēja:</a:t>
            </a:r>
          </a:p>
          <a:p>
            <a:r>
              <a:rPr lang="lv-LV" sz="2600" dirty="0"/>
              <a:t>Atkritumu šķirošana un samazināšana;</a:t>
            </a:r>
          </a:p>
          <a:p>
            <a:r>
              <a:rPr lang="lv-LV" sz="2600" dirty="0"/>
              <a:t>Kopīgi maršruti un  piedāvājumi ar apkārtnes saimniecībām; </a:t>
            </a:r>
          </a:p>
          <a:p>
            <a:r>
              <a:rPr lang="lv-LV" sz="2600" dirty="0"/>
              <a:t>Dalība vietējos pasākumos un tūrisma tīklos;</a:t>
            </a:r>
          </a:p>
          <a:p>
            <a:r>
              <a:rPr lang="lv-LV" sz="2600" dirty="0"/>
              <a:t>Regulāra izmaksu un ieņēmumu analīze </a:t>
            </a:r>
          </a:p>
          <a:p>
            <a:r>
              <a:rPr lang="lv-LV" sz="2600" dirty="0"/>
              <a:t>Pieredzes apmaiņa ar citiem uzņēmējiem, kontaktu veidošana, tīklošanās;</a:t>
            </a:r>
          </a:p>
          <a:p>
            <a:r>
              <a:rPr lang="lv-LV" sz="2600" dirty="0"/>
              <a:t>Sezonas svārstību plānošana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19354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50716-A3F6-8D78-5BA6-2EBBC8D88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Idejas uzņēmējdarbības dažādošanai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45728-FED2-8B7F-BD28-5CA9944A92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307771"/>
            <a:ext cx="10018713" cy="348342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lv-LV" sz="2600" dirty="0"/>
              <a:t>izveidot tematiskus degustāciju komplektus (piemēram, “no lauka līdz galdam”); </a:t>
            </a:r>
          </a:p>
          <a:p>
            <a:pPr lvl="0"/>
            <a:r>
              <a:rPr lang="lv-LV" sz="2600" dirty="0"/>
              <a:t>piedāvāt iepriekš piesakāmas grupu vizītes un individuālas pieredzes; </a:t>
            </a:r>
          </a:p>
          <a:p>
            <a:pPr lvl="0"/>
            <a:r>
              <a:rPr lang="lv-LV" sz="2600" dirty="0"/>
              <a:t>sadarboties ar citiem vietējiem ražotājiem, veidojot kopīgus piedāvājumus; </a:t>
            </a:r>
          </a:p>
          <a:p>
            <a:pPr lvl="0"/>
            <a:r>
              <a:rPr lang="lv-LV" sz="2600" dirty="0"/>
              <a:t>attīstīt izglītojošas programmas skolēniem un tūristu grupām; </a:t>
            </a:r>
          </a:p>
          <a:p>
            <a:pPr lvl="0"/>
            <a:r>
              <a:rPr lang="lv-LV" sz="2600" dirty="0"/>
              <a:t>izmantot digitālos risinājumus (rezervācijas sistēmas, sociālie tīkli); </a:t>
            </a:r>
          </a:p>
          <a:p>
            <a:pPr lvl="0"/>
            <a:r>
              <a:rPr lang="lv-LV" sz="2600" dirty="0"/>
              <a:t>izveidot nelielu tirdzniecības un degustāciju vietu uz vietas saimniecībā/ražotnē.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90533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6DA6-7D86-44F3-3F46-F7DEF1B4B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Ieviešanas priekšnosacījumi un izaicinājumi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2D034A-9B0F-5315-F609-183BB21AB4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lv-LV" dirty="0"/>
              <a:t>nepieciešama pakāpeniska infrastruktūras pielāgošana apmeklētāju uzņemšanai; </a:t>
            </a:r>
          </a:p>
          <a:p>
            <a:pPr lvl="0"/>
            <a:r>
              <a:rPr lang="lv-LV" dirty="0"/>
              <a:t>jāņem vērā sezonalitāte un laikapstākļu ietekme; </a:t>
            </a:r>
          </a:p>
          <a:p>
            <a:pPr lvl="0"/>
            <a:r>
              <a:rPr lang="lv-LV" dirty="0"/>
              <a:t>svarīga ir laika plānošana un cilvēkresursu pieejamība; </a:t>
            </a:r>
          </a:p>
          <a:p>
            <a:pPr lvl="0"/>
            <a:r>
              <a:rPr lang="lv-LV" dirty="0"/>
              <a:t>nepieciešami ieguldījumi kvalitātes nodrošināšanai un pakalpojuma attīstībai; </a:t>
            </a:r>
          </a:p>
          <a:p>
            <a:pPr lvl="0"/>
            <a:r>
              <a:rPr lang="lv-LV" dirty="0"/>
              <a:t>būtiska ir sadarbība ar citiem uzņēmējiem un tūrisma organizatoriem. 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202134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169</TotalTime>
  <Words>457</Words>
  <Application>Microsoft Office PowerPoint</Application>
  <PresentationFormat>Widescreen</PresentationFormat>
  <Paragraphs>60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Corbel</vt:lpstr>
      <vt:lpstr>Parallax</vt:lpstr>
      <vt:lpstr>Labā prakse   «Uzņēmējdarbības dažādošana»</vt:lpstr>
      <vt:lpstr>Labās prakses būtība</vt:lpstr>
      <vt:lpstr>Bazilikatas reģionā gūtā pieredze </vt:lpstr>
      <vt:lpstr>Pievienotā vērtība un ieguvumi uzņēmējiem </vt:lpstr>
      <vt:lpstr>Labās prakses pamatprincipi lauku tūrismā  un ēdināšanā (1)</vt:lpstr>
      <vt:lpstr>Labās prakses pamatprincipi lauku tūrismā un ēdināšanā (2)</vt:lpstr>
      <vt:lpstr>Labās prakses pamatprincipi lauku tūrismā un ēdināšanā (3)</vt:lpstr>
      <vt:lpstr>Idejas uzņēmējdarbības dažādošanai </vt:lpstr>
      <vt:lpstr>Ieviešanas priekšnosacījumi un izaicinājumi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Ineta Vintere</dc:creator>
  <cp:lastModifiedBy>Ineta Vintere</cp:lastModifiedBy>
  <cp:revision>8</cp:revision>
  <dcterms:created xsi:type="dcterms:W3CDTF">2026-06-18T05:33:34Z</dcterms:created>
  <dcterms:modified xsi:type="dcterms:W3CDTF">2026-06-18T08:22:42Z</dcterms:modified>
</cp:coreProperties>
</file>