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320" r:id="rId3"/>
    <p:sldId id="337" r:id="rId4"/>
    <p:sldId id="338" r:id="rId5"/>
    <p:sldId id="323" r:id="rId6"/>
    <p:sldId id="319" r:id="rId7"/>
    <p:sldId id="336" r:id="rId8"/>
    <p:sldId id="339" r:id="rId9"/>
    <p:sldId id="340" r:id="rId10"/>
    <p:sldId id="346" r:id="rId11"/>
    <p:sldId id="331" r:id="rId12"/>
    <p:sldId id="343" r:id="rId13"/>
    <p:sldId id="349" r:id="rId14"/>
  </p:sldIdLst>
  <p:sldSz cx="12192000" cy="6858000"/>
  <p:notesSz cx="7010400" cy="92964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6E6"/>
    <a:srgbClr val="D1CBD7"/>
    <a:srgbClr val="D5CCD6"/>
    <a:srgbClr val="E0E8E7"/>
    <a:srgbClr val="DFDCE4"/>
    <a:srgbClr val="6A8C86"/>
    <a:srgbClr val="D4D5A9"/>
    <a:srgbClr val="CECCD6"/>
    <a:srgbClr val="A69B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42" autoAdjust="0"/>
    <p:restoredTop sz="94660"/>
  </p:normalViewPr>
  <p:slideViewPr>
    <p:cSldViewPr snapToGrid="0">
      <p:cViewPr varScale="1">
        <p:scale>
          <a:sx n="79" d="100"/>
          <a:sy n="79" d="100"/>
        </p:scale>
        <p:origin x="80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57788-6194-4D3F-A988-970BCF634C8E}" type="datetimeFigureOut">
              <a:rPr lang="lv-LV" smtClean="0"/>
              <a:t>06.10.2026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FE8CC1-E218-4684-9EEE-4E2BD5E8265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567032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06.10.2026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17918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06.10.2026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76849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06.10.2026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96038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06.10.2026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61235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06.10.2026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42682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06.10.2026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57432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06.10.2026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67169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06.10.2026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15318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06.10.2026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85416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06.10.2026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1332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F30D-3113-43A5-AEC5-DBEA5F00490B}" type="datetimeFigureOut">
              <a:rPr lang="lv-LV" smtClean="0"/>
              <a:t>06.10.2026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63863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EF30D-3113-43A5-AEC5-DBEA5F00490B}" type="datetimeFigureOut">
              <a:rPr lang="lv-LV" smtClean="0"/>
              <a:t>06.10.2026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683B4-C744-4A55-B381-AC056D6E73E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74133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d.gov.lv/lv/media/8805/download?attachment" TargetMode="External"/><Relationship Id="rId2" Type="http://schemas.openxmlformats.org/officeDocument/2006/relationships/hyperlink" Target="https://likumi.lv/ta/id/346333-valsts-un-eiropas-savienibas-atbalsta-pieskirsanas-kartiba-eiropas-lauksaimniecibas-fonda-lauku-attistibai-intervence-darbib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s://www.lad.gov.lv/lv/media/7337/download?attachment" TargetMode="External"/><Relationship Id="rId4" Type="http://schemas.openxmlformats.org/officeDocument/2006/relationships/hyperlink" Target="https://likumi.lv/ta/id/340024-valsts-un-eiropas-savienibas-atbalsta-pieskirsanas-administresanas-un-uzraudzibasvispareja-kartiba-lauku-un-zivsaimnieciba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aija.senbruna@gmail.com" TargetMode="External"/><Relationship Id="rId2" Type="http://schemas.openxmlformats.org/officeDocument/2006/relationships/hyperlink" Target="mailto:partneriba@dobelespartneriba.lv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hyperlink" Target="mailto:dace.vilmane@inbox.l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7313" y="710562"/>
            <a:ext cx="11000508" cy="2434420"/>
          </a:xfr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>Biedrība </a:t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>«Dobeles rajona lauku partnerība»</a:t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/>
            </a:r>
            <a:br>
              <a:rPr lang="lv-LV" sz="4400" b="1" dirty="0">
                <a:latin typeface="+mn-lt"/>
              </a:rPr>
            </a:br>
            <a:r>
              <a:rPr lang="lv-LV" sz="4400" b="1" dirty="0">
                <a:latin typeface="+mn-lt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7313" y="3020292"/>
            <a:ext cx="11000507" cy="3127146"/>
          </a:xfr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r>
              <a:rPr lang="lv-LV" sz="4400" b="1" dirty="0"/>
              <a:t>Sabiedrības virzīta vietējās attīstības stratēģija 2023.-2027. gadam  </a:t>
            </a:r>
          </a:p>
          <a:p>
            <a:r>
              <a:rPr lang="lv-LV" sz="2000" b="1" dirty="0"/>
              <a:t>(apstiprināta 11.07.2023.)</a:t>
            </a:r>
          </a:p>
          <a:p>
            <a:endParaRPr lang="lv-LV" sz="2000" b="1" dirty="0"/>
          </a:p>
          <a:p>
            <a:endParaRPr lang="lv-LV" sz="2000" dirty="0"/>
          </a:p>
          <a:p>
            <a:r>
              <a:rPr lang="lv-LV" sz="2000" dirty="0"/>
              <a:t>Atbalsta Zemkopības ministrija un Lauku atbalsta dienests</a:t>
            </a:r>
            <a:endParaRPr lang="lv-LV" sz="2000" b="1" dirty="0"/>
          </a:p>
          <a:p>
            <a:endParaRPr lang="lv-LV" sz="4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183" y="5048256"/>
            <a:ext cx="3203717" cy="49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49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652" y="104016"/>
            <a:ext cx="11098695" cy="6649968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3300796" y="515646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516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v-LV" dirty="0"/>
          </a:p>
          <a:p>
            <a:endParaRPr lang="lv-LV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77687" y="405987"/>
            <a:ext cx="11539330" cy="1325563"/>
          </a:xfr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pPr algn="ctr"/>
            <a:r>
              <a:rPr lang="lv-LV" b="1" dirty="0"/>
              <a:t>Biedrības «Dobeles rajona lauku partnerība»</a:t>
            </a:r>
            <a:endParaRPr lang="lv-LV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77195" y="1852498"/>
            <a:ext cx="5334000" cy="4544997"/>
          </a:xfrm>
          <a:prstGeom prst="rect">
            <a:avLst/>
          </a:prstGeom>
          <a:solidFill>
            <a:srgbClr val="E0E8E7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lv-LV" sz="2000" dirty="0"/>
          </a:p>
          <a:p>
            <a:r>
              <a:rPr lang="lv-LV" sz="2000" dirty="0"/>
              <a:t>dibināta 2005.gadā; </a:t>
            </a:r>
          </a:p>
          <a:p>
            <a:r>
              <a:rPr lang="lv-LV" sz="2000" dirty="0"/>
              <a:t>darbības teritorija – Dobeles novads; </a:t>
            </a:r>
          </a:p>
          <a:p>
            <a:r>
              <a:rPr lang="lv-LV" sz="2000" dirty="0"/>
              <a:t>augstākā lēmējinstitūcija ir </a:t>
            </a:r>
            <a:r>
              <a:rPr lang="lv-LV" sz="2000" b="1" dirty="0"/>
              <a:t>Biedru sapulce; </a:t>
            </a:r>
            <a:endParaRPr lang="lv-LV" sz="2000" dirty="0"/>
          </a:p>
          <a:p>
            <a:r>
              <a:rPr lang="lv-LV" sz="2000" dirty="0"/>
              <a:t>biedrībā darbojas </a:t>
            </a:r>
            <a:r>
              <a:rPr lang="lv-LV" sz="2000" b="1" dirty="0"/>
              <a:t>87 biedri</a:t>
            </a:r>
            <a:r>
              <a:rPr lang="lv-LV" sz="2000" dirty="0"/>
              <a:t>, izveidota </a:t>
            </a:r>
            <a:r>
              <a:rPr lang="lv-LV" sz="2000" b="1" dirty="0"/>
              <a:t>Padome</a:t>
            </a:r>
            <a:r>
              <a:rPr lang="lv-LV" sz="2000" dirty="0"/>
              <a:t> 9 cilvēku sastāvā, kas nodrošina LEADER pieeju – 3 pašvaldību pārstāvji, 3 sabiedrības pārstāvji, tai skaitā lauku sieviešu pārstāvis un jauniešu pārstāvis, 3 uzņēmēji;</a:t>
            </a:r>
          </a:p>
          <a:p>
            <a:r>
              <a:rPr lang="lv-LV" sz="2000" dirty="0"/>
              <a:t>biedrības darbību nodrošina </a:t>
            </a:r>
            <a:r>
              <a:rPr lang="lv-LV" sz="2000" b="1" dirty="0" smtClean="0"/>
              <a:t>Izpildinstitūcija</a:t>
            </a:r>
            <a:r>
              <a:rPr lang="lv-LV" sz="200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2357" y="1852498"/>
            <a:ext cx="4025163" cy="888795"/>
          </a:xfrm>
          <a:prstGeom prst="roundRect">
            <a:avLst/>
          </a:prstGeom>
          <a:solidFill>
            <a:srgbClr val="6A8C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400" dirty="0"/>
              <a:t>Biedru sapulce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24473" y="2931725"/>
            <a:ext cx="4025163" cy="7892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5615" y="3921931"/>
            <a:ext cx="4074021" cy="86095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521" y="5249780"/>
            <a:ext cx="1522188" cy="117134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6952" y="5233532"/>
            <a:ext cx="1449354" cy="11630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4718" y="5211814"/>
            <a:ext cx="1384620" cy="117928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7750" y="5211814"/>
            <a:ext cx="1475767" cy="1179284"/>
          </a:xfrm>
          <a:prstGeom prst="rect">
            <a:avLst/>
          </a:prstGeom>
        </p:spPr>
      </p:pic>
      <p:sp>
        <p:nvSpPr>
          <p:cNvPr id="18" name="Down Arrow 17"/>
          <p:cNvSpPr/>
          <p:nvPr/>
        </p:nvSpPr>
        <p:spPr>
          <a:xfrm>
            <a:off x="7847300" y="4788041"/>
            <a:ext cx="451876" cy="330872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8639" y="4840173"/>
            <a:ext cx="420093" cy="336075"/>
          </a:xfrm>
          <a:prstGeom prst="rect">
            <a:avLst/>
          </a:prstGeom>
          <a:scene3d>
            <a:camera prst="orthographicFront">
              <a:rot lat="0" lon="0" rev="19199999"/>
            </a:camera>
            <a:lightRig rig="threePt" dir="t"/>
          </a:scene3d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26743" y="4655795"/>
            <a:ext cx="617069" cy="588501"/>
          </a:xfrm>
          <a:prstGeom prst="rect">
            <a:avLst/>
          </a:prstGeom>
        </p:spPr>
      </p:pic>
      <p:sp>
        <p:nvSpPr>
          <p:cNvPr id="23" name="Down Arrow 22"/>
          <p:cNvSpPr/>
          <p:nvPr/>
        </p:nvSpPr>
        <p:spPr>
          <a:xfrm>
            <a:off x="8386687" y="3711302"/>
            <a:ext cx="451876" cy="330872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5" name="Down Arrow 24"/>
          <p:cNvSpPr/>
          <p:nvPr/>
        </p:nvSpPr>
        <p:spPr>
          <a:xfrm>
            <a:off x="9381090" y="4766238"/>
            <a:ext cx="451876" cy="330872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6" name="Down Arrow 25"/>
          <p:cNvSpPr/>
          <p:nvPr/>
        </p:nvSpPr>
        <p:spPr>
          <a:xfrm>
            <a:off x="8299717" y="2763713"/>
            <a:ext cx="451876" cy="330872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1854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7443" y="365125"/>
            <a:ext cx="11320670" cy="1325563"/>
          </a:xfrm>
          <a:gradFill>
            <a:gsLst>
              <a:gs pos="15022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lv-LV" b="1" dirty="0"/>
              <a:t>Biedrības «Dobeles rajona lauku partnerība» Padome  </a:t>
            </a:r>
          </a:p>
        </p:txBody>
      </p:sp>
      <p:sp>
        <p:nvSpPr>
          <p:cNvPr id="7" name="Freeform 34"/>
          <p:cNvSpPr/>
          <p:nvPr/>
        </p:nvSpPr>
        <p:spPr>
          <a:xfrm>
            <a:off x="8457422" y="3531772"/>
            <a:ext cx="2472309" cy="2743200"/>
          </a:xfrm>
          <a:custGeom>
            <a:avLst/>
            <a:gdLst/>
            <a:ahLst/>
            <a:cxnLst/>
            <a:rect l="l" t="t" r="r" b="b"/>
            <a:pathLst>
              <a:path w="3708464" h="4114800">
                <a:moveTo>
                  <a:pt x="0" y="0"/>
                </a:moveTo>
                <a:lnTo>
                  <a:pt x="3708464" y="0"/>
                </a:lnTo>
                <a:lnTo>
                  <a:pt x="37084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" name="Content Placeholder 2">
            <a:extLst>
              <a:ext uri="{FF2B5EF4-FFF2-40B4-BE49-F238E27FC236}">
                <a16:creationId xmlns="" xmlns:a16="http://schemas.microsoft.com/office/drawing/2014/main" id="{592AE387-46F7-2883-155C-B23EA962B180}"/>
              </a:ext>
            </a:extLst>
          </p:cNvPr>
          <p:cNvSpPr txBox="1">
            <a:spLocks/>
          </p:cNvSpPr>
          <p:nvPr/>
        </p:nvSpPr>
        <p:spPr>
          <a:xfrm>
            <a:off x="417443" y="1690688"/>
            <a:ext cx="11320669" cy="4802187"/>
          </a:xfrm>
          <a:prstGeom prst="rect">
            <a:avLst/>
          </a:prstGeom>
          <a:solidFill>
            <a:srgbClr val="E0E8E7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/>
              <a:t>3 </a:t>
            </a:r>
            <a:r>
              <a:rPr lang="en-US" sz="2000" b="1" dirty="0" err="1"/>
              <a:t>pašvaldības</a:t>
            </a:r>
            <a:r>
              <a:rPr lang="en-US" sz="2000" b="1" dirty="0"/>
              <a:t> </a:t>
            </a:r>
            <a:r>
              <a:rPr lang="en-US" sz="2000" b="1" dirty="0" err="1"/>
              <a:t>pārstāvji</a:t>
            </a:r>
            <a:r>
              <a:rPr lang="en-US" sz="2000" b="1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Edgars </a:t>
            </a:r>
            <a:r>
              <a:rPr lang="en-US" sz="2000" dirty="0" err="1"/>
              <a:t>Laimiņš</a:t>
            </a:r>
            <a:r>
              <a:rPr lang="en-US" sz="2000" dirty="0"/>
              <a:t>, Dobeles </a:t>
            </a:r>
            <a:r>
              <a:rPr lang="en-US" sz="2000" dirty="0" err="1"/>
              <a:t>novada</a:t>
            </a:r>
            <a:r>
              <a:rPr lang="en-US" sz="2000" dirty="0"/>
              <a:t> domes </a:t>
            </a:r>
            <a:r>
              <a:rPr lang="en-US" sz="2000" dirty="0" err="1"/>
              <a:t>deputāts</a:t>
            </a:r>
            <a:r>
              <a:rPr lang="en-US" sz="2000" dirty="0"/>
              <a:t>, Dobeles </a:t>
            </a:r>
            <a:r>
              <a:rPr lang="en-US" sz="2000" dirty="0" err="1"/>
              <a:t>partnerības</a:t>
            </a:r>
            <a:r>
              <a:rPr lang="en-US" sz="2000" dirty="0"/>
              <a:t> </a:t>
            </a:r>
            <a:r>
              <a:rPr lang="en-US" sz="2000" dirty="0" err="1"/>
              <a:t>padomes</a:t>
            </a:r>
            <a:r>
              <a:rPr lang="en-US" sz="2000" dirty="0"/>
              <a:t> </a:t>
            </a:r>
            <a:r>
              <a:rPr lang="en-US" sz="2000" dirty="0" err="1"/>
              <a:t>priekšsēdētājs</a:t>
            </a: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Indra </a:t>
            </a:r>
            <a:r>
              <a:rPr lang="en-US" sz="2000" dirty="0" err="1"/>
              <a:t>Špela</a:t>
            </a:r>
            <a:r>
              <a:rPr lang="en-US" sz="2000" dirty="0"/>
              <a:t>, Dobeles </a:t>
            </a:r>
            <a:r>
              <a:rPr lang="en-US" sz="2000" dirty="0" err="1"/>
              <a:t>novada</a:t>
            </a:r>
            <a:r>
              <a:rPr lang="en-US" sz="2000" dirty="0"/>
              <a:t> domes </a:t>
            </a:r>
            <a:r>
              <a:rPr lang="en-US" sz="2000" dirty="0" err="1"/>
              <a:t>deputāte</a:t>
            </a: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Linda Mierlauka , Dobeles </a:t>
            </a:r>
            <a:r>
              <a:rPr lang="en-US" sz="2000" dirty="0" err="1"/>
              <a:t>novada</a:t>
            </a:r>
            <a:r>
              <a:rPr lang="en-US" sz="2000" dirty="0"/>
              <a:t> </a:t>
            </a:r>
            <a:r>
              <a:rPr lang="en-US" sz="2000" dirty="0" err="1"/>
              <a:t>pšvaldības</a:t>
            </a:r>
            <a:r>
              <a:rPr lang="en-US" sz="2000" dirty="0"/>
              <a:t> </a:t>
            </a:r>
            <a:r>
              <a:rPr lang="en-US" sz="2000" dirty="0" err="1"/>
              <a:t>Būvvaldes</a:t>
            </a:r>
            <a:r>
              <a:rPr lang="en-US" sz="2000" dirty="0"/>
              <a:t> </a:t>
            </a:r>
            <a:r>
              <a:rPr lang="en-US" sz="2000" dirty="0" err="1"/>
              <a:t>vadītājas</a:t>
            </a:r>
            <a:r>
              <a:rPr lang="en-US" sz="2000" dirty="0"/>
              <a:t> </a:t>
            </a:r>
            <a:r>
              <a:rPr lang="en-US" sz="2000" dirty="0" err="1"/>
              <a:t>vietniece</a:t>
            </a: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/>
              <a:t>3 </a:t>
            </a:r>
            <a:r>
              <a:rPr lang="en-US" sz="2000" b="1" dirty="0" err="1"/>
              <a:t>uzņēmēji</a:t>
            </a:r>
            <a:r>
              <a:rPr lang="en-US" sz="2000" b="1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Zaiga </a:t>
            </a:r>
            <a:r>
              <a:rPr lang="en-US" sz="2000" dirty="0" err="1"/>
              <a:t>Vismane</a:t>
            </a:r>
            <a:r>
              <a:rPr lang="en-US" sz="2000" dirty="0"/>
              <a:t>, IK “</a:t>
            </a:r>
            <a:r>
              <a:rPr lang="en-US" sz="2000" dirty="0" err="1"/>
              <a:t>Zaigas</a:t>
            </a:r>
            <a:r>
              <a:rPr lang="en-US" sz="2000" dirty="0"/>
              <a:t> Nami”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 err="1"/>
              <a:t>Arvīds</a:t>
            </a:r>
            <a:r>
              <a:rPr lang="en-US" sz="2000" dirty="0"/>
              <a:t> </a:t>
            </a:r>
            <a:r>
              <a:rPr lang="en-US" sz="2000" dirty="0" err="1" smtClean="0"/>
              <a:t>Borherts</a:t>
            </a:r>
            <a:r>
              <a:rPr lang="lv-LV" sz="2000" dirty="0"/>
              <a:t>-</a:t>
            </a:r>
            <a:r>
              <a:rPr lang="en-US" sz="2000" dirty="0" err="1" smtClean="0"/>
              <a:t>Smiļģis</a:t>
            </a:r>
            <a:r>
              <a:rPr lang="en-US" sz="2000" dirty="0"/>
              <a:t>, SIA “BS Bicycles”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Sarmīte </a:t>
            </a:r>
            <a:r>
              <a:rPr lang="en-US" sz="2000" dirty="0" err="1"/>
              <a:t>Vilsone</a:t>
            </a:r>
            <a:r>
              <a:rPr lang="en-US" sz="2000" dirty="0"/>
              <a:t>, ZS “</a:t>
            </a:r>
            <a:r>
              <a:rPr lang="en-US" sz="2000" dirty="0" err="1"/>
              <a:t>Vilsoni</a:t>
            </a:r>
            <a:r>
              <a:rPr lang="en-US" sz="2000" dirty="0"/>
              <a:t>”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/>
              <a:t>3 </a:t>
            </a:r>
            <a:r>
              <a:rPr lang="en-US" sz="2000" b="1" dirty="0" err="1"/>
              <a:t>sabiedrības</a:t>
            </a:r>
            <a:r>
              <a:rPr lang="en-US" sz="2000" b="1" dirty="0"/>
              <a:t> </a:t>
            </a:r>
            <a:r>
              <a:rPr lang="en-US" sz="2000" b="1" dirty="0" err="1"/>
              <a:t>pārstāvji</a:t>
            </a:r>
            <a:r>
              <a:rPr lang="en-US" sz="2000" b="1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Edīte </a:t>
            </a:r>
            <a:r>
              <a:rPr lang="en-US" sz="2000" dirty="0" err="1"/>
              <a:t>Bēvalde</a:t>
            </a:r>
            <a:r>
              <a:rPr lang="en-US" sz="2000" dirty="0"/>
              <a:t>, </a:t>
            </a:r>
            <a:r>
              <a:rPr lang="en-US" sz="2000" dirty="0" err="1"/>
              <a:t>Biedrība</a:t>
            </a:r>
            <a:r>
              <a:rPr lang="en-US" sz="2000" dirty="0"/>
              <a:t> “</a:t>
            </a:r>
            <a:r>
              <a:rPr lang="en-US" sz="2000" dirty="0" err="1"/>
              <a:t>Liepas</a:t>
            </a:r>
            <a:r>
              <a:rPr lang="en-US" sz="2000" dirty="0"/>
              <a:t>” (</a:t>
            </a:r>
            <a:r>
              <a:rPr lang="en-US" sz="2000" dirty="0" err="1"/>
              <a:t>lauku</a:t>
            </a:r>
            <a:r>
              <a:rPr lang="en-US" sz="2000" dirty="0"/>
              <a:t> </a:t>
            </a:r>
            <a:r>
              <a:rPr lang="en-US" sz="2000" dirty="0" err="1"/>
              <a:t>sieviešu</a:t>
            </a:r>
            <a:r>
              <a:rPr lang="en-US" sz="2000" dirty="0"/>
              <a:t> </a:t>
            </a:r>
            <a:r>
              <a:rPr lang="en-US" sz="2000" dirty="0" err="1"/>
              <a:t>pārstāve</a:t>
            </a:r>
            <a:r>
              <a:rPr lang="en-US" sz="2000" dirty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Roberts </a:t>
            </a:r>
            <a:r>
              <a:rPr lang="en-US" sz="2000" dirty="0" err="1"/>
              <a:t>Sīlis</a:t>
            </a:r>
            <a:r>
              <a:rPr lang="en-US" sz="2000" dirty="0"/>
              <a:t>, </a:t>
            </a:r>
            <a:r>
              <a:rPr lang="en-US" sz="2000" dirty="0" err="1"/>
              <a:t>Biedrība</a:t>
            </a:r>
            <a:r>
              <a:rPr lang="en-US" sz="2000" dirty="0"/>
              <a:t> “</a:t>
            </a:r>
            <a:r>
              <a:rPr lang="en-US" sz="2000" dirty="0" err="1"/>
              <a:t>Saspraude</a:t>
            </a:r>
            <a:r>
              <a:rPr lang="en-US" sz="2000" dirty="0"/>
              <a:t>” (</a:t>
            </a:r>
            <a:r>
              <a:rPr lang="en-US" sz="2000" dirty="0" err="1"/>
              <a:t>jauniešu</a:t>
            </a:r>
            <a:r>
              <a:rPr lang="en-US" sz="2000" dirty="0"/>
              <a:t> </a:t>
            </a:r>
            <a:r>
              <a:rPr lang="en-US" sz="2000" dirty="0" err="1"/>
              <a:t>pārstāvis</a:t>
            </a:r>
            <a:r>
              <a:rPr lang="en-US" sz="2000" dirty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Sandris Laizāns, </a:t>
            </a:r>
            <a:r>
              <a:rPr lang="en-US" sz="2000" dirty="0" err="1"/>
              <a:t>Biedrība</a:t>
            </a:r>
            <a:r>
              <a:rPr lang="en-US" sz="2000" dirty="0"/>
              <a:t> “</a:t>
            </a:r>
            <a:r>
              <a:rPr lang="en-US" sz="2000" dirty="0" err="1"/>
              <a:t>Tērvetes</a:t>
            </a:r>
            <a:r>
              <a:rPr lang="en-US" sz="2000" dirty="0"/>
              <a:t> </a:t>
            </a:r>
            <a:r>
              <a:rPr lang="en-US" sz="2000" dirty="0" err="1"/>
              <a:t>mājražotāji</a:t>
            </a:r>
            <a:r>
              <a:rPr lang="en-US" sz="2000" dirty="0"/>
              <a:t> un </a:t>
            </a:r>
            <a:r>
              <a:rPr lang="en-US" sz="2000" dirty="0" err="1"/>
              <a:t>amatnieki</a:t>
            </a:r>
            <a:r>
              <a:rPr lang="en-US" sz="2000" dirty="0"/>
              <a:t>”</a:t>
            </a:r>
            <a:endParaRPr lang="lv-LV" sz="2000" dirty="0"/>
          </a:p>
        </p:txBody>
      </p:sp>
      <p:sp>
        <p:nvSpPr>
          <p:cNvPr id="5" name="Freeform 34">
            <a:extLst>
              <a:ext uri="{FF2B5EF4-FFF2-40B4-BE49-F238E27FC236}">
                <a16:creationId xmlns="" xmlns:a16="http://schemas.microsoft.com/office/drawing/2014/main" id="{4E99B8A6-D330-3A25-FD84-27F773CA6797}"/>
              </a:ext>
            </a:extLst>
          </p:cNvPr>
          <p:cNvSpPr/>
          <p:nvPr/>
        </p:nvSpPr>
        <p:spPr>
          <a:xfrm>
            <a:off x="8042187" y="3221961"/>
            <a:ext cx="1837910" cy="2054287"/>
          </a:xfrm>
          <a:custGeom>
            <a:avLst/>
            <a:gdLst/>
            <a:ahLst/>
            <a:cxnLst/>
            <a:rect l="l" t="t" r="r" b="b"/>
            <a:pathLst>
              <a:path w="3708464" h="4114800">
                <a:moveTo>
                  <a:pt x="0" y="0"/>
                </a:moveTo>
                <a:lnTo>
                  <a:pt x="3708464" y="0"/>
                </a:lnTo>
                <a:lnTo>
                  <a:pt x="37084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13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41774" y="1137689"/>
            <a:ext cx="6350275" cy="4765182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308113" y="337929"/>
            <a:ext cx="7033139" cy="655983"/>
          </a:xfrm>
          <a:gradFill flip="none" rotWithShape="1">
            <a:gsLst>
              <a:gs pos="15022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lv-LV" sz="4800" b="1" dirty="0">
                <a:latin typeface="+mj-lt"/>
              </a:rPr>
              <a:t>Stratēģiskie mērķi, rīcības</a:t>
            </a:r>
          </a:p>
          <a:p>
            <a:endParaRPr lang="lv-LV" dirty="0"/>
          </a:p>
          <a:p>
            <a:endParaRPr lang="lv-LV" dirty="0"/>
          </a:p>
          <a:p>
            <a:pPr marL="0" indent="0">
              <a:buNone/>
            </a:pPr>
            <a:endParaRPr lang="lv-LV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166563"/>
              </p:ext>
            </p:extLst>
          </p:nvPr>
        </p:nvGraphicFramePr>
        <p:xfrm>
          <a:off x="308113" y="869113"/>
          <a:ext cx="7033139" cy="5812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78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150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02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673046">
                <a:tc>
                  <a:txBody>
                    <a:bodyPr/>
                    <a:lstStyle/>
                    <a:p>
                      <a:pPr algn="ctr"/>
                      <a:endParaRPr lang="lv-LV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lv-LV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lv-LV" sz="1600" dirty="0" err="1">
                          <a:solidFill>
                            <a:schemeClr val="bg1"/>
                          </a:solidFill>
                        </a:rPr>
                        <a:t>Nr.p</a:t>
                      </a:r>
                      <a:r>
                        <a:rPr lang="lv-LV" sz="1600" dirty="0">
                          <a:solidFill>
                            <a:schemeClr val="bg1"/>
                          </a:solidFill>
                        </a:rPr>
                        <a:t>. </a:t>
                      </a:r>
                    </a:p>
                    <a:p>
                      <a:pPr algn="ctr"/>
                      <a:r>
                        <a:rPr lang="lv-LV" sz="1600" dirty="0">
                          <a:solidFill>
                            <a:schemeClr val="bg1"/>
                          </a:solidFill>
                        </a:rPr>
                        <a:t>k. </a:t>
                      </a:r>
                    </a:p>
                  </a:txBody>
                  <a:tcPr>
                    <a:solidFill>
                      <a:srgbClr val="6A8C8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v-LV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lv-LV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lv-LV" dirty="0" smtClean="0">
                          <a:solidFill>
                            <a:schemeClr val="bg1"/>
                          </a:solidFill>
                        </a:rPr>
                        <a:t>Mērķis</a:t>
                      </a:r>
                      <a:endParaRPr lang="lv-LV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A8C8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chemeClr val="bg1"/>
                          </a:solidFill>
                        </a:rPr>
                        <a:t>EKFLA</a:t>
                      </a:r>
                    </a:p>
                    <a:p>
                      <a:r>
                        <a:rPr lang="lv-LV" dirty="0" err="1">
                          <a:solidFill>
                            <a:schemeClr val="bg1"/>
                          </a:solidFill>
                        </a:rPr>
                        <a:t>Atbalsas</a:t>
                      </a:r>
                      <a:r>
                        <a:rPr lang="lv-LV" baseline="0" dirty="0">
                          <a:solidFill>
                            <a:schemeClr val="bg1"/>
                          </a:solidFill>
                        </a:rPr>
                        <a:t> apmērs % pret kopējo atbalstu </a:t>
                      </a:r>
                      <a:endParaRPr lang="lv-LV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A8C8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76875">
                <a:tc>
                  <a:txBody>
                    <a:bodyPr/>
                    <a:lstStyle/>
                    <a:p>
                      <a:r>
                        <a:rPr lang="lv-LV" dirty="0"/>
                        <a:t>M1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800" b="1" dirty="0"/>
                        <a:t>M1. Vietējās ekonomikas stiprināšana un</a:t>
                      </a:r>
                    </a:p>
                    <a:p>
                      <a:r>
                        <a:rPr lang="lv-LV" sz="1800" b="1" dirty="0"/>
                        <a:t>Attīstība:</a:t>
                      </a:r>
                    </a:p>
                    <a:p>
                      <a:r>
                        <a:rPr lang="lv-LV" sz="1800" dirty="0"/>
                        <a:t>1.Rīcība. Atbalsts uzņēmējdarbības uzsākšanai,</a:t>
                      </a:r>
                      <a:r>
                        <a:rPr lang="lv-LV" sz="1800" baseline="0" dirty="0"/>
                        <a:t> </a:t>
                      </a:r>
                      <a:r>
                        <a:rPr lang="lv-LV" sz="1800" dirty="0"/>
                        <a:t>attīstībai, konkurētspēju celšanai. 1.1. Lauku biļete.</a:t>
                      </a:r>
                    </a:p>
                    <a:p>
                      <a:r>
                        <a:rPr lang="lv-LV" sz="1800" dirty="0"/>
                        <a:t>2.Rīcība. Atbalsts konkurētspējīgu tūrisma</a:t>
                      </a:r>
                    </a:p>
                    <a:p>
                      <a:r>
                        <a:rPr lang="lv-LV" sz="1800" dirty="0"/>
                        <a:t>produktu attīstībai un veidošanai.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52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38225">
                <a:tc>
                  <a:txBody>
                    <a:bodyPr/>
                    <a:lstStyle/>
                    <a:p>
                      <a:r>
                        <a:rPr lang="lv-LV" dirty="0"/>
                        <a:t>M2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800" b="1" dirty="0"/>
                        <a:t>M2. Kvalitatīvas dzīves vides un aktivitāšu</a:t>
                      </a:r>
                    </a:p>
                    <a:p>
                      <a:r>
                        <a:rPr lang="lv-LV" sz="1800" b="1" dirty="0"/>
                        <a:t>Nodrošināšana:</a:t>
                      </a:r>
                    </a:p>
                    <a:p>
                      <a:r>
                        <a:rPr lang="lv-LV" sz="1800" dirty="0"/>
                        <a:t>3.Rīcība. Publiskās </a:t>
                      </a:r>
                      <a:r>
                        <a:rPr lang="lv-LV" sz="1800" dirty="0" err="1"/>
                        <a:t>ārtelpas</a:t>
                      </a:r>
                      <a:r>
                        <a:rPr lang="lv-LV" sz="1800" dirty="0"/>
                        <a:t>, infrastruktūras</a:t>
                      </a:r>
                    </a:p>
                    <a:p>
                      <a:r>
                        <a:rPr lang="lv-LV" sz="1800" dirty="0"/>
                        <a:t>attīstība un pieejamības uzlabošana, dabas,</a:t>
                      </a:r>
                    </a:p>
                    <a:p>
                      <a:r>
                        <a:rPr lang="lv-LV" sz="1800" dirty="0"/>
                        <a:t>kultūrvēsturisko objektu attīstība;</a:t>
                      </a:r>
                    </a:p>
                    <a:p>
                      <a:r>
                        <a:rPr lang="lv-LV" sz="1800" dirty="0"/>
                        <a:t>4.Rīcība. Atbalsts sabiedrisko aktivitāšu</a:t>
                      </a:r>
                    </a:p>
                    <a:p>
                      <a:r>
                        <a:rPr lang="lv-LV" sz="1800" dirty="0"/>
                        <a:t>dažādošanai teritorijas iedzīvotājiem, kopienu</a:t>
                      </a:r>
                      <a:r>
                        <a:rPr lang="lv-LV" sz="1800" baseline="0" dirty="0"/>
                        <a:t> </a:t>
                      </a:r>
                      <a:r>
                        <a:rPr lang="lv-LV" sz="1800" dirty="0"/>
                        <a:t>iniciatīvas. 4.1. Jauniešu iniciatīvas projekti.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48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Freeform 34"/>
          <p:cNvSpPr/>
          <p:nvPr/>
        </p:nvSpPr>
        <p:spPr>
          <a:xfrm>
            <a:off x="10127974" y="4303643"/>
            <a:ext cx="1837910" cy="2054287"/>
          </a:xfrm>
          <a:custGeom>
            <a:avLst/>
            <a:gdLst/>
            <a:ahLst/>
            <a:cxnLst/>
            <a:rect l="l" t="t" r="r" b="b"/>
            <a:pathLst>
              <a:path w="3708464" h="4114800">
                <a:moveTo>
                  <a:pt x="0" y="0"/>
                </a:moveTo>
                <a:lnTo>
                  <a:pt x="3708464" y="0"/>
                </a:lnTo>
                <a:lnTo>
                  <a:pt x="37084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191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740" y="365125"/>
            <a:ext cx="11556460" cy="1325563"/>
          </a:xfrm>
          <a:gradFill>
            <a:gsLst>
              <a:gs pos="15022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lv-LV" b="1" dirty="0"/>
              <a:t>Finansējuma sadales plāns 2023-2027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9265334"/>
              </p:ext>
            </p:extLst>
          </p:nvPr>
        </p:nvGraphicFramePr>
        <p:xfrm>
          <a:off x="330740" y="1690688"/>
          <a:ext cx="11556459" cy="4710111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9538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419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952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4654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272647">
                <a:tc>
                  <a:txBody>
                    <a:bodyPr/>
                    <a:lstStyle/>
                    <a:p>
                      <a:pPr algn="ctr"/>
                      <a:endParaRPr lang="lv-LV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lv-LV" b="1" dirty="0" err="1">
                          <a:solidFill>
                            <a:schemeClr val="bg1"/>
                          </a:solidFill>
                        </a:rPr>
                        <a:t>Nr.p.k</a:t>
                      </a:r>
                      <a:r>
                        <a:rPr lang="lv-LV" b="1" dirty="0">
                          <a:solidFill>
                            <a:schemeClr val="bg1"/>
                          </a:solidFill>
                        </a:rPr>
                        <a:t>.</a:t>
                      </a:r>
                    </a:p>
                  </a:txBody>
                  <a:tcPr>
                    <a:solidFill>
                      <a:srgbClr val="6A8C8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v-LV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lv-LV" b="1" dirty="0">
                          <a:solidFill>
                            <a:schemeClr val="bg1"/>
                          </a:solidFill>
                        </a:rPr>
                        <a:t>Mērķis</a:t>
                      </a:r>
                    </a:p>
                  </a:txBody>
                  <a:tcPr>
                    <a:solidFill>
                      <a:srgbClr val="6A8C8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>
                          <a:solidFill>
                            <a:schemeClr val="bg1"/>
                          </a:solidFill>
                        </a:rPr>
                        <a:t>Atbalsta apmērs (% pret kopējo atbalstu Stratēģiskā plāna intervencē)</a:t>
                      </a:r>
                    </a:p>
                  </a:txBody>
                  <a:tcPr>
                    <a:solidFill>
                      <a:srgbClr val="6A8C8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v-LV" b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lv-LV" b="1" dirty="0">
                          <a:solidFill>
                            <a:schemeClr val="bg1"/>
                          </a:solidFill>
                        </a:rPr>
                        <a:t>Atbalsta apmērs (</a:t>
                      </a:r>
                      <a:r>
                        <a:rPr lang="lv-LV" b="1" dirty="0" err="1">
                          <a:solidFill>
                            <a:schemeClr val="bg1"/>
                          </a:solidFill>
                        </a:rPr>
                        <a:t>euro</a:t>
                      </a:r>
                      <a:r>
                        <a:rPr lang="lv-LV" b="1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>
                    <a:solidFill>
                      <a:srgbClr val="6A8C8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19434">
                <a:tc>
                  <a:txBody>
                    <a:bodyPr/>
                    <a:lstStyle/>
                    <a:p>
                      <a:pPr algn="ctr"/>
                      <a:r>
                        <a:rPr lang="lv-LV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/>
                        <a:t>M1. Vietējās ekonomikas stiprināšana un attīstība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/>
                        <a:t>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/>
                        <a:t>605 797,52</a:t>
                      </a:r>
                    </a:p>
                    <a:p>
                      <a:pPr algn="ctr"/>
                      <a:endParaRPr lang="lv-LV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90853">
                <a:tc>
                  <a:txBody>
                    <a:bodyPr/>
                    <a:lstStyle/>
                    <a:p>
                      <a:pPr algn="ctr"/>
                      <a:r>
                        <a:rPr lang="lv-LV" b="1" dirty="0"/>
                        <a:t>2</a:t>
                      </a:r>
                    </a:p>
                    <a:p>
                      <a:pPr algn="ctr"/>
                      <a:endParaRPr lang="lv-LV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/>
                        <a:t>M2. Kvalitatīvas dzīves vides un aktivitāšu nodrošināšana.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/>
                        <a:t>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/>
                        <a:t>559 197,72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27177">
                <a:tc>
                  <a:txBody>
                    <a:bodyPr/>
                    <a:lstStyle/>
                    <a:p>
                      <a:pPr algn="ctr"/>
                      <a:endParaRPr lang="lv-LV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000" b="1" dirty="0"/>
                        <a:t>Kopā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000" b="1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000" b="1" dirty="0"/>
                        <a:t> 1 164 995,24*</a:t>
                      </a:r>
                    </a:p>
                    <a:p>
                      <a:pPr algn="ctr"/>
                      <a:r>
                        <a:rPr lang="lv-LV" b="1" dirty="0"/>
                        <a:t>* </a:t>
                      </a:r>
                      <a:r>
                        <a:rPr lang="lv-LV" sz="1400" b="1" dirty="0"/>
                        <a:t>t.sk 61 511,75 </a:t>
                      </a:r>
                      <a:r>
                        <a:rPr lang="lv-LV" sz="1400" b="1" dirty="0" err="1"/>
                        <a:t>euro</a:t>
                      </a:r>
                      <a:r>
                        <a:rPr lang="lv-LV" sz="1400" b="1" dirty="0"/>
                        <a:t> (11%) </a:t>
                      </a:r>
                      <a:r>
                        <a:rPr lang="lv-LV" sz="1400" b="1" dirty="0" err="1"/>
                        <a:t>starpteritoriālo</a:t>
                      </a:r>
                      <a:r>
                        <a:rPr lang="lv-LV" sz="1400" b="1" dirty="0"/>
                        <a:t> un starpvalstu sadarbības  projektu īstenošanai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34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201" y="415628"/>
            <a:ext cx="11439726" cy="1325563"/>
          </a:xfrm>
          <a:gradFill flip="none" rotWithShape="1">
            <a:gsLst>
              <a:gs pos="15022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pPr algn="ctr"/>
            <a:r>
              <a:rPr lang="lv-LV" b="1" dirty="0"/>
              <a:t>1. kārtas (09.08.2024.-09.09.2024.) rezultāti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201" y="2380463"/>
            <a:ext cx="11439726" cy="3052482"/>
          </a:xfrm>
          <a:solidFill>
            <a:srgbClr val="E0E8E7"/>
          </a:solidFill>
        </p:spPr>
        <p:txBody>
          <a:bodyPr/>
          <a:lstStyle/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r>
              <a:rPr lang="lv-LV" b="1" dirty="0"/>
              <a:t>M1./R1 un R2 </a:t>
            </a:r>
            <a:r>
              <a:rPr lang="lv-LV" dirty="0"/>
              <a:t>kopējais plānotais publiskais finansējums – </a:t>
            </a:r>
            <a:r>
              <a:rPr lang="lv-LV" b="1" dirty="0"/>
              <a:t>300 000 </a:t>
            </a:r>
            <a:r>
              <a:rPr lang="lv-LV" b="1" dirty="0" err="1"/>
              <a:t>euro</a:t>
            </a:r>
            <a:r>
              <a:rPr lang="lv-LV" b="1" dirty="0"/>
              <a:t>:</a:t>
            </a:r>
          </a:p>
          <a:p>
            <a:pPr marL="0" indent="0">
              <a:buNone/>
            </a:pPr>
            <a:endParaRPr lang="lv-LV" dirty="0"/>
          </a:p>
          <a:p>
            <a:r>
              <a:rPr lang="lv-LV" dirty="0"/>
              <a:t>Saņemti </a:t>
            </a:r>
            <a:r>
              <a:rPr lang="lv-LV" b="1" dirty="0"/>
              <a:t>3 projektu iesniegumi  R1</a:t>
            </a:r>
            <a:r>
              <a:rPr lang="lv-LV" dirty="0"/>
              <a:t>;</a:t>
            </a:r>
          </a:p>
          <a:p>
            <a:r>
              <a:rPr lang="lv-LV" dirty="0"/>
              <a:t>2 projektiem ir sākta uzraudzība, 1 – atsaukts.</a:t>
            </a:r>
            <a:endParaRPr lang="lv-LV" b="1" dirty="0"/>
          </a:p>
        </p:txBody>
      </p:sp>
      <p:sp>
        <p:nvSpPr>
          <p:cNvPr id="6" name="Freeform 34">
            <a:extLst>
              <a:ext uri="{FF2B5EF4-FFF2-40B4-BE49-F238E27FC236}">
                <a16:creationId xmlns="" xmlns:a16="http://schemas.microsoft.com/office/drawing/2014/main" id="{875870AE-8CCE-23A3-A48E-0B1219FC17F2}"/>
              </a:ext>
            </a:extLst>
          </p:cNvPr>
          <p:cNvSpPr/>
          <p:nvPr/>
        </p:nvSpPr>
        <p:spPr>
          <a:xfrm>
            <a:off x="10354090" y="954108"/>
            <a:ext cx="1837910" cy="2054287"/>
          </a:xfrm>
          <a:custGeom>
            <a:avLst/>
            <a:gdLst/>
            <a:ahLst/>
            <a:cxnLst/>
            <a:rect l="l" t="t" r="r" b="b"/>
            <a:pathLst>
              <a:path w="3708464" h="4114800">
                <a:moveTo>
                  <a:pt x="0" y="0"/>
                </a:moveTo>
                <a:lnTo>
                  <a:pt x="3708464" y="0"/>
                </a:lnTo>
                <a:lnTo>
                  <a:pt x="37084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622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98173" y="387926"/>
            <a:ext cx="11579087" cy="1352023"/>
          </a:xfrm>
          <a:gradFill flip="none" rotWithShape="1">
            <a:gsLst>
              <a:gs pos="15022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pPr algn="ctr"/>
            <a:r>
              <a:rPr lang="lv-LV" b="1" dirty="0"/>
              <a:t>2. kārtas (07.02.2025.-07.03.2025.) rezultāti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8113" y="2573430"/>
            <a:ext cx="11569147" cy="3378100"/>
          </a:xfrm>
          <a:solidFill>
            <a:srgbClr val="E0E8E7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lv-LV" b="1" dirty="0"/>
          </a:p>
          <a:p>
            <a:pPr marL="0" indent="0">
              <a:buNone/>
            </a:pPr>
            <a:r>
              <a:rPr lang="lv-LV" b="1" dirty="0"/>
              <a:t>M1./ R1 un R2 </a:t>
            </a:r>
            <a:r>
              <a:rPr lang="lv-LV" dirty="0"/>
              <a:t>kopējais plānotais publiskais finansējums – </a:t>
            </a:r>
            <a:r>
              <a:rPr lang="lv-LV" b="1" dirty="0"/>
              <a:t>300 000 </a:t>
            </a:r>
            <a:r>
              <a:rPr lang="lv-LV" b="1" dirty="0" err="1"/>
              <a:t>euro</a:t>
            </a:r>
            <a:r>
              <a:rPr lang="lv-LV" b="1" dirty="0"/>
              <a:t>:</a:t>
            </a:r>
          </a:p>
          <a:p>
            <a:pPr marL="0" indent="0">
              <a:buNone/>
            </a:pPr>
            <a:endParaRPr lang="lv-LV" dirty="0"/>
          </a:p>
          <a:p>
            <a:r>
              <a:rPr lang="lv-LV" dirty="0"/>
              <a:t>Saņemti </a:t>
            </a:r>
            <a:r>
              <a:rPr lang="lv-LV" b="1" dirty="0"/>
              <a:t>17 projektu iesniegumi</a:t>
            </a:r>
            <a:r>
              <a:rPr lang="lv-LV" dirty="0"/>
              <a:t>: 11 projektu iesniegumi R1 (tai skaitā «Lauku biļete») un 6 projektu iesniegumi R2 ;</a:t>
            </a:r>
          </a:p>
          <a:p>
            <a:r>
              <a:rPr lang="lv-LV" b="1" dirty="0"/>
              <a:t>15 projektu iesniegumi ir apstiprināti</a:t>
            </a:r>
            <a:r>
              <a:rPr lang="lv-LV" dirty="0"/>
              <a:t>, 1 – atsaukts un 1 – noraidīts; </a:t>
            </a:r>
          </a:p>
          <a:p>
            <a:r>
              <a:rPr lang="lv-LV" b="1" dirty="0"/>
              <a:t>8 projektiem ir sākta uzraudzība. </a:t>
            </a:r>
          </a:p>
        </p:txBody>
      </p:sp>
      <p:sp>
        <p:nvSpPr>
          <p:cNvPr id="6" name="Freeform 34">
            <a:extLst>
              <a:ext uri="{FF2B5EF4-FFF2-40B4-BE49-F238E27FC236}">
                <a16:creationId xmlns="" xmlns:a16="http://schemas.microsoft.com/office/drawing/2014/main" id="{875870AE-8CCE-23A3-A48E-0B1219FC17F2}"/>
              </a:ext>
            </a:extLst>
          </p:cNvPr>
          <p:cNvSpPr/>
          <p:nvPr/>
        </p:nvSpPr>
        <p:spPr>
          <a:xfrm>
            <a:off x="10354090" y="1063937"/>
            <a:ext cx="1837910" cy="2054287"/>
          </a:xfrm>
          <a:custGeom>
            <a:avLst/>
            <a:gdLst/>
            <a:ahLst/>
            <a:cxnLst/>
            <a:rect l="l" t="t" r="r" b="b"/>
            <a:pathLst>
              <a:path w="3708464" h="4114800">
                <a:moveTo>
                  <a:pt x="0" y="0"/>
                </a:moveTo>
                <a:lnTo>
                  <a:pt x="3708464" y="0"/>
                </a:lnTo>
                <a:lnTo>
                  <a:pt x="37084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207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61477"/>
            <a:ext cx="11439526" cy="5171831"/>
          </a:xfrm>
          <a:solidFill>
            <a:srgbClr val="E2E6E6"/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lv-LV" sz="7200" b="1" dirty="0"/>
              <a:t>M1./  R1</a:t>
            </a:r>
            <a:r>
              <a:rPr lang="lv-LV" sz="7200" dirty="0"/>
              <a:t>  Atbalsts uzņēmējdarbības uzsākšanai, attīstībai,   konkurētspējas celšanai –  </a:t>
            </a:r>
            <a:r>
              <a:rPr lang="lv-LV" sz="7200" b="1" dirty="0"/>
              <a:t>106 063,08 </a:t>
            </a:r>
            <a:r>
              <a:rPr lang="lv-LV" sz="7200" b="1" dirty="0" err="1"/>
              <a:t>euro</a:t>
            </a:r>
            <a:r>
              <a:rPr lang="lv-LV" sz="7200" b="1" dirty="0"/>
              <a:t>: </a:t>
            </a:r>
          </a:p>
          <a:p>
            <a:r>
              <a:rPr lang="lv-LV" sz="7200" dirty="0"/>
              <a:t>Saņemti </a:t>
            </a:r>
            <a:r>
              <a:rPr lang="lv-LV" sz="7200" b="1" dirty="0"/>
              <a:t>5 projektu iesniegumi </a:t>
            </a:r>
            <a:r>
              <a:rPr lang="lv-LV" sz="7200" dirty="0"/>
              <a:t>R1 (tai skaitā «Lauku biļete»);</a:t>
            </a:r>
          </a:p>
          <a:p>
            <a:r>
              <a:rPr lang="lv-LV" sz="7200" b="1" dirty="0"/>
              <a:t>4 projektu iesniegumi ir  apstiprināti</a:t>
            </a:r>
            <a:r>
              <a:rPr lang="lv-LV" sz="7200" dirty="0"/>
              <a:t>, 1 – noraidīts;</a:t>
            </a:r>
          </a:p>
          <a:p>
            <a:r>
              <a:rPr lang="lv-LV" sz="7200" b="1" dirty="0"/>
              <a:t>2 projektiem sākta uzraudzība.</a:t>
            </a:r>
          </a:p>
          <a:p>
            <a:pPr marL="0" indent="0">
              <a:buNone/>
            </a:pPr>
            <a:endParaRPr lang="lv-LV" sz="7200" b="1" dirty="0"/>
          </a:p>
          <a:p>
            <a:pPr marL="0" indent="0">
              <a:buNone/>
            </a:pPr>
            <a:r>
              <a:rPr lang="lv-LV" sz="7200" b="1" dirty="0"/>
              <a:t>M2./  R3 </a:t>
            </a:r>
            <a:r>
              <a:rPr lang="lv-LV" sz="7200" dirty="0"/>
              <a:t>Publiskās </a:t>
            </a:r>
            <a:r>
              <a:rPr lang="lv-LV" sz="7200" dirty="0" err="1"/>
              <a:t>ārtelpas</a:t>
            </a:r>
            <a:r>
              <a:rPr lang="lv-LV" sz="7200" dirty="0"/>
              <a:t>, infrastruktūras attīstība un pieejamības 	uzlabošana, dabas, kultūrvēsturisko objektu attīstība – </a:t>
            </a:r>
            <a:r>
              <a:rPr lang="lv-LV" sz="7200" b="1" dirty="0"/>
              <a:t>250 000 </a:t>
            </a:r>
            <a:r>
              <a:rPr lang="lv-LV" sz="7200" b="1" dirty="0" err="1"/>
              <a:t>euro</a:t>
            </a:r>
            <a:r>
              <a:rPr lang="lv-LV" sz="7200" b="1" dirty="0"/>
              <a:t>: </a:t>
            </a:r>
          </a:p>
          <a:p>
            <a:r>
              <a:rPr lang="lv-LV" sz="7200" dirty="0"/>
              <a:t>Saņemti </a:t>
            </a:r>
            <a:r>
              <a:rPr lang="lv-LV" sz="7200" b="1" dirty="0"/>
              <a:t>10 projektu iesniegumi </a:t>
            </a:r>
            <a:r>
              <a:rPr lang="lv-LV" sz="7200" dirty="0"/>
              <a:t>R3;</a:t>
            </a:r>
          </a:p>
          <a:p>
            <a:r>
              <a:rPr lang="lv-LV" sz="7200" b="1" dirty="0"/>
              <a:t>7 projektu iesniegumi apstiprināti</a:t>
            </a:r>
            <a:r>
              <a:rPr lang="lv-LV" sz="7200" dirty="0"/>
              <a:t>, 3 – noraidīti (finansējuma trūkums);</a:t>
            </a:r>
          </a:p>
          <a:p>
            <a:r>
              <a:rPr lang="lv-LV" sz="7200" b="1" dirty="0"/>
              <a:t>2 projektiem sākta uzraudzība. </a:t>
            </a:r>
          </a:p>
          <a:p>
            <a:pPr marL="0" indent="0">
              <a:buNone/>
            </a:pPr>
            <a:endParaRPr lang="lv-LV" sz="7200" b="1" dirty="0"/>
          </a:p>
          <a:p>
            <a:pPr marL="0" indent="0">
              <a:buNone/>
            </a:pPr>
            <a:r>
              <a:rPr lang="lv-LV" sz="7200" b="1" dirty="0"/>
              <a:t>M2./ R4 </a:t>
            </a:r>
            <a:r>
              <a:rPr lang="lv-LV" sz="7200" dirty="0"/>
              <a:t>Atbalsts sabiedrisko aktivitāšu dažādošanai teritorijas iedzīvotājiem, kopienu iniciatīvas un «Jauniešu iniciatīvas» projekti – </a:t>
            </a:r>
            <a:r>
              <a:rPr lang="lv-LV" sz="7200" b="1" dirty="0"/>
              <a:t>  150 000 </a:t>
            </a:r>
            <a:r>
              <a:rPr lang="lv-LV" sz="7200" b="1" dirty="0" err="1"/>
              <a:t>euro</a:t>
            </a:r>
            <a:r>
              <a:rPr lang="lv-LV" sz="7200" b="1" dirty="0"/>
              <a:t>:</a:t>
            </a:r>
          </a:p>
          <a:p>
            <a:r>
              <a:rPr lang="lv-LV" sz="7200" dirty="0"/>
              <a:t>Saņemti </a:t>
            </a:r>
            <a:r>
              <a:rPr lang="lv-LV" sz="7200" b="1" dirty="0"/>
              <a:t>12 projektu iesniegumi </a:t>
            </a:r>
            <a:r>
              <a:rPr lang="lv-LV" sz="7200" dirty="0"/>
              <a:t>R4;</a:t>
            </a:r>
          </a:p>
          <a:p>
            <a:r>
              <a:rPr lang="lv-LV" sz="7200" b="1" dirty="0"/>
              <a:t>9 projektu iesniegumi apstiprināti</a:t>
            </a:r>
            <a:r>
              <a:rPr lang="lv-LV" sz="7200" dirty="0"/>
              <a:t>, 2 – noraidīti, 1 - atsaukts;</a:t>
            </a:r>
          </a:p>
          <a:p>
            <a:r>
              <a:rPr lang="lv-LV" sz="7200" b="1" dirty="0"/>
              <a:t>2 projektiem sākta uzraudzība. </a:t>
            </a:r>
          </a:p>
          <a:p>
            <a:pPr marL="0" indent="0">
              <a:buNone/>
            </a:pPr>
            <a:endParaRPr lang="lv-LV" b="1" dirty="0"/>
          </a:p>
          <a:p>
            <a:pPr marL="0" indent="0">
              <a:buNone/>
            </a:pPr>
            <a:r>
              <a:rPr lang="lv-LV" b="1" dirty="0"/>
              <a:t>				</a:t>
            </a:r>
            <a:endParaRPr lang="lv-LV" b="1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71474" y="254966"/>
            <a:ext cx="11439526" cy="966931"/>
          </a:xfrm>
          <a:gradFill flip="none" rotWithShape="1">
            <a:gsLst>
              <a:gs pos="15022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pPr algn="ctr"/>
            <a:r>
              <a:rPr lang="lv-LV" b="1" dirty="0"/>
              <a:t>3. kārtas (30.08.2025. - 30.09.2025.)rezultāti </a:t>
            </a:r>
          </a:p>
        </p:txBody>
      </p:sp>
      <p:sp>
        <p:nvSpPr>
          <p:cNvPr id="5" name="Freeform 34">
            <a:extLst>
              <a:ext uri="{FF2B5EF4-FFF2-40B4-BE49-F238E27FC236}">
                <a16:creationId xmlns="" xmlns:a16="http://schemas.microsoft.com/office/drawing/2014/main" id="{875870AE-8CCE-23A3-A48E-0B1219FC17F2}"/>
              </a:ext>
            </a:extLst>
          </p:cNvPr>
          <p:cNvSpPr/>
          <p:nvPr/>
        </p:nvSpPr>
        <p:spPr>
          <a:xfrm>
            <a:off x="9893673" y="1026936"/>
            <a:ext cx="1837910" cy="2054287"/>
          </a:xfrm>
          <a:custGeom>
            <a:avLst/>
            <a:gdLst/>
            <a:ahLst/>
            <a:cxnLst/>
            <a:rect l="l" t="t" r="r" b="b"/>
            <a:pathLst>
              <a:path w="3708464" h="4114800">
                <a:moveTo>
                  <a:pt x="0" y="0"/>
                </a:moveTo>
                <a:lnTo>
                  <a:pt x="3708464" y="0"/>
                </a:lnTo>
                <a:lnTo>
                  <a:pt x="37084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393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56E46F3-26FA-B3C0-BECE-3254287F0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662B0D2-0B0B-FC05-04D7-26C26DCCE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6" y="1942088"/>
            <a:ext cx="11182433" cy="4628645"/>
          </a:xfrm>
          <a:solidFill>
            <a:srgbClr val="E2E6E6"/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lv-LV" sz="3300" b="1" dirty="0"/>
              <a:t>M1./  R1</a:t>
            </a:r>
            <a:r>
              <a:rPr lang="lv-LV" sz="3300" dirty="0"/>
              <a:t> Atbalsts uzņēmējdarbības uzsākšanai, attīstībai,   konkurētspējas</a:t>
            </a:r>
          </a:p>
          <a:p>
            <a:pPr marL="0" indent="0">
              <a:buNone/>
            </a:pPr>
            <a:r>
              <a:rPr lang="lv-LV" sz="3300" dirty="0"/>
              <a:t>                 celšanai, t.sk jaunu uzņēmumu izveidei «Lauku biļete» –  </a:t>
            </a:r>
            <a:r>
              <a:rPr lang="lv-LV" sz="3300" b="1" dirty="0"/>
              <a:t>200 000 </a:t>
            </a:r>
            <a:r>
              <a:rPr lang="lv-LV" sz="3300" b="1" dirty="0" err="1"/>
              <a:t>euro</a:t>
            </a:r>
            <a:r>
              <a:rPr lang="lv-LV" sz="3300" b="1" dirty="0"/>
              <a:t>; </a:t>
            </a:r>
          </a:p>
          <a:p>
            <a:pPr marL="0" indent="0">
              <a:buNone/>
            </a:pPr>
            <a:endParaRPr lang="lv-LV" sz="3300" b="1" dirty="0"/>
          </a:p>
          <a:p>
            <a:pPr marL="0" indent="0">
              <a:buNone/>
            </a:pPr>
            <a:r>
              <a:rPr lang="lv-LV" sz="3300" b="1" dirty="0"/>
              <a:t>M1./ R2 </a:t>
            </a:r>
            <a:r>
              <a:rPr lang="lv-LV" sz="3300" dirty="0"/>
              <a:t>Atbalsts konkurētspējīgu tūrisma produktu attīstībai un veidošanai – </a:t>
            </a:r>
          </a:p>
          <a:p>
            <a:pPr marL="0" indent="0">
              <a:buNone/>
            </a:pPr>
            <a:r>
              <a:rPr lang="lv-LV" sz="3300" dirty="0"/>
              <a:t>         </a:t>
            </a:r>
            <a:r>
              <a:rPr lang="lv-LV" sz="3300" b="1" dirty="0"/>
              <a:t>       98 558,86 </a:t>
            </a:r>
            <a:r>
              <a:rPr lang="lv-LV" sz="3300" b="1" dirty="0" err="1"/>
              <a:t>euro</a:t>
            </a:r>
            <a:r>
              <a:rPr lang="lv-LV" sz="3300" b="1" dirty="0"/>
              <a:t>;</a:t>
            </a:r>
          </a:p>
          <a:p>
            <a:pPr marL="0" indent="0">
              <a:buNone/>
            </a:pPr>
            <a:endParaRPr lang="lv-LV" sz="3300" b="1" dirty="0"/>
          </a:p>
          <a:p>
            <a:pPr marL="0" indent="0">
              <a:buNone/>
            </a:pPr>
            <a:r>
              <a:rPr lang="lv-LV" sz="3300" b="1" dirty="0"/>
              <a:t>M2./  R3 </a:t>
            </a:r>
            <a:r>
              <a:rPr lang="lv-LV" sz="3300" dirty="0"/>
              <a:t>Publiskās </a:t>
            </a:r>
            <a:r>
              <a:rPr lang="lv-LV" sz="3300" dirty="0" err="1"/>
              <a:t>ārtelpas</a:t>
            </a:r>
            <a:r>
              <a:rPr lang="lv-LV" sz="3300" dirty="0"/>
              <a:t>, infrastruktūras attīstība un pieejamības uzlabošana,</a:t>
            </a:r>
          </a:p>
          <a:p>
            <a:pPr marL="0" indent="0">
              <a:buNone/>
            </a:pPr>
            <a:r>
              <a:rPr lang="lv-LV" sz="3300" dirty="0"/>
              <a:t>                 dabas, kultūrvēsturisko objektu attīstība – </a:t>
            </a:r>
            <a:r>
              <a:rPr lang="lv-LV" sz="3300" b="1" dirty="0"/>
              <a:t>230 000 </a:t>
            </a:r>
            <a:r>
              <a:rPr lang="lv-LV" sz="3300" b="1" dirty="0" err="1"/>
              <a:t>euro</a:t>
            </a:r>
            <a:r>
              <a:rPr lang="lv-LV" sz="3300" b="1" dirty="0"/>
              <a:t>; </a:t>
            </a:r>
          </a:p>
          <a:p>
            <a:pPr marL="0" indent="0">
              <a:buNone/>
            </a:pPr>
            <a:endParaRPr lang="lv-LV" sz="3300" b="1" dirty="0"/>
          </a:p>
          <a:p>
            <a:pPr marL="0" indent="0">
              <a:buNone/>
            </a:pPr>
            <a:r>
              <a:rPr lang="lv-LV" sz="3300" b="1" dirty="0"/>
              <a:t>M2./ R4 </a:t>
            </a:r>
            <a:r>
              <a:rPr lang="lv-LV" sz="3300" dirty="0"/>
              <a:t>Atbalsts sabiedrisko aktivitāšu dažādošanai teritorijas iedzīvotājiem,</a:t>
            </a:r>
          </a:p>
          <a:p>
            <a:pPr marL="0" indent="0">
              <a:buNone/>
            </a:pPr>
            <a:r>
              <a:rPr lang="lv-LV" sz="3300" dirty="0"/>
              <a:t>                kopienu iniciatīvas un «Jauniešu iniciatīvas» projekti – </a:t>
            </a:r>
            <a:r>
              <a:rPr lang="lv-LV" sz="3300" b="1" dirty="0"/>
              <a:t>56 899,98 </a:t>
            </a:r>
            <a:r>
              <a:rPr lang="lv-LV" sz="3300" b="1" dirty="0" err="1"/>
              <a:t>euro</a:t>
            </a:r>
            <a:r>
              <a:rPr lang="lv-LV" sz="3300" b="1" dirty="0"/>
              <a:t>.</a:t>
            </a:r>
          </a:p>
          <a:p>
            <a:pPr marL="0" indent="0">
              <a:buNone/>
            </a:pPr>
            <a:r>
              <a:rPr lang="lv-LV" b="1" dirty="0"/>
              <a:t>				</a:t>
            </a:r>
            <a:endParaRPr lang="lv-LV" b="1" dirty="0">
              <a:solidFill>
                <a:srgbClr val="FF000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753DC150-2A17-31D7-6518-DE4E0BDF8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066" y="254967"/>
            <a:ext cx="11178293" cy="991206"/>
          </a:xfrm>
          <a:gradFill flip="none" rotWithShape="1">
            <a:gsLst>
              <a:gs pos="15022">
                <a:srgbClr val="F3F3F3"/>
              </a:gs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pPr algn="ctr"/>
            <a:r>
              <a:rPr lang="lv-LV" b="1" dirty="0"/>
              <a:t>4. kārta (12.10.2026. - 10.11.2026.) </a:t>
            </a:r>
          </a:p>
        </p:txBody>
      </p:sp>
      <p:sp>
        <p:nvSpPr>
          <p:cNvPr id="5" name="Freeform 34">
            <a:extLst>
              <a:ext uri="{FF2B5EF4-FFF2-40B4-BE49-F238E27FC236}">
                <a16:creationId xmlns="" xmlns:a16="http://schemas.microsoft.com/office/drawing/2014/main" id="{875870AE-8CCE-23A3-A48E-0B1219FC17F2}"/>
              </a:ext>
            </a:extLst>
          </p:cNvPr>
          <p:cNvSpPr/>
          <p:nvPr/>
        </p:nvSpPr>
        <p:spPr>
          <a:xfrm>
            <a:off x="9887449" y="394521"/>
            <a:ext cx="1837910" cy="2054287"/>
          </a:xfrm>
          <a:custGeom>
            <a:avLst/>
            <a:gdLst/>
            <a:ahLst/>
            <a:cxnLst/>
            <a:rect l="l" t="t" r="r" b="b"/>
            <a:pathLst>
              <a:path w="3708464" h="4114800">
                <a:moveTo>
                  <a:pt x="0" y="0"/>
                </a:moveTo>
                <a:lnTo>
                  <a:pt x="3708464" y="0"/>
                </a:lnTo>
                <a:lnTo>
                  <a:pt x="37084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752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618" y="365126"/>
            <a:ext cx="11028218" cy="1116722"/>
          </a:xfr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r>
              <a:rPr lang="lv-LV" b="1" dirty="0"/>
              <a:t>Projektu vērtēšana un lēmuma pieņemšana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618" y="1481848"/>
            <a:ext cx="11028218" cy="5182188"/>
          </a:xfrm>
          <a:solidFill>
            <a:srgbClr val="E2E6E6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lv-LV" dirty="0"/>
          </a:p>
          <a:p>
            <a:pPr marL="0" lvl="0" indent="0">
              <a:buNone/>
            </a:pPr>
            <a:endParaRPr lang="lv-LV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lv-LV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4347" y="2544773"/>
            <a:ext cx="2250057" cy="914400"/>
          </a:xfrm>
          <a:prstGeom prst="rect">
            <a:avLst/>
          </a:prstGeom>
          <a:solidFill>
            <a:srgbClr val="6A8C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/>
              <a:t>12.10.-10.11.2026.</a:t>
            </a:r>
          </a:p>
          <a:p>
            <a:pPr algn="ctr"/>
            <a:r>
              <a:rPr lang="lv-LV" dirty="0"/>
              <a:t>Pretendenti iesniedz  projektus EPS</a:t>
            </a:r>
          </a:p>
        </p:txBody>
      </p:sp>
      <p:sp>
        <p:nvSpPr>
          <p:cNvPr id="5" name="Rectangle 4"/>
          <p:cNvSpPr/>
          <p:nvPr/>
        </p:nvSpPr>
        <p:spPr>
          <a:xfrm>
            <a:off x="3561188" y="2556946"/>
            <a:ext cx="2250057" cy="914400"/>
          </a:xfrm>
          <a:prstGeom prst="rect">
            <a:avLst/>
          </a:prstGeom>
          <a:solidFill>
            <a:srgbClr val="6A8C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/>
              <a:t>10.11.-10.12.2026.</a:t>
            </a:r>
          </a:p>
          <a:p>
            <a:pPr algn="ctr"/>
            <a:r>
              <a:rPr lang="lv-LV" dirty="0"/>
              <a:t>VRG vērtē projektus  </a:t>
            </a:r>
          </a:p>
        </p:txBody>
      </p:sp>
      <p:sp>
        <p:nvSpPr>
          <p:cNvPr id="6" name="Rectangle 5"/>
          <p:cNvSpPr/>
          <p:nvPr/>
        </p:nvSpPr>
        <p:spPr>
          <a:xfrm>
            <a:off x="6184783" y="2569054"/>
            <a:ext cx="2464280" cy="914400"/>
          </a:xfrm>
          <a:prstGeom prst="rect">
            <a:avLst/>
          </a:prstGeom>
          <a:solidFill>
            <a:srgbClr val="6A8C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/>
              <a:t>10.12.-28.12.2026.</a:t>
            </a:r>
          </a:p>
          <a:p>
            <a:pPr algn="ctr"/>
            <a:r>
              <a:rPr lang="lv-LV" dirty="0"/>
              <a:t>VRG iesniedz dokumentus EPS </a:t>
            </a:r>
          </a:p>
        </p:txBody>
      </p:sp>
      <p:sp>
        <p:nvSpPr>
          <p:cNvPr id="7" name="Rectangle 6"/>
          <p:cNvSpPr/>
          <p:nvPr/>
        </p:nvSpPr>
        <p:spPr>
          <a:xfrm>
            <a:off x="9038678" y="2556946"/>
            <a:ext cx="2250057" cy="914400"/>
          </a:xfrm>
          <a:prstGeom prst="rect">
            <a:avLst/>
          </a:prstGeom>
          <a:solidFill>
            <a:srgbClr val="6A8C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/>
              <a:t>No 28.12.2026.  ….        (3-5 mēnešus) </a:t>
            </a:r>
          </a:p>
          <a:p>
            <a:pPr algn="ctr"/>
            <a:r>
              <a:rPr lang="lv-LV" dirty="0"/>
              <a:t>LAD vērtē projektus 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024509" y="2786262"/>
            <a:ext cx="630944" cy="43142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5342" y="2824366"/>
            <a:ext cx="652329" cy="4694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507" y="2810543"/>
            <a:ext cx="652329" cy="46943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3851414" y="3679962"/>
            <a:ext cx="4107675" cy="2462953"/>
          </a:xfrm>
          <a:prstGeom prst="ellipse">
            <a:avLst/>
          </a:prstGeom>
          <a:solidFill>
            <a:srgbClr val="6A8C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400" dirty="0"/>
              <a:t>LAD lēmums </a:t>
            </a:r>
          </a:p>
          <a:p>
            <a:pPr algn="ctr"/>
            <a:r>
              <a:rPr lang="lv-LV" sz="2400" dirty="0"/>
              <a:t>par projekta apstiprināšanu</a:t>
            </a:r>
          </a:p>
        </p:txBody>
      </p:sp>
      <p:sp>
        <p:nvSpPr>
          <p:cNvPr id="26" name="Right Arrow 25"/>
          <p:cNvSpPr/>
          <p:nvPr/>
        </p:nvSpPr>
        <p:spPr>
          <a:xfrm flipH="1">
            <a:off x="7663599" y="3985387"/>
            <a:ext cx="2424144" cy="926052"/>
          </a:xfrm>
          <a:prstGeom prst="rightArrow">
            <a:avLst/>
          </a:prstGeom>
          <a:solidFill>
            <a:schemeClr val="bg1"/>
          </a:solidFill>
          <a:scene3d>
            <a:camera prst="orthographicFront">
              <a:rot lat="0" lon="0" rev="1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2008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68037" y="371475"/>
            <a:ext cx="10814336" cy="130016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b="1"/>
              <a:t>Normatīvie akti </a:t>
            </a:r>
            <a:endParaRPr lang="lv-LV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68037" y="1657350"/>
            <a:ext cx="10814339" cy="4829175"/>
          </a:xfrm>
          <a:solidFill>
            <a:srgbClr val="E2E6E6"/>
          </a:solidFill>
        </p:spPr>
        <p:txBody>
          <a:bodyPr>
            <a:normAutofit fontScale="85000" lnSpcReduction="10000"/>
          </a:bodyPr>
          <a:lstStyle/>
          <a:p>
            <a:endParaRPr lang="lv-LV" dirty="0">
              <a:hlinkClick r:id="rId2" tooltip="MK noteikumi Nr.580"/>
            </a:endParaRPr>
          </a:p>
          <a:p>
            <a:r>
              <a:rPr lang="lv-LV" dirty="0">
                <a:hlinkClick r:id="rId2" tooltip="MK noteikumi Nr.580"/>
              </a:rPr>
              <a:t>MK noteikumi Nr.580 "Valsts un Eiropas Savienības atbalsta piešķiršanas kārtība Eiropas Lauksaimniecības fonda lauku attīstībai intervencē "Darbību īstenošana saskaņā ar sabiedrības virzītas vietējās attīstības stratēģiju, tostarp sadarbības aktivitātes un to sagatavošana"«</a:t>
            </a:r>
            <a:endParaRPr lang="lv-LV" dirty="0"/>
          </a:p>
          <a:p>
            <a:r>
              <a:rPr lang="lv-LV" dirty="0">
                <a:hlinkClick r:id="rId3" tooltip="precizejums_mk580_21.punkts.pdf"/>
              </a:rPr>
              <a:t>Precizējums attiecībā uz MK Noteikumu Nr.580 21.punkta redakciju</a:t>
            </a:r>
            <a:r>
              <a:rPr lang="lv-LV" dirty="0"/>
              <a:t> </a:t>
            </a:r>
          </a:p>
          <a:p>
            <a:r>
              <a:rPr lang="lv-LV" dirty="0">
                <a:hlinkClick r:id="rId4" tooltip="MK noteikumi Nr.113 &quot;Valsts un Eiropas Savienības atbalsta piešķiršanas, administrēšanas un uzraudzības vispārējā kārtība lauku un zivsaimniecības attīstībai&quot;"/>
              </a:rPr>
              <a:t>MK noteikumi Nr.113 "Valsts un Eiropas Savienības atbalsta piešķiršanas, administrēšanas un uzraudzības vispārējā kārtība lauku un zivsaimniecības attīstībai«</a:t>
            </a:r>
            <a:endParaRPr lang="lv-LV" dirty="0"/>
          </a:p>
          <a:p>
            <a:r>
              <a:rPr lang="lv-LV" dirty="0">
                <a:hlinkClick r:id="rId5" tooltip="metodika_lauku-bilete.pdf"/>
              </a:rPr>
              <a:t>Metodika “Fiksētas summas maksājums ar budžeta projekta aprēķina metodi “Lauku biļete” un to piemērošana Kopējās lauksaimniecības politikas stratēģiskā plānā 2023.-2027.gadam”</a:t>
            </a:r>
            <a:endParaRPr lang="lv-LV" dirty="0"/>
          </a:p>
          <a:p>
            <a:r>
              <a:rPr lang="lv-LV" u="sng" dirty="0">
                <a:solidFill>
                  <a:schemeClr val="accent5">
                    <a:lumMod val="75000"/>
                  </a:schemeClr>
                </a:solidFill>
              </a:rPr>
              <a:t>Metodika “Fiksētas summas maksājums “Jauniešu iniciatīva” un to piemērošana Kopējās lauksaimniecības politikas stratēģiskā plānā 2023.-2027.gadam”</a:t>
            </a:r>
          </a:p>
          <a:p>
            <a:endParaRPr lang="lv-LV" dirty="0"/>
          </a:p>
          <a:p>
            <a:pPr marL="0" indent="0">
              <a:buNone/>
            </a:pPr>
            <a:endParaRPr lang="lv-LV" dirty="0"/>
          </a:p>
        </p:txBody>
      </p:sp>
      <p:sp>
        <p:nvSpPr>
          <p:cNvPr id="6" name="Freeform 34"/>
          <p:cNvSpPr/>
          <p:nvPr/>
        </p:nvSpPr>
        <p:spPr>
          <a:xfrm>
            <a:off x="1409700" y="542925"/>
            <a:ext cx="1440941" cy="1555967"/>
          </a:xfrm>
          <a:custGeom>
            <a:avLst/>
            <a:gdLst/>
            <a:ahLst/>
            <a:cxnLst/>
            <a:rect l="l" t="t" r="r" b="b"/>
            <a:pathLst>
              <a:path w="3708464" h="4114800">
                <a:moveTo>
                  <a:pt x="0" y="0"/>
                </a:moveTo>
                <a:lnTo>
                  <a:pt x="3708464" y="0"/>
                </a:lnTo>
                <a:lnTo>
                  <a:pt x="37084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984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DAE5C6E-84F1-570C-3CD6-54DF22835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2243B897-0A4F-72BF-8A3F-281294996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701040"/>
            <a:ext cx="11089243" cy="5623560"/>
          </a:xfrm>
          <a:gradFill>
            <a:gsLst>
              <a:gs pos="0">
                <a:schemeClr val="accent4">
                  <a:lumMod val="5000"/>
                  <a:lumOff val="95000"/>
                  <a:alpha val="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2700000" scaled="1"/>
          </a:gradFill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lv-LV" sz="4000" b="1" dirty="0"/>
          </a:p>
          <a:p>
            <a:pPr marL="0" indent="0" algn="ctr">
              <a:buNone/>
            </a:pPr>
            <a:endParaRPr lang="lv-LV" sz="2000" dirty="0"/>
          </a:p>
          <a:p>
            <a:pPr marL="0" indent="0" algn="ctr">
              <a:buNone/>
            </a:pPr>
            <a:r>
              <a:rPr lang="lv-LV" sz="2000" dirty="0"/>
              <a:t>A</a:t>
            </a:r>
          </a:p>
          <a:p>
            <a:pPr marL="0" indent="0" algn="ctr">
              <a:buNone/>
            </a:pPr>
            <a:endParaRPr lang="lv-LV" sz="2000" dirty="0"/>
          </a:p>
          <a:p>
            <a:pPr marL="0" indent="0" algn="ctr">
              <a:buNone/>
            </a:pPr>
            <a:r>
              <a:rPr lang="lv-LV" sz="17600" b="1" dirty="0"/>
              <a:t>Biedrības kontaktinformācija</a:t>
            </a:r>
            <a:endParaRPr lang="lv-LV" sz="17600" dirty="0"/>
          </a:p>
          <a:p>
            <a:pPr marL="0" indent="0" algn="ctr">
              <a:buNone/>
            </a:pPr>
            <a:endParaRPr lang="lv-LV" sz="2000" dirty="0"/>
          </a:p>
          <a:p>
            <a:pPr marL="0" indent="0" algn="ctr">
              <a:buNone/>
            </a:pPr>
            <a:endParaRPr lang="lv-LV" sz="2000" dirty="0"/>
          </a:p>
          <a:p>
            <a:pPr marL="0" indent="0" algn="ctr">
              <a:buNone/>
            </a:pPr>
            <a:r>
              <a:rPr lang="nn-NO" sz="12800" dirty="0"/>
              <a:t>E</a:t>
            </a:r>
            <a:r>
              <a:rPr lang="lv-LV" sz="12800" dirty="0"/>
              <a:t>-</a:t>
            </a:r>
            <a:r>
              <a:rPr lang="nn-NO" sz="12800" dirty="0"/>
              <a:t>pasts: </a:t>
            </a:r>
            <a:r>
              <a:rPr lang="nn-NO" sz="12800" dirty="0">
                <a:hlinkClick r:id="rId2"/>
              </a:rPr>
              <a:t>partneriba@dobelespartneriba.lv</a:t>
            </a:r>
            <a:endParaRPr lang="nn-NO" sz="12800" dirty="0"/>
          </a:p>
          <a:p>
            <a:pPr marL="0" indent="0" algn="ctr">
              <a:buNone/>
            </a:pPr>
            <a:r>
              <a:rPr lang="nn-NO" sz="12800" dirty="0" smtClean="0"/>
              <a:t>Aija </a:t>
            </a:r>
            <a:r>
              <a:rPr lang="nn-NO" sz="12800" dirty="0"/>
              <a:t>Šenbrūna 29812300, </a:t>
            </a:r>
            <a:r>
              <a:rPr lang="nn-NO" sz="12800" dirty="0">
                <a:hlinkClick r:id="rId3"/>
              </a:rPr>
              <a:t>aija.senbruna@gmail.com</a:t>
            </a:r>
            <a:endParaRPr lang="lv-LV" sz="12800" dirty="0"/>
          </a:p>
          <a:p>
            <a:pPr marL="0" indent="0" algn="ctr">
              <a:buNone/>
            </a:pPr>
            <a:r>
              <a:rPr lang="nn-NO" sz="12800" dirty="0"/>
              <a:t>Dace Vilmane 2918711, </a:t>
            </a:r>
            <a:r>
              <a:rPr lang="nn-NO" sz="12800" dirty="0">
                <a:hlinkClick r:id="rId4"/>
              </a:rPr>
              <a:t>dace.vilmane@inbox.lv</a:t>
            </a:r>
            <a:r>
              <a:rPr lang="nn-NO" sz="12800" dirty="0"/>
              <a:t/>
            </a:r>
            <a:br>
              <a:rPr lang="nn-NO" sz="12800" dirty="0"/>
            </a:br>
            <a:r>
              <a:rPr lang="lv-LV" sz="12800" dirty="0"/>
              <a:t>  </a:t>
            </a:r>
            <a:r>
              <a:rPr lang="nn-NO" sz="12800" dirty="0"/>
              <a:t>Ineta Vintere, 22026755, </a:t>
            </a:r>
            <a:r>
              <a:rPr lang="lv-LV" sz="12800" dirty="0">
                <a:hlinkClick r:id="rId2"/>
              </a:rPr>
              <a:t>partneriba@dobelespartneriba.lv</a:t>
            </a:r>
            <a:endParaRPr lang="nn-NO" sz="12800" dirty="0"/>
          </a:p>
          <a:p>
            <a:pPr marL="0" indent="0" algn="ctr">
              <a:buNone/>
            </a:pPr>
            <a:endParaRPr lang="lv-LV" sz="7600" dirty="0"/>
          </a:p>
          <a:p>
            <a:pPr marL="0" indent="0" algn="ctr">
              <a:buNone/>
            </a:pPr>
            <a:endParaRPr lang="lv-LV" sz="7600" dirty="0"/>
          </a:p>
          <a:p>
            <a:pPr marL="0" indent="0" algn="ctr">
              <a:buNone/>
            </a:pPr>
            <a:endParaRPr lang="lv-LV" sz="7600" dirty="0"/>
          </a:p>
          <a:p>
            <a:pPr marL="0" indent="0" algn="ctr">
              <a:buNone/>
            </a:pPr>
            <a:endParaRPr lang="lv-LV" sz="2000" dirty="0"/>
          </a:p>
          <a:p>
            <a:pPr marL="0" indent="0" algn="ctr">
              <a:buNone/>
            </a:pPr>
            <a:endParaRPr lang="lv-LV" sz="7200" b="1" dirty="0" smtClean="0"/>
          </a:p>
          <a:p>
            <a:pPr marL="0" indent="0" algn="ctr">
              <a:buNone/>
            </a:pPr>
            <a:r>
              <a:rPr lang="lv-LV" sz="7200" b="1" dirty="0" smtClean="0"/>
              <a:t>Atbalsta </a:t>
            </a:r>
            <a:r>
              <a:rPr lang="lv-LV" sz="7200" b="1" dirty="0"/>
              <a:t>Zemkopības ministrija un Lauku atbalsta dienests</a:t>
            </a:r>
          </a:p>
          <a:p>
            <a:pPr marL="0" indent="0" algn="ctr">
              <a:buNone/>
            </a:pPr>
            <a:endParaRPr lang="lv-LV" sz="2000" dirty="0"/>
          </a:p>
          <a:p>
            <a:pPr marL="0" indent="0" algn="ctr">
              <a:buNone/>
            </a:pPr>
            <a:endParaRPr lang="lv-LV" sz="2000" dirty="0"/>
          </a:p>
          <a:p>
            <a:pPr marL="0" indent="0" algn="ctr">
              <a:buNone/>
            </a:pPr>
            <a:endParaRPr lang="lv-LV" sz="2000" dirty="0"/>
          </a:p>
          <a:p>
            <a:pPr marL="0" indent="0" algn="ctr">
              <a:buNone/>
            </a:pPr>
            <a:endParaRPr lang="lv-LV" sz="4000" b="1" dirty="0"/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119AB06-4988-5FD6-BDCD-A44578BA44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440" y="4837683"/>
            <a:ext cx="4163770" cy="64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7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3194</TotalTime>
  <Words>660</Words>
  <Application>Microsoft Office PowerPoint</Application>
  <PresentationFormat>Widescreen</PresentationFormat>
  <Paragraphs>154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              Biedrība  «Dobeles rajona lauku partnerība»   </vt:lpstr>
      <vt:lpstr>PowerPoint Presentation</vt:lpstr>
      <vt:lpstr>Biedrības «Dobeles rajona lauku partnerība»</vt:lpstr>
      <vt:lpstr>Biedrības «Dobeles rajona lauku partnerība» Padome  </vt:lpstr>
      <vt:lpstr>PowerPoint Presentation</vt:lpstr>
      <vt:lpstr>Finansējuma sadales plāns 2023-2027</vt:lpstr>
      <vt:lpstr>1. kārtas (09.08.2024.-09.09.2024.) rezultāti</vt:lpstr>
      <vt:lpstr>2. kārtas (07.02.2025.-07.03.2025.) rezultāti</vt:lpstr>
      <vt:lpstr>3. kārtas (30.08.2025. - 30.09.2025.)rezultāti </vt:lpstr>
      <vt:lpstr>4. kārta (12.10.2026. - 10.11.2026.) </vt:lpstr>
      <vt:lpstr>Projektu vērtēšana un lēmuma pieņemšana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Biedrība  «Dobeles rajona lauku partnerība»</dc:title>
  <dc:creator>Ineta Vintere</dc:creator>
  <cp:lastModifiedBy>Hewlett-Packard Company</cp:lastModifiedBy>
  <cp:revision>197</cp:revision>
  <cp:lastPrinted>2025-08-11T08:09:38Z</cp:lastPrinted>
  <dcterms:created xsi:type="dcterms:W3CDTF">2024-05-07T09:49:04Z</dcterms:created>
  <dcterms:modified xsi:type="dcterms:W3CDTF">2026-10-06T05:44:35Z</dcterms:modified>
</cp:coreProperties>
</file>