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2"/>
  </p:handoutMasterIdLst>
  <p:sldIdLst>
    <p:sldId id="267" r:id="rId2"/>
    <p:sldId id="352" r:id="rId3"/>
    <p:sldId id="380" r:id="rId4"/>
    <p:sldId id="375" r:id="rId5"/>
    <p:sldId id="374" r:id="rId6"/>
    <p:sldId id="381" r:id="rId7"/>
    <p:sldId id="377" r:id="rId8"/>
    <p:sldId id="363" r:id="rId9"/>
    <p:sldId id="364" r:id="rId10"/>
    <p:sldId id="387" r:id="rId11"/>
    <p:sldId id="359" r:id="rId12"/>
    <p:sldId id="376" r:id="rId13"/>
    <p:sldId id="361" r:id="rId14"/>
    <p:sldId id="386" r:id="rId15"/>
    <p:sldId id="366" r:id="rId16"/>
    <p:sldId id="385" r:id="rId17"/>
    <p:sldId id="382" r:id="rId18"/>
    <p:sldId id="371" r:id="rId19"/>
    <p:sldId id="368" r:id="rId20"/>
    <p:sldId id="369" r:id="rId21"/>
  </p:sldIdLst>
  <p:sldSz cx="12192000" cy="6858000"/>
  <p:notesSz cx="7010400" cy="9296400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EAEA"/>
    <a:srgbClr val="B4B652"/>
    <a:srgbClr val="7D8F7F"/>
    <a:srgbClr val="B17BB5"/>
    <a:srgbClr val="E2EEE7"/>
    <a:srgbClr val="FAFAFA"/>
    <a:srgbClr val="F8EEF6"/>
    <a:srgbClr val="F4E4F1"/>
    <a:srgbClr val="F2E6EE"/>
    <a:srgbClr val="E2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310" autoAdjust="0"/>
    <p:restoredTop sz="94660"/>
  </p:normalViewPr>
  <p:slideViewPr>
    <p:cSldViewPr snapToGrid="0">
      <p:cViewPr varScale="1">
        <p:scale>
          <a:sx n="64" d="100"/>
          <a:sy n="64" d="100"/>
        </p:scale>
        <p:origin x="48" y="4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604" cy="46534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159" y="0"/>
            <a:ext cx="3038604" cy="46534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E5B328-830F-46FB-A930-C48BA9ED4CB1}" type="datetimeFigureOut">
              <a:rPr lang="lv-LV" smtClean="0"/>
              <a:t>05.10.2026</a:t>
            </a:fld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31059"/>
            <a:ext cx="3038604" cy="4653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159" y="8831059"/>
            <a:ext cx="3038604" cy="4653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6594D7-CE2C-47E7-9438-7CB71EE511FC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848709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EF30D-3113-43A5-AEC5-DBEA5F00490B}" type="datetimeFigureOut">
              <a:rPr lang="lv-LV" smtClean="0"/>
              <a:t>05.10.2026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683B4-C744-4A55-B381-AC056D6E73E5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4179186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EF30D-3113-43A5-AEC5-DBEA5F00490B}" type="datetimeFigureOut">
              <a:rPr lang="lv-LV" smtClean="0"/>
              <a:t>05.10.2026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683B4-C744-4A55-B381-AC056D6E73E5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776849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EF30D-3113-43A5-AEC5-DBEA5F00490B}" type="datetimeFigureOut">
              <a:rPr lang="lv-LV" smtClean="0"/>
              <a:t>05.10.2026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683B4-C744-4A55-B381-AC056D6E73E5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9960387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EF30D-3113-43A5-AEC5-DBEA5F00490B}" type="datetimeFigureOut">
              <a:rPr lang="lv-LV" smtClean="0"/>
              <a:t>05.10.2026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683B4-C744-4A55-B381-AC056D6E73E5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961235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EF30D-3113-43A5-AEC5-DBEA5F00490B}" type="datetimeFigureOut">
              <a:rPr lang="lv-LV" smtClean="0"/>
              <a:t>05.10.2026</a:t>
            </a:fld>
            <a:endParaRPr lang="lv-LV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683B4-C744-4A55-B381-AC056D6E73E5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5426824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EF30D-3113-43A5-AEC5-DBEA5F00490B}" type="datetimeFigureOut">
              <a:rPr lang="lv-LV" smtClean="0"/>
              <a:t>05.10.2026</a:t>
            </a:fld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683B4-C744-4A55-B381-AC056D6E73E5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1574327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EF30D-3113-43A5-AEC5-DBEA5F00490B}" type="datetimeFigureOut">
              <a:rPr lang="lv-LV" smtClean="0"/>
              <a:t>05.10.2026</a:t>
            </a:fld>
            <a:endParaRPr lang="lv-LV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683B4-C744-4A55-B381-AC056D6E73E5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5671695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EF30D-3113-43A5-AEC5-DBEA5F00490B}" type="datetimeFigureOut">
              <a:rPr lang="lv-LV" smtClean="0"/>
              <a:t>05.10.2026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683B4-C744-4A55-B381-AC056D6E73E5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8153183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v-LV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EF30D-3113-43A5-AEC5-DBEA5F00490B}" type="datetimeFigureOut">
              <a:rPr lang="lv-LV" smtClean="0"/>
              <a:t>05.10.2026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683B4-C744-4A55-B381-AC056D6E73E5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985416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EF30D-3113-43A5-AEC5-DBEA5F00490B}" type="datetimeFigureOut">
              <a:rPr lang="lv-LV" smtClean="0"/>
              <a:t>05.10.2026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683B4-C744-4A55-B381-AC056D6E73E5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9133295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EF30D-3113-43A5-AEC5-DBEA5F00490B}" type="datetimeFigureOut">
              <a:rPr lang="lv-LV" smtClean="0"/>
              <a:t>05.10.2026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683B4-C744-4A55-B381-AC056D6E73E5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8638634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EF30D-3113-43A5-AEC5-DBEA5F00490B}" type="datetimeFigureOut">
              <a:rPr lang="lv-LV" smtClean="0"/>
              <a:t>05.10.2026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7683B4-C744-4A55-B381-AC056D6E73E5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374133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lad.gov.lv/lv/media/8805/download?attachment" TargetMode="Externa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mailto:aija.senbruna@gmail.com" TargetMode="External"/><Relationship Id="rId2" Type="http://schemas.openxmlformats.org/officeDocument/2006/relationships/hyperlink" Target="mailto:partneriba@dobelespartneriba.lv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hyperlink" Target="mailto:dace.vilmane@inbox.l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69899"/>
            <a:ext cx="10515600" cy="1625600"/>
          </a:xfrm>
          <a:gradFill flip="none" rotWithShape="1">
            <a:gsLst>
              <a:gs pos="0">
                <a:srgbClr val="B4B652"/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>
            <a:normAutofit/>
          </a:bodyPr>
          <a:lstStyle/>
          <a:p>
            <a:pPr algn="ctr"/>
            <a:r>
              <a:rPr lang="lv-LV" b="1" dirty="0"/>
              <a:t/>
            </a:r>
            <a:br>
              <a:rPr lang="lv-LV" b="1" dirty="0"/>
            </a:br>
            <a:r>
              <a:rPr lang="lv-LV" b="1" dirty="0">
                <a:latin typeface="+mn-lt"/>
              </a:rPr>
              <a:t>Kas ir «Lauku biļete</a:t>
            </a:r>
            <a:r>
              <a:rPr lang="lv-LV" b="1" dirty="0" smtClean="0">
                <a:latin typeface="+mn-lt"/>
              </a:rPr>
              <a:t>»? MKN 580 </a:t>
            </a:r>
            <a:r>
              <a:rPr lang="lv-LV" sz="4000" b="1" dirty="0" smtClean="0"/>
              <a:t>9.</a:t>
            </a:r>
            <a:r>
              <a:rPr lang="lv-LV" sz="4000" b="1" baseline="30000" dirty="0" smtClean="0"/>
              <a:t>1</a:t>
            </a:r>
            <a:r>
              <a:rPr lang="lv-LV" sz="2800" dirty="0"/>
              <a:t> </a:t>
            </a:r>
            <a:r>
              <a:rPr lang="lv-LV" sz="4000" b="1" dirty="0" smtClean="0"/>
              <a:t>p.</a:t>
            </a:r>
            <a:endParaRPr lang="lv-LV" sz="4000" b="1" i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1" y="2095500"/>
            <a:ext cx="10515600" cy="4081462"/>
          </a:xfrm>
          <a:gradFill>
            <a:gsLst>
              <a:gs pos="0">
                <a:srgbClr val="FAFAFA"/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lv-LV" b="1" dirty="0"/>
          </a:p>
          <a:p>
            <a:pPr marL="0" indent="0" algn="ctr">
              <a:buNone/>
            </a:pPr>
            <a:r>
              <a:rPr lang="lv-LV" b="1" dirty="0"/>
              <a:t>Budžeta projekts, kurā attiecināmo izmaksu kopsumma nepārsniedz          </a:t>
            </a:r>
            <a:r>
              <a:rPr lang="lv-LV" b="1" dirty="0">
                <a:solidFill>
                  <a:srgbClr val="FF0000"/>
                </a:solidFill>
              </a:rPr>
              <a:t>15 000 </a:t>
            </a:r>
            <a:r>
              <a:rPr lang="lv-LV" b="1" dirty="0" err="1">
                <a:solidFill>
                  <a:srgbClr val="FF0000"/>
                </a:solidFill>
              </a:rPr>
              <a:t>euro</a:t>
            </a:r>
            <a:r>
              <a:rPr lang="lv-LV" b="1" dirty="0">
                <a:solidFill>
                  <a:srgbClr val="FF0000"/>
                </a:solidFill>
              </a:rPr>
              <a:t> </a:t>
            </a:r>
            <a:r>
              <a:rPr lang="lv-LV" b="1" dirty="0"/>
              <a:t>un atbalstu piešķir, izmantojot  fiksētas summas maksājumu ar budžeta projekta aprēķina metodi «Lauku  biļete</a:t>
            </a:r>
            <a:r>
              <a:rPr lang="lv-LV" b="1" dirty="0" smtClean="0"/>
              <a:t>»</a:t>
            </a:r>
            <a:endParaRPr lang="lv-LV" sz="2400" dirty="0"/>
          </a:p>
          <a:p>
            <a:pPr marL="0" indent="0" algn="ctr">
              <a:buNone/>
            </a:pPr>
            <a:endParaRPr lang="lv-LV" sz="2400" dirty="0"/>
          </a:p>
          <a:p>
            <a:pPr marL="0" indent="0" algn="ctr">
              <a:buNone/>
            </a:pPr>
            <a:endParaRPr lang="lv-LV" sz="2400" dirty="0" smtClean="0"/>
          </a:p>
          <a:p>
            <a:pPr marL="0" indent="0" algn="ctr">
              <a:buNone/>
            </a:pPr>
            <a:endParaRPr lang="lv-LV" sz="2400" dirty="0" smtClean="0"/>
          </a:p>
          <a:p>
            <a:pPr marL="0" indent="0" algn="ctr">
              <a:buNone/>
            </a:pPr>
            <a:endParaRPr lang="lv-LV" sz="2400" dirty="0"/>
          </a:p>
          <a:p>
            <a:pPr marL="0" indent="0" algn="ctr">
              <a:buNone/>
            </a:pPr>
            <a:r>
              <a:rPr lang="lv-LV" sz="2400" dirty="0" smtClean="0"/>
              <a:t>Atbalsta </a:t>
            </a:r>
            <a:r>
              <a:rPr lang="lv-LV" sz="2400" dirty="0"/>
              <a:t>Zemkopības ministrija un Lauku atbalsta dienests</a:t>
            </a:r>
            <a:endParaRPr lang="lv-LV" sz="2400" b="1" dirty="0"/>
          </a:p>
          <a:p>
            <a:pPr marL="0" indent="0" algn="ctr">
              <a:buNone/>
            </a:pPr>
            <a:endParaRPr lang="lv-LV" b="1" dirty="0"/>
          </a:p>
          <a:p>
            <a:pPr algn="ctr"/>
            <a:endParaRPr lang="lv-LV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1029" y="4897932"/>
            <a:ext cx="4669941" cy="71939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3697" y="469898"/>
            <a:ext cx="1240104" cy="1403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140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150" y="469899"/>
            <a:ext cx="10534650" cy="1625600"/>
          </a:xfrm>
          <a:gradFill flip="none" rotWithShape="1">
            <a:gsLst>
              <a:gs pos="0">
                <a:srgbClr val="B4B652"/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>
            <a:normAutofit/>
          </a:bodyPr>
          <a:lstStyle/>
          <a:p>
            <a:pPr algn="ctr"/>
            <a:r>
              <a:rPr lang="lv-LV" b="1" dirty="0"/>
              <a:t/>
            </a:r>
            <a:br>
              <a:rPr lang="lv-LV" b="1" dirty="0"/>
            </a:br>
            <a:r>
              <a:rPr lang="lv-LV" sz="3600" b="1" dirty="0">
                <a:latin typeface="+mn-lt"/>
              </a:rPr>
              <a:t>Kas ir «Lauku biļete»? </a:t>
            </a:r>
            <a:endParaRPr lang="lv-LV" sz="3600" i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1635" y="2095499"/>
            <a:ext cx="10515600" cy="4081463"/>
          </a:xfrm>
          <a:gradFill>
            <a:gsLst>
              <a:gs pos="0">
                <a:srgbClr val="FAFAFA"/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endParaRPr lang="lv-LV" b="1" dirty="0"/>
          </a:p>
          <a:p>
            <a:pPr algn="just">
              <a:buFont typeface="Wingdings" panose="05000000000000000000" pitchFamily="2" charset="2"/>
              <a:buChar char="ü"/>
            </a:pPr>
            <a:r>
              <a:rPr lang="lv-LV" b="1" dirty="0"/>
              <a:t>«Lauku biļete» sniedz finansiālu atbalstu uzņēmējdarbības uzsākšanai un attīstībai lauku reģionos;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lv-LV" b="1" dirty="0"/>
              <a:t>Samazināts administratīvais slogs, vienkāršojot dokumentu kontroles prasības; 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lv-LV" b="1" dirty="0"/>
              <a:t>Projekta rezultāta pārbaudē vērtē rezultāta sasniegšanu, nevis iztērēto budžetu.</a:t>
            </a:r>
          </a:p>
          <a:p>
            <a:pPr marL="0" indent="0" algn="ctr">
              <a:buNone/>
            </a:pPr>
            <a:endParaRPr lang="lv-LV" b="1" dirty="0"/>
          </a:p>
          <a:p>
            <a:pPr marL="0" indent="0" algn="ctr">
              <a:buNone/>
            </a:pPr>
            <a:r>
              <a:rPr lang="lv-LV" sz="4000" b="1" dirty="0">
                <a:solidFill>
                  <a:srgbClr val="FF0000"/>
                </a:solidFill>
              </a:rPr>
              <a:t>Lieliska iespēja tiem, kas vēlas īstenot savas idejas, uzsākot uzņēmējdarbību  laukos.</a:t>
            </a:r>
          </a:p>
        </p:txBody>
      </p:sp>
    </p:spTree>
    <p:extLst>
      <p:ext uri="{BB962C8B-B14F-4D97-AF65-F5344CB8AC3E}">
        <p14:creationId xmlns:p14="http://schemas.microsoft.com/office/powerpoint/2010/main" val="15375469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C3F3972D-8218-3976-4B68-2BF0C5C54D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1668247"/>
            <a:ext cx="6494672" cy="4521416"/>
          </a:xfr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lv-LV" b="1" dirty="0"/>
          </a:p>
          <a:p>
            <a:pPr marL="0" indent="0" algn="ctr">
              <a:buNone/>
            </a:pPr>
            <a:r>
              <a:rPr lang="lv-LV" b="1" dirty="0"/>
              <a:t>Latvijas teritorija, izņemot valstspilsētas un pilsētas, kurās ir vairāk                           </a:t>
            </a:r>
            <a:r>
              <a:rPr lang="lv-LV" b="1" dirty="0">
                <a:solidFill>
                  <a:srgbClr val="FF0000"/>
                </a:solidFill>
              </a:rPr>
              <a:t>nekā  5 000 iedzīvotāju*. </a:t>
            </a:r>
          </a:p>
          <a:p>
            <a:pPr marL="0" indent="0">
              <a:buNone/>
            </a:pPr>
            <a:endParaRPr lang="lv-LV" sz="1800" i="1" dirty="0"/>
          </a:p>
          <a:p>
            <a:pPr marL="0" indent="0" algn="ctr">
              <a:buNone/>
            </a:pPr>
            <a:r>
              <a:rPr lang="lv-LV" sz="2400" b="1" dirty="0">
                <a:solidFill>
                  <a:srgbClr val="FF0000"/>
                </a:solidFill>
              </a:rPr>
              <a:t>Dobeles pilsētā  nevar īstenot «Lauku biļeti!</a:t>
            </a:r>
          </a:p>
          <a:p>
            <a:pPr marL="0" indent="0" algn="ctr">
              <a:buNone/>
            </a:pPr>
            <a:endParaRPr lang="lv-LV" sz="2400" b="1" dirty="0">
              <a:solidFill>
                <a:srgbClr val="FF0000"/>
              </a:solidFill>
            </a:endParaRPr>
          </a:p>
          <a:p>
            <a:pPr marL="0" indent="0" algn="just">
              <a:buNone/>
            </a:pPr>
            <a:r>
              <a:rPr lang="lv-LV" sz="2400" i="1" dirty="0"/>
              <a:t>* </a:t>
            </a:r>
            <a:r>
              <a:rPr lang="lv-LV" sz="2000" i="1" dirty="0"/>
              <a:t>Iedzīvotāju skaitu nosaka saskaņā ar Centrālās statistikas pārvaldes datiem par iedzīvotāju skaitu Latvijas administratīvajās teritorijās 2023. gada 1. janvārī!</a:t>
            </a:r>
            <a:endParaRPr lang="lv-LV" sz="2000" b="1" i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lv-LV" sz="2400" b="1" dirty="0">
              <a:solidFill>
                <a:srgbClr val="FF0000"/>
              </a:solidFill>
              <a:effectLst>
                <a:outerShdw blurRad="50800" dist="50800" dir="5400000" algn="ctr" rotWithShape="0">
                  <a:srgbClr val="EAEAEA"/>
                </a:outerShdw>
              </a:effectLst>
            </a:endParaRPr>
          </a:p>
          <a:p>
            <a:pPr marL="0" indent="0" algn="ctr">
              <a:buNone/>
            </a:pPr>
            <a:endParaRPr lang="lv-LV" sz="2400" b="1" dirty="0">
              <a:solidFill>
                <a:srgbClr val="FF0000"/>
              </a:solidFill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="" xmlns:a16="http://schemas.microsoft.com/office/drawing/2014/main" id="{9F2788DE-E304-E8AF-403F-0588FC0F5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55600"/>
            <a:ext cx="10701048" cy="1325563"/>
          </a:xfrm>
          <a:gradFill flip="none" rotWithShape="1">
            <a:gsLst>
              <a:gs pos="0">
                <a:srgbClr val="B4B652"/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>
            <a:normAutofit/>
          </a:bodyPr>
          <a:lstStyle/>
          <a:p>
            <a:pPr algn="ctr"/>
            <a:r>
              <a:rPr lang="lv-LV" sz="3600" b="1" dirty="0">
                <a:latin typeface="+mn-lt"/>
              </a:rPr>
              <a:t>Lauku </a:t>
            </a:r>
            <a:r>
              <a:rPr lang="lv-LV" sz="3600" b="1" dirty="0" smtClean="0">
                <a:latin typeface="+mn-lt"/>
              </a:rPr>
              <a:t>teritorija MKN 580 14.p. </a:t>
            </a:r>
            <a:endParaRPr lang="lv-LV" sz="3600" b="1" dirty="0">
              <a:latin typeface="+mn-lt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E60D965C-E0EA-9B87-17C8-DF5742894B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6984" y="267568"/>
            <a:ext cx="1343852" cy="15206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06906850-BBAA-B9BB-DB01-FFD449F5BF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7636" y="1681163"/>
            <a:ext cx="4203200" cy="4521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04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C0B83913-A0F1-DC88-6789-F327A9FE15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0856A2B-D547-AEC0-E757-903F45971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861" y="363321"/>
            <a:ext cx="10969800" cy="1352758"/>
          </a:xfrm>
          <a:gradFill flip="none" rotWithShape="1">
            <a:gsLst>
              <a:gs pos="0">
                <a:srgbClr val="B4B652"/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>
            <a:normAutofit/>
          </a:bodyPr>
          <a:lstStyle/>
          <a:p>
            <a:pPr algn="ctr"/>
            <a:r>
              <a:rPr lang="lv-LV" sz="3600" b="1" dirty="0">
                <a:latin typeface="+mn-lt"/>
              </a:rPr>
              <a:t>Atbalsta pretendents (1</a:t>
            </a:r>
            <a:r>
              <a:rPr lang="lv-LV" sz="3600" b="1" dirty="0" smtClean="0">
                <a:latin typeface="+mn-lt"/>
              </a:rPr>
              <a:t>) MKN 580 11.3.p.</a:t>
            </a:r>
            <a:endParaRPr lang="lv-LV" sz="3600" b="1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59767BF-5E3C-A33D-AD3C-4A081881B6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8861" y="1690688"/>
            <a:ext cx="10969801" cy="4590842"/>
          </a:xfrm>
          <a:gradFill>
            <a:gsLst>
              <a:gs pos="0">
                <a:srgbClr val="F3F3F3"/>
              </a:gs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ü"/>
            </a:pPr>
            <a:endParaRPr lang="lv-LV" b="1" dirty="0"/>
          </a:p>
          <a:p>
            <a:pPr algn="just">
              <a:buFont typeface="Wingdings" panose="05000000000000000000" pitchFamily="2" charset="2"/>
              <a:buChar char="ü"/>
            </a:pPr>
            <a:r>
              <a:rPr lang="lv-LV" b="1" dirty="0"/>
              <a:t>juridiska persona (izņemot biedrību un nodibinājumu) vai fiziska persona, </a:t>
            </a:r>
            <a:r>
              <a:rPr lang="lv-LV" b="1" u="sng" dirty="0"/>
              <a:t>kas veic saimniecisko darbību </a:t>
            </a:r>
            <a:r>
              <a:rPr lang="lv-LV" b="1" dirty="0"/>
              <a:t>un kuras apgrozījums </a:t>
            </a:r>
            <a:r>
              <a:rPr lang="lv-LV" b="1" dirty="0">
                <a:solidFill>
                  <a:srgbClr val="FF0000"/>
                </a:solidFill>
              </a:rPr>
              <a:t>nepārsniedz</a:t>
            </a:r>
            <a:r>
              <a:rPr lang="lv-LV" b="1" dirty="0"/>
              <a:t> </a:t>
            </a:r>
            <a:r>
              <a:rPr lang="lv-LV" b="1" dirty="0">
                <a:solidFill>
                  <a:srgbClr val="FF0000"/>
                </a:solidFill>
              </a:rPr>
              <a:t>15 000 </a:t>
            </a:r>
            <a:r>
              <a:rPr lang="lv-LV" b="1" i="1" dirty="0" err="1">
                <a:solidFill>
                  <a:srgbClr val="FF0000"/>
                </a:solidFill>
              </a:rPr>
              <a:t>euro</a:t>
            </a:r>
            <a:r>
              <a:rPr lang="lv-LV" b="1" dirty="0">
                <a:solidFill>
                  <a:srgbClr val="FF0000"/>
                </a:solidFill>
              </a:rPr>
              <a:t> </a:t>
            </a:r>
            <a:r>
              <a:rPr lang="lv-LV" b="1" dirty="0"/>
              <a:t>pēdējā noslēgtajā gadā pirms projekta iesniegšanas;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lv-LV" b="1" dirty="0"/>
              <a:t>juridiska persona (izņemot biedrību un nodibinājumu), </a:t>
            </a:r>
            <a:r>
              <a:rPr lang="lv-LV" b="1" u="sng" dirty="0"/>
              <a:t>kas uzsāk saimniecisko darbību</a:t>
            </a:r>
            <a:r>
              <a:rPr lang="lv-LV" b="1" dirty="0"/>
              <a:t>, vai fiziska persona, </a:t>
            </a:r>
            <a:r>
              <a:rPr lang="lv-LV" b="1" u="sng" dirty="0"/>
              <a:t>kas uzsāk vai plāno veikt saimniecisko darbību</a:t>
            </a:r>
            <a:r>
              <a:rPr lang="lv-LV" b="1" dirty="0"/>
              <a:t>, ja tās apgrozījums </a:t>
            </a:r>
            <a:r>
              <a:rPr lang="lv-LV" b="1" dirty="0" smtClean="0">
                <a:solidFill>
                  <a:srgbClr val="FF0000"/>
                </a:solidFill>
              </a:rPr>
              <a:t>nepārsniedz </a:t>
            </a:r>
            <a:r>
              <a:rPr lang="lv-LV" b="1" dirty="0">
                <a:solidFill>
                  <a:srgbClr val="FF0000"/>
                </a:solidFill>
              </a:rPr>
              <a:t>15 000 </a:t>
            </a:r>
            <a:r>
              <a:rPr lang="lv-LV" b="1" i="1" dirty="0" err="1">
                <a:solidFill>
                  <a:srgbClr val="FF0000"/>
                </a:solidFill>
              </a:rPr>
              <a:t>euro</a:t>
            </a:r>
            <a:r>
              <a:rPr lang="lv-LV" b="1" dirty="0">
                <a:solidFill>
                  <a:srgbClr val="FF0000"/>
                </a:solidFill>
              </a:rPr>
              <a:t> </a:t>
            </a:r>
            <a:r>
              <a:rPr lang="lv-LV" b="1" dirty="0"/>
              <a:t>pēdējā noslēgtajā gadā pirms projekta </a:t>
            </a:r>
            <a:r>
              <a:rPr lang="lv-LV" b="1" dirty="0" smtClean="0"/>
              <a:t>iesniegšanas. </a:t>
            </a:r>
            <a:r>
              <a:rPr lang="lv-LV" i="1" dirty="0" smtClean="0"/>
              <a:t>Ja šajā punktā minētais </a:t>
            </a:r>
            <a:r>
              <a:rPr lang="lv-LV" i="1" dirty="0"/>
              <a:t>atbalsta pretendents </a:t>
            </a:r>
            <a:r>
              <a:rPr lang="lv-LV" i="1" dirty="0">
                <a:solidFill>
                  <a:srgbClr val="FF0000"/>
                </a:solidFill>
              </a:rPr>
              <a:t>ir fiziskā persona</a:t>
            </a:r>
            <a:r>
              <a:rPr lang="lv-LV" i="1" dirty="0"/>
              <a:t>, </a:t>
            </a:r>
            <a:r>
              <a:rPr lang="lv-LV" i="1" u="sng" dirty="0"/>
              <a:t>tas pirms projekta īstenošanas uzsākšanas iegūst k</a:t>
            </a:r>
            <a:r>
              <a:rPr lang="lv-LV" i="1" dirty="0"/>
              <a:t>omersanta, zemnieku saimniecības vai </a:t>
            </a:r>
            <a:r>
              <a:rPr lang="lv-LV" i="1" dirty="0" err="1"/>
              <a:t>pašnodarbinātās</a:t>
            </a:r>
            <a:r>
              <a:rPr lang="lv-LV" i="1" dirty="0"/>
              <a:t> personas statusu. Ja atbalsta pretendents kļūst par kapitāldaļu turētāju komercsabiedrībā, kas īsteno projektu, tam attiecīgajā komercsabiedrībā pieder ne mazāk kā 51 procents kapitāldaļu un Uzņēmumu reģistrā ir reģistrētas paraksta tiesības.</a:t>
            </a:r>
          </a:p>
          <a:p>
            <a:endParaRPr lang="lv-LV" dirty="0"/>
          </a:p>
          <a:p>
            <a:pPr>
              <a:buFont typeface="Wingdings" panose="05000000000000000000" pitchFamily="2" charset="2"/>
              <a:buChar char="ü"/>
            </a:pPr>
            <a:endParaRPr lang="lv-LV" b="1" dirty="0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2C549A7D-5AE0-1B71-7B7D-6559D194C6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8401" y="279363"/>
            <a:ext cx="1343852" cy="152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3706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8861" y="337930"/>
            <a:ext cx="10969800" cy="1352758"/>
          </a:xfrm>
          <a:gradFill flip="none" rotWithShape="1">
            <a:gsLst>
              <a:gs pos="0">
                <a:srgbClr val="B4B652"/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>
            <a:normAutofit/>
          </a:bodyPr>
          <a:lstStyle/>
          <a:p>
            <a:pPr algn="ctr"/>
            <a:r>
              <a:rPr lang="lv-LV" sz="3600" b="1" dirty="0">
                <a:latin typeface="+mn-lt"/>
              </a:rPr>
              <a:t>Atbalsta pretendents (2</a:t>
            </a:r>
            <a:r>
              <a:rPr lang="lv-LV" sz="3600" b="1" dirty="0" smtClean="0">
                <a:latin typeface="+mn-lt"/>
              </a:rPr>
              <a:t>) MKN 580 12.p. </a:t>
            </a:r>
            <a:endParaRPr lang="lv-LV" sz="36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8861" y="1690688"/>
            <a:ext cx="10969801" cy="4590842"/>
          </a:xfrm>
          <a:gradFill>
            <a:gsLst>
              <a:gs pos="0">
                <a:srgbClr val="F3F3F3"/>
              </a:gs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ü"/>
            </a:pPr>
            <a:endParaRPr lang="lv-LV" b="1" dirty="0" smtClean="0"/>
          </a:p>
          <a:p>
            <a:pPr algn="just">
              <a:buFont typeface="Wingdings" panose="05000000000000000000" pitchFamily="2" charset="2"/>
              <a:buChar char="ü"/>
            </a:pPr>
            <a:r>
              <a:rPr lang="lv-LV" b="1" dirty="0" smtClean="0">
                <a:solidFill>
                  <a:srgbClr val="FF0000"/>
                </a:solidFill>
              </a:rPr>
              <a:t>Atbalsta </a:t>
            </a:r>
            <a:r>
              <a:rPr lang="lv-LV" b="1" dirty="0">
                <a:solidFill>
                  <a:srgbClr val="FF0000"/>
                </a:solidFill>
              </a:rPr>
              <a:t>pretendenta apgrozījuma apmērā iekļauj tā saistīto personu apgrozījumu projekta īstenošanas nozarē un tirgus blakusnozarēs</a:t>
            </a:r>
            <a:r>
              <a:rPr lang="lv-LV" dirty="0">
                <a:solidFill>
                  <a:srgbClr val="FF0000"/>
                </a:solidFill>
              </a:rPr>
              <a:t>!</a:t>
            </a:r>
          </a:p>
          <a:p>
            <a:pPr>
              <a:buFont typeface="Wingdings" panose="05000000000000000000" pitchFamily="2" charset="2"/>
              <a:buChar char="ü"/>
            </a:pPr>
            <a:endParaRPr lang="lv-LV" b="1" dirty="0"/>
          </a:p>
        </p:txBody>
      </p:sp>
    </p:spTree>
    <p:extLst>
      <p:ext uri="{BB962C8B-B14F-4D97-AF65-F5344CB8AC3E}">
        <p14:creationId xmlns:p14="http://schemas.microsoft.com/office/powerpoint/2010/main" val="41637214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D1257A6C-CF6F-7D0D-D029-A62D6ACF23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71E6D12-5404-F1E3-9A06-4417817F7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861" y="337930"/>
            <a:ext cx="10969800" cy="1352758"/>
          </a:xfrm>
          <a:gradFill flip="none" rotWithShape="1">
            <a:gsLst>
              <a:gs pos="0">
                <a:srgbClr val="B4B652"/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>
            <a:normAutofit/>
          </a:bodyPr>
          <a:lstStyle/>
          <a:p>
            <a:pPr algn="ctr"/>
            <a:r>
              <a:rPr lang="lv-LV" sz="3600" b="1" dirty="0">
                <a:latin typeface="+mn-lt"/>
              </a:rPr>
              <a:t>Atbalstāmās darbības MK 580 10.punkts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4E0F6D4-3B4F-B96D-0E35-21F80F8DDE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8861" y="1690688"/>
            <a:ext cx="10969801" cy="4590842"/>
          </a:xfrm>
          <a:gradFill>
            <a:gsLst>
              <a:gs pos="0">
                <a:srgbClr val="F3F3F3"/>
              </a:gs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lv-LV" b="1" dirty="0" smtClean="0"/>
              <a:t>Atsevišķi vai kopā: </a:t>
            </a:r>
            <a:endParaRPr lang="lv-LV" b="1" dirty="0"/>
          </a:p>
          <a:p>
            <a:pPr algn="just">
              <a:buFont typeface="Wingdings" panose="05000000000000000000" pitchFamily="2" charset="2"/>
              <a:buChar char="ü"/>
            </a:pPr>
            <a:r>
              <a:rPr lang="lv-LV" b="1" dirty="0"/>
              <a:t>produktu un pakalpojumu radīšana, esošo produktu un pakalpojumu attīstīšana, to realizēšana tirgū, atpazīstamības tēla veidošana, kvalitatīvu darba apstākļu radīšana un darbinieku produktivitātes kāpināšana;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lv-LV" b="1" dirty="0"/>
              <a:t>produkcijas realizēšanai paredzētas vides radīšana vai labiekārtošana, kā arī jaunu realizācijas veidu ieviešana un to atpazīstamības tēla veidošana.</a:t>
            </a:r>
          </a:p>
          <a:p>
            <a:pPr>
              <a:buFont typeface="Wingdings" panose="05000000000000000000" pitchFamily="2" charset="2"/>
              <a:buChar char="ü"/>
            </a:pPr>
            <a:endParaRPr lang="lv-LV" b="1" dirty="0"/>
          </a:p>
        </p:txBody>
      </p:sp>
    </p:spTree>
    <p:extLst>
      <p:ext uri="{BB962C8B-B14F-4D97-AF65-F5344CB8AC3E}">
        <p14:creationId xmlns:p14="http://schemas.microsoft.com/office/powerpoint/2010/main" val="9564627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2A14CE5D-71F2-AA77-F57C-D7B1D78DD2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D85D2B0-C1DC-FF01-7B88-F698D50D2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861" y="337930"/>
            <a:ext cx="10969800" cy="1352758"/>
          </a:xfrm>
          <a:gradFill flip="none" rotWithShape="1">
            <a:gsLst>
              <a:gs pos="0">
                <a:srgbClr val="B4B652"/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>
            <a:normAutofit/>
          </a:bodyPr>
          <a:lstStyle/>
          <a:p>
            <a:pPr algn="ctr"/>
            <a:r>
              <a:rPr lang="lv-LV" sz="3600" b="1" dirty="0">
                <a:latin typeface="+mn-lt"/>
              </a:rPr>
              <a:t>Attiecināmās izmaksas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9D6455B6-4B16-7C7A-FA64-DC76615A58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8861" y="1690688"/>
            <a:ext cx="10969801" cy="4590842"/>
          </a:xfrm>
          <a:gradFill>
            <a:gsLst>
              <a:gs pos="0">
                <a:srgbClr val="F3F3F3"/>
              </a:gs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/>
          </a:bodyPr>
          <a:lstStyle/>
          <a:p>
            <a:pPr marL="0" indent="0">
              <a:buNone/>
            </a:pPr>
            <a:endParaRPr lang="lv-LV" sz="2400" b="1" dirty="0"/>
          </a:p>
          <a:p>
            <a:pPr marL="0" indent="0">
              <a:buNone/>
            </a:pPr>
            <a:r>
              <a:rPr lang="lv-LV" b="1" dirty="0"/>
              <a:t>«Lauku biļetei» attiecināmās izmaksas skatīt </a:t>
            </a:r>
            <a:r>
              <a:rPr lang="lv-LV" b="1" dirty="0" smtClean="0"/>
              <a:t>MKN </a:t>
            </a:r>
            <a:r>
              <a:rPr lang="lv-LV" b="1" dirty="0"/>
              <a:t>580 33. punktā. </a:t>
            </a:r>
            <a:endParaRPr lang="lv-LV" b="1" dirty="0"/>
          </a:p>
          <a:p>
            <a:pPr marL="0" indent="0">
              <a:buNone/>
            </a:pPr>
            <a:endParaRPr lang="lv-LV" b="1" dirty="0"/>
          </a:p>
          <a:p>
            <a:pPr marL="0" indent="0">
              <a:buNone/>
            </a:pPr>
            <a:r>
              <a:rPr lang="lv-LV" b="1" dirty="0" smtClean="0">
                <a:solidFill>
                  <a:srgbClr val="FF0000"/>
                </a:solidFill>
              </a:rPr>
              <a:t>Tikai </a:t>
            </a:r>
            <a:r>
              <a:rPr lang="lv-LV" b="1" dirty="0" smtClean="0">
                <a:solidFill>
                  <a:srgbClr val="FF0000"/>
                </a:solidFill>
              </a:rPr>
              <a:t>«Lauku </a:t>
            </a:r>
            <a:r>
              <a:rPr lang="lv-LV" b="1" dirty="0">
                <a:solidFill>
                  <a:srgbClr val="FF0000"/>
                </a:solidFill>
              </a:rPr>
              <a:t>biļetē» </a:t>
            </a:r>
            <a:r>
              <a:rPr lang="lv-LV" b="1" dirty="0"/>
              <a:t>ir attiecināmas arī šādas </a:t>
            </a:r>
            <a:r>
              <a:rPr lang="lv-LV" b="1" dirty="0" smtClean="0"/>
              <a:t>izmaksas</a:t>
            </a:r>
            <a:r>
              <a:rPr lang="lv-LV" b="1" dirty="0">
                <a:solidFill>
                  <a:srgbClr val="FF0000"/>
                </a:solidFill>
              </a:rPr>
              <a:t> </a:t>
            </a:r>
            <a:r>
              <a:rPr lang="lv-LV" b="1" dirty="0" smtClean="0">
                <a:solidFill>
                  <a:srgbClr val="FF0000"/>
                </a:solidFill>
              </a:rPr>
              <a:t>(MKN 33.</a:t>
            </a:r>
            <a:r>
              <a:rPr lang="lv-LV" b="1" baseline="30000" dirty="0" smtClean="0">
                <a:solidFill>
                  <a:srgbClr val="FF0000"/>
                </a:solidFill>
              </a:rPr>
              <a:t>1</a:t>
            </a:r>
            <a:r>
              <a:rPr lang="lv-LV" b="1" dirty="0" smtClean="0">
                <a:solidFill>
                  <a:srgbClr val="FF0000"/>
                </a:solidFill>
              </a:rPr>
              <a:t>p.):</a:t>
            </a:r>
            <a:endParaRPr lang="lv-LV" b="1" dirty="0">
              <a:solidFill>
                <a:srgbClr val="FF0000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lv-LV" b="1" dirty="0"/>
              <a:t> </a:t>
            </a:r>
            <a:r>
              <a:rPr lang="lv-LV" b="1" dirty="0">
                <a:solidFill>
                  <a:srgbClr val="FF0000"/>
                </a:solidFill>
              </a:rPr>
              <a:t>lietotu pamatlīdzekļu iegādes un uzstādīšanas izmaksas</a:t>
            </a:r>
            <a:r>
              <a:rPr lang="lv-LV" b="1" dirty="0"/>
              <a:t>, ja tie nav vecāki par pieciem gadiem un pamatlīdzekļu vecums ir pierādāms;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lv-LV" b="1" dirty="0">
                <a:solidFill>
                  <a:srgbClr val="FF0000"/>
                </a:solidFill>
              </a:rPr>
              <a:t>mazvērtīgā inventāra</a:t>
            </a:r>
            <a:r>
              <a:rPr lang="lv-LV" b="1" dirty="0"/>
              <a:t> iegādes izmaksas, ja tā ir projekta daļa.</a:t>
            </a:r>
          </a:p>
          <a:p>
            <a:pPr>
              <a:buFont typeface="Wingdings" panose="05000000000000000000" pitchFamily="2" charset="2"/>
              <a:buChar char="ü"/>
            </a:pPr>
            <a:endParaRPr lang="lv-LV" sz="2400" b="1" dirty="0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108EEA96-4E05-1347-C6A2-4C62B45C82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8401" y="279363"/>
            <a:ext cx="1343852" cy="152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172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8861" y="337930"/>
            <a:ext cx="10969800" cy="1352758"/>
          </a:xfrm>
          <a:gradFill flip="none" rotWithShape="1">
            <a:gsLst>
              <a:gs pos="0">
                <a:srgbClr val="B4B652"/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>
            <a:normAutofit/>
          </a:bodyPr>
          <a:lstStyle/>
          <a:p>
            <a:pPr algn="ctr"/>
            <a:r>
              <a:rPr lang="lv-LV" sz="4000" b="1" dirty="0">
                <a:latin typeface="+mn-lt"/>
              </a:rPr>
              <a:t>Fiksētas summas </a:t>
            </a:r>
            <a:r>
              <a:rPr lang="lv-LV" sz="4000" b="1" dirty="0" smtClean="0">
                <a:latin typeface="+mn-lt"/>
              </a:rPr>
              <a:t>maksājums (I) </a:t>
            </a:r>
            <a:endParaRPr lang="lv-LV" sz="40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8861" y="1690688"/>
            <a:ext cx="10969801" cy="4590842"/>
          </a:xfrm>
          <a:gradFill>
            <a:gsLst>
              <a:gs pos="0">
                <a:srgbClr val="F3F3F3"/>
              </a:gs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Autofit/>
          </a:bodyPr>
          <a:lstStyle/>
          <a:p>
            <a:pPr lvl="0">
              <a:buFont typeface="Wingdings" panose="05000000000000000000" pitchFamily="2" charset="2"/>
              <a:buChar char="ü"/>
            </a:pPr>
            <a:r>
              <a:rPr lang="lv-LV" sz="2400" dirty="0">
                <a:solidFill>
                  <a:prstClr val="black"/>
                </a:solidFill>
              </a:rPr>
              <a:t>fiksētās summas maksājuma kopējā attiecināmo izmaksu summa </a:t>
            </a:r>
            <a:r>
              <a:rPr lang="lv-LV" sz="2400" dirty="0">
                <a:solidFill>
                  <a:srgbClr val="FF0000"/>
                </a:solidFill>
              </a:rPr>
              <a:t>ir</a:t>
            </a:r>
            <a:r>
              <a:rPr lang="lv-LV" sz="2400" b="1" dirty="0">
                <a:solidFill>
                  <a:srgbClr val="FF0000"/>
                </a:solidFill>
              </a:rPr>
              <a:t> līdz 15 000 </a:t>
            </a:r>
            <a:r>
              <a:rPr lang="lv-LV" sz="2400" b="1" dirty="0" err="1">
                <a:solidFill>
                  <a:srgbClr val="FF0000"/>
                </a:solidFill>
              </a:rPr>
              <a:t>euro</a:t>
            </a:r>
            <a:r>
              <a:rPr lang="lv-LV" sz="2400" dirty="0">
                <a:solidFill>
                  <a:prstClr val="black"/>
                </a:solidFill>
              </a:rPr>
              <a:t>. Atbalsta intensitāte tiek noteikta ievērojot MK </a:t>
            </a:r>
            <a:r>
              <a:rPr lang="lv-LV" sz="2400" dirty="0">
                <a:solidFill>
                  <a:prstClr val="black"/>
                </a:solidFill>
              </a:rPr>
              <a:t>N</a:t>
            </a:r>
            <a:r>
              <a:rPr lang="lv-LV" sz="2400" dirty="0" smtClean="0">
                <a:solidFill>
                  <a:prstClr val="black"/>
                </a:solidFill>
              </a:rPr>
              <a:t> </a:t>
            </a:r>
            <a:r>
              <a:rPr lang="lv-LV" sz="2400" dirty="0">
                <a:solidFill>
                  <a:prstClr val="black"/>
                </a:solidFill>
              </a:rPr>
              <a:t>580 un sabiedrības virzītas vietējās attīstības stratēģijas.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lv-LV" sz="2400" b="1" dirty="0">
                <a:solidFill>
                  <a:prstClr val="black"/>
                </a:solidFill>
              </a:rPr>
              <a:t>maksimālā atbalsta intensitāte </a:t>
            </a:r>
            <a:r>
              <a:rPr lang="lv-LV" sz="2400" b="1" dirty="0" smtClean="0">
                <a:solidFill>
                  <a:prstClr val="black"/>
                </a:solidFill>
              </a:rPr>
              <a:t>Lauku biļetes projektiem</a:t>
            </a:r>
            <a:r>
              <a:rPr lang="lv-LV" sz="2400" b="1" dirty="0" smtClean="0">
                <a:solidFill>
                  <a:prstClr val="black"/>
                </a:solidFill>
              </a:rPr>
              <a:t> </a:t>
            </a:r>
            <a:r>
              <a:rPr lang="lv-LV" sz="2400" b="1" dirty="0">
                <a:solidFill>
                  <a:srgbClr val="FF0000"/>
                </a:solidFill>
              </a:rPr>
              <a:t>- 65%;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lv-LV" sz="2400" b="1" dirty="0">
                <a:solidFill>
                  <a:prstClr val="black"/>
                </a:solidFill>
              </a:rPr>
              <a:t>kad stājies spēkā LAD lēmums </a:t>
            </a:r>
            <a:r>
              <a:rPr lang="lv-LV" sz="2400" dirty="0">
                <a:solidFill>
                  <a:prstClr val="black"/>
                </a:solidFill>
              </a:rPr>
              <a:t>par budžeta projekta iesnieguma apstiprināšanu, atbalsta pretendents saņem </a:t>
            </a:r>
            <a:r>
              <a:rPr lang="lv-LV" sz="2400" b="1" dirty="0">
                <a:solidFill>
                  <a:prstClr val="black"/>
                </a:solidFill>
              </a:rPr>
              <a:t>80 %</a:t>
            </a:r>
            <a:r>
              <a:rPr lang="lv-LV" sz="2400" dirty="0">
                <a:solidFill>
                  <a:prstClr val="black"/>
                </a:solidFill>
              </a:rPr>
              <a:t> no kopēja atbalsta apmērā; 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lv-LV" sz="2400" dirty="0">
                <a:solidFill>
                  <a:prstClr val="black"/>
                </a:solidFill>
              </a:rPr>
              <a:t>gala maksājumu </a:t>
            </a:r>
            <a:r>
              <a:rPr lang="lv-LV" sz="2400" b="1" dirty="0">
                <a:solidFill>
                  <a:prstClr val="black"/>
                </a:solidFill>
              </a:rPr>
              <a:t>20 %</a:t>
            </a:r>
            <a:r>
              <a:rPr lang="lv-LV" sz="2400" dirty="0">
                <a:solidFill>
                  <a:prstClr val="black"/>
                </a:solidFill>
              </a:rPr>
              <a:t> apmērā no kopējā atbalsta apmēra atbalsta pretendents saņem </a:t>
            </a:r>
            <a:r>
              <a:rPr lang="lv-LV" sz="2400" b="1" dirty="0">
                <a:solidFill>
                  <a:prstClr val="black"/>
                </a:solidFill>
              </a:rPr>
              <a:t>pēc pilnīgas projekta īstenošanas un sasniegto mērķu </a:t>
            </a:r>
            <a:r>
              <a:rPr lang="lv-LV" sz="2400" b="1" dirty="0" err="1">
                <a:solidFill>
                  <a:prstClr val="black"/>
                </a:solidFill>
              </a:rPr>
              <a:t>izvērtējuma</a:t>
            </a:r>
            <a:r>
              <a:rPr lang="lv-LV" sz="2400" dirty="0">
                <a:solidFill>
                  <a:prstClr val="black"/>
                </a:solidFill>
              </a:rPr>
              <a:t>;</a:t>
            </a:r>
            <a:r>
              <a:rPr lang="lv-LV" sz="2400" b="1" dirty="0">
                <a:solidFill>
                  <a:srgbClr val="FF0000"/>
                </a:solidFill>
              </a:rPr>
              <a:t>                                                                            </a:t>
            </a:r>
          </a:p>
          <a:p>
            <a:pPr marL="0" lvl="0" indent="0">
              <a:buNone/>
            </a:pPr>
            <a:r>
              <a:rPr lang="lv-LV" sz="2400" b="1" dirty="0" smtClean="0">
                <a:solidFill>
                  <a:srgbClr val="FF0000"/>
                </a:solidFill>
              </a:rPr>
              <a:t>Ja </a:t>
            </a:r>
            <a:r>
              <a:rPr lang="lv-LV" sz="2400" b="1" dirty="0">
                <a:solidFill>
                  <a:srgbClr val="FF0000"/>
                </a:solidFill>
              </a:rPr>
              <a:t>projekts nav īstenots, vai īstenots daļēji un darbības rezultāts nav sasniegts vai daļēji sasniegts, atbalsta pretendents atmaksā saņemto 80% atbalstu!!!</a:t>
            </a:r>
          </a:p>
          <a:p>
            <a:pPr>
              <a:buFont typeface="Wingdings" panose="05000000000000000000" pitchFamily="2" charset="2"/>
              <a:buChar char="ü"/>
            </a:pPr>
            <a:endParaRPr lang="lv-LV" sz="2400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72299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8861" y="337930"/>
            <a:ext cx="10969800" cy="1352758"/>
          </a:xfrm>
          <a:gradFill flip="none" rotWithShape="1">
            <a:gsLst>
              <a:gs pos="0">
                <a:srgbClr val="B4B652"/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>
            <a:normAutofit/>
          </a:bodyPr>
          <a:lstStyle/>
          <a:p>
            <a:pPr algn="ctr"/>
            <a:r>
              <a:rPr lang="lv-LV" sz="3600" b="1" dirty="0">
                <a:latin typeface="+mn-lt"/>
              </a:rPr>
              <a:t>Fiksētas summas maksājums (II)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8861" y="1690688"/>
            <a:ext cx="10969801" cy="4590842"/>
          </a:xfrm>
          <a:gradFill>
            <a:gsLst>
              <a:gs pos="0">
                <a:srgbClr val="F3F3F3"/>
              </a:gs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lv-LV" b="1" dirty="0"/>
              <a:t>Piemēri:</a:t>
            </a:r>
          </a:p>
          <a:p>
            <a:pPr marL="0" indent="0">
              <a:buNone/>
            </a:pPr>
            <a:endParaRPr lang="lv-LV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6018" y="1690688"/>
            <a:ext cx="6988466" cy="22054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6018" y="3896138"/>
            <a:ext cx="6988466" cy="224263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1" y="279363"/>
            <a:ext cx="1343852" cy="1520675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>
            <a:off x="0" y="2114550"/>
            <a:ext cx="2472359" cy="1613120"/>
          </a:xfrm>
          <a:prstGeom prst="ellipse">
            <a:avLst/>
          </a:prstGeom>
          <a:solidFill>
            <a:schemeClr val="accent2">
              <a:lumMod val="20000"/>
              <a:lumOff val="80000"/>
              <a:alpha val="9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1600" b="1" dirty="0">
                <a:solidFill>
                  <a:schemeClr val="tx1"/>
                </a:solidFill>
              </a:rPr>
              <a:t>Avanss 80% = </a:t>
            </a:r>
          </a:p>
          <a:p>
            <a:pPr algn="ctr"/>
            <a:r>
              <a:rPr lang="lv-LV" sz="1600" b="1" dirty="0">
                <a:solidFill>
                  <a:schemeClr val="tx1"/>
                </a:solidFill>
              </a:rPr>
              <a:t>7 800 </a:t>
            </a:r>
            <a:r>
              <a:rPr lang="lv-LV" sz="1600" b="1" dirty="0" err="1">
                <a:solidFill>
                  <a:schemeClr val="tx1"/>
                </a:solidFill>
              </a:rPr>
              <a:t>euro</a:t>
            </a:r>
            <a:endParaRPr lang="lv-LV" sz="1600" b="1" dirty="0">
              <a:solidFill>
                <a:schemeClr val="tx1"/>
              </a:solidFill>
            </a:endParaRPr>
          </a:p>
          <a:p>
            <a:pPr algn="ctr"/>
            <a:r>
              <a:rPr lang="lv-LV" sz="1600" b="1" dirty="0" err="1">
                <a:solidFill>
                  <a:schemeClr val="tx1"/>
                </a:solidFill>
              </a:rPr>
              <a:t>Priekšfinansējums</a:t>
            </a:r>
            <a:r>
              <a:rPr lang="lv-LV" sz="1600" b="1" dirty="0">
                <a:solidFill>
                  <a:schemeClr val="tx1"/>
                </a:solidFill>
              </a:rPr>
              <a:t> 20% = 1 950 </a:t>
            </a:r>
            <a:r>
              <a:rPr lang="lv-LV" sz="1600" b="1" dirty="0" err="1">
                <a:solidFill>
                  <a:schemeClr val="tx1"/>
                </a:solidFill>
              </a:rPr>
              <a:t>euro</a:t>
            </a:r>
            <a:r>
              <a:rPr lang="lv-LV" sz="16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5" name="Right Arrow 4"/>
          <p:cNvSpPr/>
          <p:nvPr/>
        </p:nvSpPr>
        <p:spPr>
          <a:xfrm>
            <a:off x="2228849" y="2524124"/>
            <a:ext cx="435483" cy="284607"/>
          </a:xfrm>
          <a:prstGeom prst="rightArrow">
            <a:avLst/>
          </a:prstGeom>
          <a:solidFill>
            <a:srgbClr val="7D8F7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9" name="Oval 8"/>
          <p:cNvSpPr/>
          <p:nvPr/>
        </p:nvSpPr>
        <p:spPr>
          <a:xfrm>
            <a:off x="0" y="4324350"/>
            <a:ext cx="2472359" cy="1613120"/>
          </a:xfrm>
          <a:prstGeom prst="ellipse">
            <a:avLst/>
          </a:prstGeom>
          <a:solidFill>
            <a:schemeClr val="accent2">
              <a:lumMod val="20000"/>
              <a:lumOff val="80000"/>
              <a:alpha val="9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1600" b="1" dirty="0">
                <a:solidFill>
                  <a:schemeClr val="tx1"/>
                </a:solidFill>
              </a:rPr>
              <a:t>Avanss 80% = </a:t>
            </a:r>
          </a:p>
          <a:p>
            <a:pPr algn="ctr"/>
            <a:r>
              <a:rPr lang="lv-LV" sz="1600" b="1" dirty="0">
                <a:solidFill>
                  <a:schemeClr val="tx1"/>
                </a:solidFill>
              </a:rPr>
              <a:t>2 894, 94 </a:t>
            </a:r>
            <a:r>
              <a:rPr lang="lv-LV" sz="1600" b="1" dirty="0" err="1">
                <a:solidFill>
                  <a:schemeClr val="tx1"/>
                </a:solidFill>
              </a:rPr>
              <a:t>euro</a:t>
            </a:r>
            <a:endParaRPr lang="lv-LV" sz="1600" b="1" dirty="0">
              <a:solidFill>
                <a:schemeClr val="tx1"/>
              </a:solidFill>
            </a:endParaRPr>
          </a:p>
          <a:p>
            <a:pPr algn="ctr"/>
            <a:r>
              <a:rPr lang="lv-LV" sz="1600" b="1" dirty="0" err="1">
                <a:solidFill>
                  <a:schemeClr val="tx1"/>
                </a:solidFill>
              </a:rPr>
              <a:t>Priekšfinansējums</a:t>
            </a:r>
            <a:r>
              <a:rPr lang="lv-LV" sz="1600" b="1" dirty="0">
                <a:solidFill>
                  <a:schemeClr val="tx1"/>
                </a:solidFill>
              </a:rPr>
              <a:t> 20% = 723,74 </a:t>
            </a:r>
            <a:r>
              <a:rPr lang="lv-LV" sz="1600" b="1" dirty="0" err="1">
                <a:solidFill>
                  <a:schemeClr val="tx1"/>
                </a:solidFill>
              </a:rPr>
              <a:t>euro</a:t>
            </a:r>
            <a:r>
              <a:rPr lang="lv-LV" sz="1600" b="1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50928" y="4727815"/>
            <a:ext cx="451143" cy="317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296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8861" y="337930"/>
            <a:ext cx="10969800" cy="1352758"/>
          </a:xfrm>
          <a:gradFill flip="none" rotWithShape="1">
            <a:gsLst>
              <a:gs pos="0">
                <a:srgbClr val="B4B652"/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>
            <a:normAutofit fontScale="90000"/>
          </a:bodyPr>
          <a:lstStyle/>
          <a:p>
            <a:pPr algn="ctr"/>
            <a:r>
              <a:rPr lang="lv-LV" sz="3600" b="1" dirty="0">
                <a:latin typeface="+mn-lt"/>
              </a:rPr>
              <a:t>Projekta iesniegumu pretendents iesniedz </a:t>
            </a:r>
            <a:r>
              <a:rPr lang="lv-LV" sz="3600" b="1" dirty="0" smtClean="0">
                <a:latin typeface="+mn-lt"/>
              </a:rPr>
              <a:t>LAD</a:t>
            </a:r>
            <a:r>
              <a:rPr lang="lv-LV" sz="3600" b="1" dirty="0"/>
              <a:t> </a:t>
            </a:r>
            <a:r>
              <a:rPr lang="lv-LV" sz="3600" b="1" dirty="0" smtClean="0"/>
              <a:t/>
            </a:r>
            <a:br>
              <a:rPr lang="lv-LV" sz="3600" b="1" dirty="0" smtClean="0"/>
            </a:br>
            <a:r>
              <a:rPr lang="lv-LV" sz="3600" b="1" dirty="0" smtClean="0">
                <a:solidFill>
                  <a:srgbClr val="FF0000"/>
                </a:solidFill>
                <a:latin typeface="+mn-lt"/>
              </a:rPr>
              <a:t>(pretendents </a:t>
            </a:r>
            <a:r>
              <a:rPr lang="lv-LV" sz="3600" b="1" dirty="0">
                <a:solidFill>
                  <a:srgbClr val="FF0000"/>
                </a:solidFill>
                <a:latin typeface="+mn-lt"/>
              </a:rPr>
              <a:t>ir reģistrēts kā LAD </a:t>
            </a:r>
            <a:r>
              <a:rPr lang="lv-LV" sz="3600" b="1" dirty="0" smtClean="0">
                <a:solidFill>
                  <a:srgbClr val="FF0000"/>
                </a:solidFill>
                <a:latin typeface="+mn-lt"/>
              </a:rPr>
              <a:t>klients)                           </a:t>
            </a:r>
            <a:r>
              <a:rPr lang="lv-LV" sz="3600" b="1" dirty="0" smtClean="0">
                <a:solidFill>
                  <a:srgbClr val="FF0000"/>
                </a:solidFill>
                <a:latin typeface="+mn-lt"/>
              </a:rPr>
              <a:t> </a:t>
            </a:r>
            <a:r>
              <a:rPr lang="lv-LV" sz="3600" b="1" dirty="0">
                <a:latin typeface="+mn-lt"/>
              </a:rPr>
              <a:t>elektroniskās pieteikšanās </a:t>
            </a:r>
            <a:r>
              <a:rPr lang="lv-LV" sz="3600" b="1" dirty="0" smtClean="0">
                <a:latin typeface="+mn-lt"/>
              </a:rPr>
              <a:t>sistēmā, iesniedzot:</a:t>
            </a:r>
            <a:endParaRPr lang="lv-LV" sz="36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8861" y="1690688"/>
            <a:ext cx="10969801" cy="4590842"/>
          </a:xfr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>
            <a:normAutofit/>
          </a:bodyPr>
          <a:lstStyle/>
          <a:p>
            <a:pPr marL="0" indent="0">
              <a:buNone/>
            </a:pPr>
            <a:endParaRPr lang="lv-LV" sz="2400" b="1" dirty="0">
              <a:solidFill>
                <a:srgbClr val="FF0000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lv-LV" sz="3200" dirty="0"/>
              <a:t>projekta </a:t>
            </a:r>
            <a:r>
              <a:rPr lang="lv-LV" sz="3200" dirty="0" smtClean="0"/>
              <a:t>iesniegumu;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lv-LV" sz="3200" dirty="0"/>
              <a:t>p</a:t>
            </a:r>
            <a:r>
              <a:rPr lang="lv-LV" sz="3200" dirty="0" smtClean="0"/>
              <a:t>ielikumus MKN 580 48.p.</a:t>
            </a:r>
          </a:p>
          <a:p>
            <a:pPr marL="0" indent="0">
              <a:buNone/>
            </a:pPr>
            <a:r>
              <a:rPr lang="lv-LV" sz="3200" b="1" dirty="0"/>
              <a:t>Gatavojot «Lauku biļetes» projektu, atbalsta pretendents </a:t>
            </a:r>
            <a:r>
              <a:rPr lang="lv-LV" sz="3200" b="1" dirty="0">
                <a:solidFill>
                  <a:srgbClr val="FF0000"/>
                </a:solidFill>
              </a:rPr>
              <a:t>informāciju par būvniecības lietu</a:t>
            </a:r>
            <a:r>
              <a:rPr lang="lv-LV" sz="3200" b="1" dirty="0"/>
              <a:t>, kas atbilstoši būvniecības jomu regulējošajiem normatīvajiem aktiem reģistrēta Būvniecības informācijas sistēmā (ja attiecināms), kā arī </a:t>
            </a:r>
            <a:r>
              <a:rPr lang="lv-LV" sz="3200" b="1" dirty="0">
                <a:solidFill>
                  <a:srgbClr val="FF0000"/>
                </a:solidFill>
              </a:rPr>
              <a:t>iepirkuma dokumentus</a:t>
            </a:r>
            <a:r>
              <a:rPr lang="lv-LV" sz="3200" b="1" dirty="0"/>
              <a:t>, kas saistīti ar būvniecības izmaksām, </a:t>
            </a:r>
            <a:r>
              <a:rPr lang="lv-LV" sz="3200" b="1" dirty="0">
                <a:solidFill>
                  <a:srgbClr val="FF0000"/>
                </a:solidFill>
              </a:rPr>
              <a:t>iesniedz kopā ar projekta iesniegumu.</a:t>
            </a:r>
          </a:p>
          <a:p>
            <a:pPr marL="0" indent="0">
              <a:buNone/>
            </a:pPr>
            <a:endParaRPr lang="lv-LV" sz="3200" dirty="0"/>
          </a:p>
          <a:p>
            <a:pPr>
              <a:buFont typeface="Wingdings" panose="05000000000000000000" pitchFamily="2" charset="2"/>
              <a:buChar char="ü"/>
            </a:pPr>
            <a:endParaRPr lang="lv-LV" sz="3200" dirty="0"/>
          </a:p>
          <a:p>
            <a:pPr>
              <a:buFont typeface="Wingdings" panose="05000000000000000000" pitchFamily="2" charset="2"/>
              <a:buChar char="ü"/>
            </a:pPr>
            <a:endParaRPr lang="lv-LV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89703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8861" y="337930"/>
            <a:ext cx="10969800" cy="1352758"/>
          </a:xfrm>
          <a:gradFill flip="none" rotWithShape="1">
            <a:gsLst>
              <a:gs pos="0">
                <a:srgbClr val="B4B652"/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>
            <a:normAutofit/>
          </a:bodyPr>
          <a:lstStyle/>
          <a:p>
            <a:pPr algn="ctr"/>
            <a:r>
              <a:rPr lang="lv-LV" sz="3600" b="1" dirty="0" smtClean="0">
                <a:latin typeface="+mn-lt"/>
              </a:rPr>
              <a:t>Papildu iesniedzamie dokumenti</a:t>
            </a:r>
            <a:endParaRPr lang="lv-LV" sz="36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8861" y="1690688"/>
            <a:ext cx="10969801" cy="4590842"/>
          </a:xfrm>
          <a:gradFill>
            <a:gsLst>
              <a:gs pos="0">
                <a:srgbClr val="F3F3F3"/>
              </a:gs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lv-LV" b="1" dirty="0" smtClean="0"/>
              <a:t>Izziņa </a:t>
            </a:r>
            <a:r>
              <a:rPr lang="lv-LV" b="1" dirty="0"/>
              <a:t>vai izdruka no e-vides par dzīves vietas deklarāciju vai </a:t>
            </a:r>
            <a:r>
              <a:rPr lang="lv-LV" b="1" dirty="0" smtClean="0"/>
              <a:t>uzņēmuma darbības </a:t>
            </a:r>
            <a:r>
              <a:rPr lang="lv-LV" b="1" dirty="0"/>
              <a:t>reģistrēto darbības vietu</a:t>
            </a:r>
            <a:r>
              <a:rPr lang="lv-LV" b="1" dirty="0" smtClean="0"/>
              <a:t>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lv-LV" b="1" dirty="0" smtClean="0"/>
              <a:t>Apliecinājums</a:t>
            </a:r>
            <a:r>
              <a:rPr lang="lv-LV" b="1" dirty="0"/>
              <a:t>, ka iegādājamais pamatlīdzeklis sākotnēji nav iegādāts,    </a:t>
            </a:r>
            <a:r>
              <a:rPr lang="lv-LV" b="1" dirty="0" smtClean="0"/>
              <a:t> </a:t>
            </a:r>
            <a:r>
              <a:rPr lang="lv-LV" b="1" dirty="0"/>
              <a:t>izmantojot jebkādu publisko finansējumu, un tas nav vecāks par pieciem </a:t>
            </a:r>
            <a:r>
              <a:rPr lang="lv-LV" b="1" dirty="0" smtClean="0"/>
              <a:t>gadiem</a:t>
            </a:r>
            <a:r>
              <a:rPr lang="lv-LV" b="1" dirty="0"/>
              <a:t>. </a:t>
            </a:r>
            <a:r>
              <a:rPr lang="lv-LV" sz="2600" b="1" dirty="0"/>
              <a:t>  </a:t>
            </a:r>
          </a:p>
          <a:p>
            <a:pPr>
              <a:buFont typeface="Wingdings" panose="05000000000000000000" pitchFamily="2" charset="2"/>
              <a:buChar char="ü"/>
            </a:pPr>
            <a:endParaRPr lang="lv-LV" sz="3200" dirty="0"/>
          </a:p>
          <a:p>
            <a:pPr>
              <a:buFont typeface="Wingdings" panose="05000000000000000000" pitchFamily="2" charset="2"/>
              <a:buChar char="ü"/>
            </a:pPr>
            <a:endParaRPr lang="lv-LV" sz="3200" dirty="0"/>
          </a:p>
          <a:p>
            <a:pPr>
              <a:buFont typeface="Wingdings" panose="05000000000000000000" pitchFamily="2" charset="2"/>
              <a:buChar char="ü"/>
            </a:pPr>
            <a:endParaRPr lang="lv-LV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3983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ECF986A4-5523-B9D0-E3E0-DA9D717C34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942C559-9239-968C-6120-175C7C1488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861" y="337930"/>
            <a:ext cx="10969800" cy="1352758"/>
          </a:xfrm>
          <a:gradFill flip="none" rotWithShape="1">
            <a:gsLst>
              <a:gs pos="0">
                <a:srgbClr val="B4B652"/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>
            <a:normAutofit/>
          </a:bodyPr>
          <a:lstStyle/>
          <a:p>
            <a:pPr algn="ctr"/>
            <a:r>
              <a:rPr lang="lv-LV" sz="3600" b="1" dirty="0">
                <a:latin typeface="+mn-lt"/>
              </a:rPr>
              <a:t>Nosacījumi </a:t>
            </a:r>
            <a:r>
              <a:rPr lang="lv-LV" sz="3600" b="1" dirty="0" smtClean="0">
                <a:latin typeface="+mn-lt"/>
              </a:rPr>
              <a:t>(2) MKN 16.2.</a:t>
            </a:r>
            <a:r>
              <a:rPr lang="lv-LV" sz="4000" b="1" baseline="30000" dirty="0" smtClean="0"/>
              <a:t>1</a:t>
            </a:r>
            <a:r>
              <a:rPr lang="lv-LV" sz="4000" b="1" dirty="0"/>
              <a:t> </a:t>
            </a:r>
            <a:r>
              <a:rPr lang="lv-LV" sz="4000" b="1" dirty="0" smtClean="0"/>
              <a:t>p.</a:t>
            </a:r>
            <a:endParaRPr lang="lv-LV" sz="4000" b="1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5E96CCD-F46F-DB53-4BB7-DC8BE00B02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8861" y="1690688"/>
            <a:ext cx="10969801" cy="4590842"/>
          </a:xfrm>
          <a:gradFill>
            <a:gsLst>
              <a:gs pos="0">
                <a:srgbClr val="F3F3F3"/>
              </a:gs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lv-LV" b="1" dirty="0"/>
              <a:t>Atbalsta pretendents ar projektam pievienoto finanšu plānu apliecina saimnieciskās darbības ekonomisko dzīvotspēju un spēju īstenot projektu un sasniegt tā mērķi. Atbilstoši finanšu plānam </a:t>
            </a:r>
            <a:r>
              <a:rPr lang="lv-LV" b="1" dirty="0">
                <a:solidFill>
                  <a:srgbClr val="FF0000"/>
                </a:solidFill>
              </a:rPr>
              <a:t>starp ieņēmumiem un izdevumiem ir pozitīvs atlikums </a:t>
            </a:r>
            <a:r>
              <a:rPr lang="lv-LV" b="1" dirty="0"/>
              <a:t>pēdējā noslēgtajā gadā pirms projekta iesniegšanas un pirmajā gadā pēc projekta īstenošanas, </a:t>
            </a:r>
          </a:p>
          <a:p>
            <a:pPr marL="0" indent="0" algn="just">
              <a:buNone/>
            </a:pPr>
            <a:r>
              <a:rPr lang="lv-LV" b="1" dirty="0"/>
              <a:t>bet juridiskai personai (izņemot biedrību un nodibinājumu), </a:t>
            </a:r>
            <a:r>
              <a:rPr lang="lv-LV" b="1" u="sng" dirty="0"/>
              <a:t>kas uzsāk saimniecisko darbību</a:t>
            </a:r>
            <a:r>
              <a:rPr lang="lv-LV" b="1" dirty="0"/>
              <a:t>, vai fiziskai </a:t>
            </a:r>
            <a:r>
              <a:rPr lang="lv-LV" b="1" dirty="0" smtClean="0"/>
              <a:t>personai, </a:t>
            </a:r>
            <a:r>
              <a:rPr lang="lv-LV" b="1" u="sng" dirty="0"/>
              <a:t>kas uzsāk vai plāno veikt saimniecisko darbību </a:t>
            </a:r>
            <a:r>
              <a:rPr lang="lv-LV" b="1" dirty="0"/>
              <a:t>– arī projekta iesnieguma iesniegšanas gadā un visos projekta īstenošanas gados.</a:t>
            </a:r>
          </a:p>
          <a:p>
            <a:pPr marL="0" indent="0">
              <a:buNone/>
            </a:pPr>
            <a:endParaRPr lang="lv-LV" b="1" dirty="0"/>
          </a:p>
        </p:txBody>
      </p:sp>
    </p:spTree>
    <p:extLst>
      <p:ext uri="{BB962C8B-B14F-4D97-AF65-F5344CB8AC3E}">
        <p14:creationId xmlns:p14="http://schemas.microsoft.com/office/powerpoint/2010/main" val="26676859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8861" y="337930"/>
            <a:ext cx="10969800" cy="1352758"/>
          </a:xfrm>
          <a:gradFill flip="none" rotWithShape="1">
            <a:gsLst>
              <a:gs pos="0">
                <a:srgbClr val="B4B652"/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>
            <a:normAutofit/>
          </a:bodyPr>
          <a:lstStyle/>
          <a:p>
            <a:pPr algn="ctr"/>
            <a:r>
              <a:rPr lang="lv-LV" sz="4000" b="1" dirty="0" smtClean="0">
                <a:latin typeface="+mn-lt"/>
              </a:rPr>
              <a:t>N</a:t>
            </a:r>
            <a:r>
              <a:rPr lang="lv-LV" sz="4000" b="1" dirty="0" smtClean="0">
                <a:latin typeface="+mn-lt"/>
              </a:rPr>
              <a:t>osacījumi (3)</a:t>
            </a:r>
            <a:endParaRPr lang="lv-LV" sz="40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8861" y="1690688"/>
            <a:ext cx="10969801" cy="4590842"/>
          </a:xfrm>
          <a:gradFill>
            <a:gsLst>
              <a:gs pos="0">
                <a:srgbClr val="F3F3F3"/>
              </a:gs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lv-LV" sz="2600" b="1" dirty="0">
                <a:solidFill>
                  <a:srgbClr val="FF0000"/>
                </a:solidFill>
              </a:rPr>
              <a:t>Projektu sāk īstenot 6 mēnešu laikā </a:t>
            </a:r>
            <a:r>
              <a:rPr lang="lv-LV" sz="2600" b="1" dirty="0"/>
              <a:t>pēc tam , kad stājies </a:t>
            </a:r>
            <a:r>
              <a:rPr lang="lv-LV" sz="2600" b="1" dirty="0" smtClean="0"/>
              <a:t>spēkā LAD  </a:t>
            </a:r>
            <a:r>
              <a:rPr lang="lv-LV" sz="2600" b="1" dirty="0"/>
              <a:t>lēmums par projekta apstiprināšanu. Nosacījums  uzskatāms par izpildītu, ja atbalsta </a:t>
            </a:r>
            <a:r>
              <a:rPr lang="lv-LV" sz="2400" b="1" dirty="0" smtClean="0"/>
              <a:t>saņēmējs </a:t>
            </a:r>
            <a:r>
              <a:rPr lang="lv-LV" sz="2400" b="1" dirty="0"/>
              <a:t>ir iesniedzis pārskatu par atbilstošā projekta posmā īstenotajām darbībām un sasniegtajiem starprezultātiem (ja attiecināms) un tajā sniegtā informācija apliecina projekta īstenošanas uzsākšanu</a:t>
            </a:r>
            <a:r>
              <a:rPr lang="lv-LV" sz="2400" b="1" dirty="0" smtClean="0"/>
              <a:t>.</a:t>
            </a:r>
            <a:endParaRPr lang="lv-LV" sz="2400" b="1" dirty="0"/>
          </a:p>
          <a:p>
            <a:pPr>
              <a:buFont typeface="Wingdings" panose="05000000000000000000" pitchFamily="2" charset="2"/>
              <a:buChar char="ü"/>
            </a:pPr>
            <a:r>
              <a:rPr lang="lv-LV" sz="2400" b="1" dirty="0"/>
              <a:t>Atbalsta saņēmējs </a:t>
            </a:r>
            <a:r>
              <a:rPr lang="lv-LV" sz="2400" b="1" dirty="0" smtClean="0"/>
              <a:t>atbalstu </a:t>
            </a:r>
            <a:r>
              <a:rPr lang="lv-LV" sz="2400" b="1" dirty="0"/>
              <a:t>saņem, pamatojoties uz projektā noteiktā rezultāta vai starprezultātu izpildi. Ja rezultāts vai kāds no starprezultātiem nav sasniegts, atbalstu par to nepiešķir.</a:t>
            </a:r>
            <a:endParaRPr lang="lv-LV" sz="2600" b="1" dirty="0"/>
          </a:p>
          <a:p>
            <a:pPr>
              <a:buFont typeface="Wingdings" panose="05000000000000000000" pitchFamily="2" charset="2"/>
              <a:buChar char="ü"/>
            </a:pPr>
            <a:r>
              <a:rPr lang="lv-LV" sz="2600" b="1" i="1" dirty="0" smtClean="0">
                <a:solidFill>
                  <a:srgbClr val="FF0000"/>
                </a:solidFill>
              </a:rPr>
              <a:t>Grozījumus </a:t>
            </a:r>
            <a:r>
              <a:rPr lang="lv-LV" sz="2600" b="1" i="1" dirty="0">
                <a:solidFill>
                  <a:srgbClr val="FF0000"/>
                </a:solidFill>
              </a:rPr>
              <a:t>projektā saskaņo ar LAD !!!</a:t>
            </a:r>
          </a:p>
          <a:p>
            <a:pPr>
              <a:buFont typeface="Wingdings" panose="05000000000000000000" pitchFamily="2" charset="2"/>
              <a:buChar char="ü"/>
            </a:pPr>
            <a:endParaRPr lang="lv-LV" sz="3200" dirty="0"/>
          </a:p>
        </p:txBody>
      </p:sp>
    </p:spTree>
    <p:extLst>
      <p:ext uri="{BB962C8B-B14F-4D97-AF65-F5344CB8AC3E}">
        <p14:creationId xmlns:p14="http://schemas.microsoft.com/office/powerpoint/2010/main" val="19064640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ECF986A4-5523-B9D0-E3E0-DA9D717C34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942C559-9239-968C-6120-175C7C1488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861" y="337930"/>
            <a:ext cx="10969800" cy="1352758"/>
          </a:xfrm>
          <a:gradFill flip="none" rotWithShape="1">
            <a:gsLst>
              <a:gs pos="0">
                <a:srgbClr val="B4B652"/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>
            <a:normAutofit/>
          </a:bodyPr>
          <a:lstStyle/>
          <a:p>
            <a:pPr algn="ctr"/>
            <a:r>
              <a:rPr lang="lv-LV" sz="3600" b="1" dirty="0">
                <a:latin typeface="+mn-lt"/>
              </a:rPr>
              <a:t>Nosacījumi </a:t>
            </a:r>
            <a:r>
              <a:rPr lang="lv-LV" sz="3600" b="1" dirty="0" smtClean="0">
                <a:latin typeface="+mn-lt"/>
              </a:rPr>
              <a:t>(4) MKN 16.6</a:t>
            </a:r>
            <a:r>
              <a:rPr lang="lv-LV" sz="4000" b="1" dirty="0"/>
              <a:t> </a:t>
            </a:r>
            <a:r>
              <a:rPr lang="lv-LV" sz="4000" b="1" dirty="0" smtClean="0"/>
              <a:t>p.</a:t>
            </a:r>
            <a:endParaRPr lang="lv-LV" sz="4000" b="1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5E96CCD-F46F-DB53-4BB7-DC8BE00B02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8861" y="1690688"/>
            <a:ext cx="10969801" cy="4590842"/>
          </a:xfrm>
          <a:gradFill>
            <a:gsLst>
              <a:gs pos="0">
                <a:srgbClr val="F3F3F3"/>
              </a:gs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lv-LV" b="1" dirty="0" smtClean="0"/>
          </a:p>
          <a:p>
            <a:pPr algn="just">
              <a:buFont typeface="Wingdings" panose="05000000000000000000" pitchFamily="2" charset="2"/>
              <a:buChar char="ü"/>
            </a:pPr>
            <a:r>
              <a:rPr lang="lv-LV" b="1" dirty="0" smtClean="0"/>
              <a:t>Pēc </a:t>
            </a:r>
            <a:r>
              <a:rPr lang="lv-LV" b="1" dirty="0"/>
              <a:t>projekta īstenošanas </a:t>
            </a:r>
            <a:r>
              <a:rPr lang="lv-LV" b="1" dirty="0" smtClean="0"/>
              <a:t>Lauku biļetes </a:t>
            </a:r>
            <a:r>
              <a:rPr lang="lv-LV" b="1" dirty="0"/>
              <a:t>atbalsta saņēmējs </a:t>
            </a:r>
            <a:r>
              <a:rPr lang="lv-LV" b="1" dirty="0" smtClean="0">
                <a:solidFill>
                  <a:srgbClr val="FF0000"/>
                </a:solidFill>
              </a:rPr>
              <a:t>veic </a:t>
            </a:r>
            <a:r>
              <a:rPr lang="lv-LV" b="1" dirty="0">
                <a:solidFill>
                  <a:srgbClr val="FF0000"/>
                </a:solidFill>
              </a:rPr>
              <a:t>saimniecisko darbību</a:t>
            </a:r>
            <a:r>
              <a:rPr lang="lv-LV" b="1" dirty="0" smtClean="0">
                <a:solidFill>
                  <a:srgbClr val="FF0000"/>
                </a:solidFill>
              </a:rPr>
              <a:t>.</a:t>
            </a:r>
          </a:p>
          <a:p>
            <a:pPr marL="0" indent="0" algn="just">
              <a:buNone/>
            </a:pPr>
            <a:endParaRPr lang="lv-LV" b="1" dirty="0">
              <a:solidFill>
                <a:srgbClr val="FF0000"/>
              </a:solidFill>
            </a:endParaRPr>
          </a:p>
          <a:p>
            <a:pPr marL="0" indent="0" algn="just">
              <a:buNone/>
            </a:pPr>
            <a:r>
              <a:rPr lang="lv-LV" b="1" dirty="0">
                <a:solidFill>
                  <a:srgbClr val="FF0000"/>
                </a:solidFill>
              </a:rPr>
              <a:t>Atbalsta pretendents ir uzskatāms par saimnieciskās darbības veicēju, ja tas Valsts ieņēmumu dienestā </a:t>
            </a:r>
            <a:r>
              <a:rPr lang="lv-LV" b="1" u="sng" dirty="0">
                <a:solidFill>
                  <a:srgbClr val="FF0000"/>
                </a:solidFill>
              </a:rPr>
              <a:t>ir iesniedzis iedzīvotāju ienākuma nodokļa deklarāciju vai gada pārskatu par pēdējo noslēgto finanšu gadu</a:t>
            </a:r>
            <a:r>
              <a:rPr lang="lv-LV" b="1" dirty="0">
                <a:solidFill>
                  <a:srgbClr val="FF0000"/>
                </a:solidFill>
              </a:rPr>
              <a:t>, kurā ir norādīti ieņēmumi no saimnieciskās darbības!</a:t>
            </a:r>
          </a:p>
          <a:p>
            <a:pPr marL="0" indent="0" algn="just">
              <a:buNone/>
            </a:pPr>
            <a:endParaRPr lang="lv-LV" b="1" dirty="0">
              <a:solidFill>
                <a:srgbClr val="FF0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9E8096A2-145F-8821-7489-E58E80AB0A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8401" y="279363"/>
            <a:ext cx="1343852" cy="152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7611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8861" y="337930"/>
            <a:ext cx="10969800" cy="1352758"/>
          </a:xfrm>
          <a:gradFill flip="none" rotWithShape="1">
            <a:gsLst>
              <a:gs pos="0">
                <a:srgbClr val="B4B652"/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>
            <a:normAutofit fontScale="90000"/>
          </a:bodyPr>
          <a:lstStyle/>
          <a:p>
            <a:pPr algn="ctr"/>
            <a:r>
              <a:rPr lang="lv-LV" b="1" dirty="0"/>
              <a:t/>
            </a:r>
            <a:br>
              <a:rPr lang="lv-LV" b="1" dirty="0"/>
            </a:br>
            <a:r>
              <a:rPr lang="lv-LV" sz="4000" b="1" dirty="0">
                <a:latin typeface="+mn-lt"/>
              </a:rPr>
              <a:t>Maksājuma </a:t>
            </a:r>
            <a:r>
              <a:rPr lang="lv-LV" sz="4000" b="1" dirty="0" smtClean="0">
                <a:latin typeface="+mn-lt"/>
              </a:rPr>
              <a:t>pieprasījums </a:t>
            </a:r>
            <a:r>
              <a:rPr lang="lv-LV" sz="4000" b="1" dirty="0">
                <a:latin typeface="+mn-lt"/>
              </a:rPr>
              <a:t>(I)</a:t>
            </a:r>
            <a:r>
              <a:rPr lang="lv-LV" sz="4000" dirty="0">
                <a:latin typeface="+mn-lt"/>
              </a:rPr>
              <a:t/>
            </a:r>
            <a:br>
              <a:rPr lang="lv-LV" sz="4000" dirty="0">
                <a:latin typeface="+mn-lt"/>
              </a:rPr>
            </a:br>
            <a:endParaRPr lang="lv-LV" sz="40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8861" y="1690688"/>
            <a:ext cx="10969801" cy="4849260"/>
          </a:xfrm>
          <a:gradFill>
            <a:gsLst>
              <a:gs pos="0">
                <a:srgbClr val="F3F3F3"/>
              </a:gs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lv-LV" sz="2400" b="1" dirty="0"/>
              <a:t>gala maksājuma pieprasījumu </a:t>
            </a:r>
            <a:r>
              <a:rPr lang="lv-LV" sz="2400" dirty="0"/>
              <a:t>LAD elektroniskās pieteikšanās sistēmā sniedz tikai tad, kad projekta darbība ir pabeigta, izpildīti nosacījumi atbalsta saņemšanai un to var pierādīt ar pamatojošiem dokumentiem;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lv-LV" sz="2400" b="1" dirty="0"/>
              <a:t>nodrošina dokumentālus un faktiskus pierādījumus </a:t>
            </a:r>
            <a:r>
              <a:rPr lang="lv-LV" sz="2400" dirty="0"/>
              <a:t>tam, ka ir īstenotas </a:t>
            </a:r>
            <a:r>
              <a:rPr lang="lv-LV" sz="2400" dirty="0" smtClean="0"/>
              <a:t>plānotās darbības </a:t>
            </a:r>
            <a:r>
              <a:rPr lang="lv-LV" sz="2400" dirty="0"/>
              <a:t>un ir </a:t>
            </a:r>
            <a:r>
              <a:rPr lang="lv-LV" sz="2400" dirty="0" smtClean="0"/>
              <a:t>sasniegti noteiktie rezultāti; </a:t>
            </a:r>
            <a:endParaRPr lang="lv-LV" sz="2400" dirty="0"/>
          </a:p>
          <a:p>
            <a:pPr>
              <a:buFont typeface="Wingdings" panose="05000000000000000000" pitchFamily="2" charset="2"/>
              <a:buChar char="ü"/>
            </a:pPr>
            <a:r>
              <a:rPr lang="lv-LV" sz="2400" dirty="0"/>
              <a:t>Maksājuma pieprasījumam pievieno: </a:t>
            </a:r>
          </a:p>
          <a:p>
            <a:pPr lvl="2"/>
            <a:r>
              <a:rPr lang="lv-LV" dirty="0"/>
              <a:t>informāciju par veiktajām darbībām, iegādēm un ieguldījumiem, pamatojoties uz budžeta projektu; </a:t>
            </a:r>
          </a:p>
          <a:p>
            <a:pPr lvl="2"/>
            <a:r>
              <a:rPr lang="lv-LV" dirty="0" err="1"/>
              <a:t>fotofiksācijas</a:t>
            </a:r>
            <a:r>
              <a:rPr lang="lv-LV" dirty="0"/>
              <a:t> un </a:t>
            </a:r>
            <a:r>
              <a:rPr lang="lv-LV" dirty="0" err="1"/>
              <a:t>ģeolokāciju</a:t>
            </a:r>
            <a:r>
              <a:rPr lang="lv-LV" dirty="0"/>
              <a:t>, kas apliecina budžeta pozīcijās plānotās iegādes;</a:t>
            </a:r>
          </a:p>
          <a:p>
            <a:pPr lvl="2"/>
            <a:r>
              <a:rPr lang="lv-LV" dirty="0"/>
              <a:t>ražotāja vai pilnvarotā pārstāvja izsniegtas atbilstības deklarācijas kopijas tehnikai un iekārtām, iekārtām un inventāram, kas nav marķēts ar Eiropas atbilstības marķējumu CE; </a:t>
            </a:r>
          </a:p>
          <a:p>
            <a:pPr lvl="2"/>
            <a:r>
              <a:rPr lang="lv-LV" dirty="0"/>
              <a:t>transportlīdzekļu, </a:t>
            </a:r>
            <a:r>
              <a:rPr lang="lv-LV" dirty="0" err="1"/>
              <a:t>pašgājējmašīnu</a:t>
            </a:r>
            <a:r>
              <a:rPr lang="lv-LV" dirty="0"/>
              <a:t> iegādes gadījumā, tās ir jāreģistrē CSDD vai Valsts tehniskās uzraudzības aģentūrā.</a:t>
            </a:r>
          </a:p>
          <a:p>
            <a:pPr>
              <a:buFont typeface="Wingdings" panose="05000000000000000000" pitchFamily="2" charset="2"/>
              <a:buChar char="ü"/>
            </a:pPr>
            <a:endParaRPr lang="lv-LV" sz="2400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00225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8861" y="337930"/>
            <a:ext cx="10969800" cy="1352758"/>
          </a:xfrm>
          <a:gradFill flip="none" rotWithShape="1">
            <a:gsLst>
              <a:gs pos="0">
                <a:srgbClr val="B4B652"/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>
            <a:normAutofit/>
          </a:bodyPr>
          <a:lstStyle/>
          <a:p>
            <a:pPr algn="ctr"/>
            <a:r>
              <a:rPr lang="lv-LV" sz="3600" b="1" dirty="0">
                <a:latin typeface="+mn-lt"/>
              </a:rPr>
              <a:t>Atbalsta pretendents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8861" y="1690688"/>
            <a:ext cx="10969801" cy="4590842"/>
          </a:xfrm>
          <a:gradFill>
            <a:gsLst>
              <a:gs pos="0">
                <a:srgbClr val="F3F3F3"/>
              </a:gs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lv-LV" b="1" dirty="0"/>
              <a:t>Ja atbalsta pretendents atbalstu saņem </a:t>
            </a:r>
            <a:r>
              <a:rPr lang="lv-LV" b="1" dirty="0">
                <a:solidFill>
                  <a:srgbClr val="FF0000"/>
                </a:solidFill>
              </a:rPr>
              <a:t>lauksaimniecības produktu pārstrādei: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lv-LV" dirty="0"/>
              <a:t> </a:t>
            </a:r>
            <a:r>
              <a:rPr lang="lv-LV" b="1" dirty="0"/>
              <a:t>tas ir Pārtikas un veterinārajā dienestā reģistrēts vai atzīts pārtikas aprites uzņēmums, kas nodarbojas ar lauksaimniecības produktu pārstrādi;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lv-LV" b="1" dirty="0"/>
              <a:t>tas līdz pēdējā maksājuma pieprasījuma iesniegšanai tiek reģistrēts vai atzīts Pārtikas un veterinārajā dienestā, ja plāno nodarboties ar lauksaimniecības produktu pārstrādi.</a:t>
            </a:r>
          </a:p>
          <a:p>
            <a:endParaRPr lang="lv-LV" dirty="0"/>
          </a:p>
          <a:p>
            <a:pPr>
              <a:buFont typeface="Wingdings" panose="05000000000000000000" pitchFamily="2" charset="2"/>
              <a:buChar char="ü"/>
            </a:pPr>
            <a:endParaRPr lang="lv-LV" b="1" dirty="0"/>
          </a:p>
        </p:txBody>
      </p:sp>
    </p:spTree>
    <p:extLst>
      <p:ext uri="{BB962C8B-B14F-4D97-AF65-F5344CB8AC3E}">
        <p14:creationId xmlns:p14="http://schemas.microsoft.com/office/powerpoint/2010/main" val="651626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C536DCD8-1146-89A7-45E8-D19976A48C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38374C5-2BDC-6298-1420-A360C30807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861" y="337930"/>
            <a:ext cx="10969800" cy="1352758"/>
          </a:xfrm>
          <a:gradFill flip="none" rotWithShape="1">
            <a:gsLst>
              <a:gs pos="0">
                <a:srgbClr val="B4B652"/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>
            <a:normAutofit/>
          </a:bodyPr>
          <a:lstStyle/>
          <a:p>
            <a:pPr algn="ctr"/>
            <a:r>
              <a:rPr lang="lv-LV" sz="3600" b="1" dirty="0">
                <a:latin typeface="+mn-lt"/>
              </a:rPr>
              <a:t>Nosacījumi </a:t>
            </a:r>
            <a:r>
              <a:rPr lang="lv-LV" sz="3600" b="1" dirty="0" smtClean="0">
                <a:latin typeface="+mn-lt"/>
              </a:rPr>
              <a:t>  </a:t>
            </a:r>
            <a:endParaRPr lang="lv-LV" sz="3600" b="1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71558BA-D186-72F9-47AC-AC09E7F77C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8861" y="1690688"/>
            <a:ext cx="10969801" cy="4590842"/>
          </a:xfrm>
          <a:gradFill>
            <a:gsLst>
              <a:gs pos="0">
                <a:srgbClr val="F3F3F3"/>
              </a:gs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lv-LV" sz="3200" b="1" dirty="0" smtClean="0"/>
              <a:t>Projekta </a:t>
            </a:r>
            <a:r>
              <a:rPr lang="lv-LV" sz="3200" b="1" dirty="0"/>
              <a:t>īstenošanas laiks  </a:t>
            </a:r>
            <a:r>
              <a:rPr lang="lv-LV" sz="3200" b="1" dirty="0">
                <a:solidFill>
                  <a:srgbClr val="FF0000"/>
                </a:solidFill>
              </a:rPr>
              <a:t>- 2 gadi būvniecībai, 1 gads </a:t>
            </a:r>
            <a:r>
              <a:rPr lang="lv-LV" sz="3200" b="1" dirty="0" smtClean="0">
                <a:solidFill>
                  <a:srgbClr val="FF0000"/>
                </a:solidFill>
              </a:rPr>
              <a:t>pārējiem</a:t>
            </a:r>
            <a:r>
              <a:rPr lang="lv-LV" sz="3200" b="1" dirty="0" smtClean="0">
                <a:solidFill>
                  <a:srgbClr val="FF0000"/>
                </a:solidFill>
              </a:rPr>
              <a:t>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lv-LV" sz="3200" b="1" dirty="0" smtClean="0"/>
              <a:t>Uzraudzības </a:t>
            </a:r>
            <a:r>
              <a:rPr lang="lv-LV" sz="3200" b="1" dirty="0"/>
              <a:t>periods </a:t>
            </a:r>
            <a:r>
              <a:rPr lang="lv-LV" sz="3200" b="1" dirty="0">
                <a:solidFill>
                  <a:srgbClr val="FF0000"/>
                </a:solidFill>
              </a:rPr>
              <a:t>- 3 </a:t>
            </a:r>
            <a:r>
              <a:rPr lang="lv-LV" sz="3200" b="1" dirty="0" smtClean="0">
                <a:solidFill>
                  <a:srgbClr val="FF0000"/>
                </a:solidFill>
              </a:rPr>
              <a:t>gadi.</a:t>
            </a:r>
            <a:endParaRPr lang="lv-LV" sz="32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lv-LV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03495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8861" y="337930"/>
            <a:ext cx="10969800" cy="1352758"/>
          </a:xfrm>
          <a:gradFill flip="none" rotWithShape="1">
            <a:gsLst>
              <a:gs pos="0">
                <a:srgbClr val="B4B652"/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>
            <a:normAutofit/>
          </a:bodyPr>
          <a:lstStyle/>
          <a:p>
            <a:pPr algn="ctr"/>
            <a:r>
              <a:rPr lang="lv-LV" sz="3600" b="1" dirty="0" smtClean="0">
                <a:latin typeface="+mn-lt"/>
              </a:rPr>
              <a:t>Dokumentu uzglabāšana</a:t>
            </a:r>
            <a:endParaRPr lang="lv-LV" sz="36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8861" y="1690688"/>
            <a:ext cx="10969801" cy="4590842"/>
          </a:xfrm>
          <a:gradFill>
            <a:gsLst>
              <a:gs pos="0">
                <a:srgbClr val="F3F3F3"/>
              </a:gs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Autofit/>
          </a:bodyPr>
          <a:lstStyle/>
          <a:p>
            <a:pPr algn="just">
              <a:buFont typeface="Wingdings" panose="05000000000000000000" pitchFamily="2" charset="2"/>
              <a:buChar char="ü"/>
            </a:pPr>
            <a:r>
              <a:rPr lang="lv-LV" sz="2400" dirty="0" smtClean="0"/>
              <a:t>Atbalsta </a:t>
            </a:r>
            <a:r>
              <a:rPr lang="lv-LV" sz="2400" dirty="0"/>
              <a:t>saņēmējam, ievērojot prasības atbalsta piešķiršanu reglamentējošajos normatīvajos aktos, atbilstoši nosacījumiem par dokumentu uzglabāšanas prasībām, ir jāsaglabā visi tie dokumenti, kas pierāda konkrēto darbību īstenošanu, lai tos uzrādītu pārbaudēs un auditos. </a:t>
            </a:r>
            <a:r>
              <a:rPr lang="lv-LV" sz="2400" b="1" dirty="0"/>
              <a:t>Izmaksu pamatojošie dokumenti (piemēram, maksājumu uzdevumi, rēķini u.c.) ir jāuzglabā atbilstoši nacionālo normatīvo aktu par grāmatvedības dokumentu uzglabāšanu prasībām. </a:t>
            </a:r>
            <a:r>
              <a:rPr lang="lv-LV" sz="2400" dirty="0"/>
              <a:t>ELFLA fondu administrēšanā iesaistīto iestāžu veikto pārbaužu/auditu ietvaros tie netiks pieprasīti, izņemot gadījumus, ja būs radušās aizdomas par negodīgu rīcību projektā</a:t>
            </a:r>
          </a:p>
        </p:txBody>
      </p:sp>
    </p:spTree>
    <p:extLst>
      <p:ext uri="{BB962C8B-B14F-4D97-AF65-F5344CB8AC3E}">
        <p14:creationId xmlns:p14="http://schemas.microsoft.com/office/powerpoint/2010/main" val="12238812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8861" y="337930"/>
            <a:ext cx="10969800" cy="1352758"/>
          </a:xfrm>
          <a:gradFill flip="none" rotWithShape="1">
            <a:gsLst>
              <a:gs pos="0">
                <a:srgbClr val="B4B652"/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>
            <a:normAutofit/>
          </a:bodyPr>
          <a:lstStyle/>
          <a:p>
            <a:pPr algn="ctr"/>
            <a:r>
              <a:rPr lang="lv-LV" sz="3600" b="1" dirty="0">
                <a:latin typeface="+mn-lt"/>
              </a:rPr>
              <a:t>Normatīvie akti, metodika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8861" y="1690688"/>
            <a:ext cx="10969801" cy="4590842"/>
          </a:xfr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>
            <a:noAutofit/>
          </a:bodyPr>
          <a:lstStyle/>
          <a:p>
            <a:r>
              <a:rPr lang="lv-LV" sz="2400" dirty="0"/>
              <a:t>MK noteikumi Nr.580 </a:t>
            </a:r>
            <a:r>
              <a:rPr lang="lv-LV" sz="2400" dirty="0" smtClean="0"/>
              <a:t>«Valsts </a:t>
            </a:r>
            <a:r>
              <a:rPr lang="lv-LV" sz="2400" dirty="0"/>
              <a:t>un Eiropas Savienības atbalsta piešķiršanas kārtība Eiropas Lauksaimniecības fonda lauku attīstībai intervencē "Darbību īstenošana saskaņā ar sabiedrības virzītas vietējās attīstības stratēģiju, tostarp sadarbības aktivitātes un to sagatavošana</a:t>
            </a:r>
            <a:r>
              <a:rPr lang="lv-LV" sz="2400" dirty="0" smtClean="0"/>
              <a:t>"»</a:t>
            </a:r>
            <a:endParaRPr lang="lv-LV" sz="2400" dirty="0"/>
          </a:p>
          <a:p>
            <a:r>
              <a:rPr lang="lv-LV" sz="2400" dirty="0">
                <a:hlinkClick r:id="rId2" tooltip="precizejums_mk580_21.punkts.pdf"/>
              </a:rPr>
              <a:t>Precizējums attiecībā uz MK Noteikumu Nr.580 21.punkta redakciju</a:t>
            </a:r>
            <a:r>
              <a:rPr lang="lv-LV" sz="2400" dirty="0"/>
              <a:t> </a:t>
            </a:r>
          </a:p>
          <a:p>
            <a:r>
              <a:rPr lang="lv-LV" sz="2400" dirty="0"/>
              <a:t>MK noteikumi Nr.113 </a:t>
            </a:r>
            <a:r>
              <a:rPr lang="lv-LV" sz="2400" dirty="0" smtClean="0"/>
              <a:t>«Valsts </a:t>
            </a:r>
            <a:r>
              <a:rPr lang="lv-LV" sz="2400" dirty="0"/>
              <a:t>un Eiropas Savienības atbalsta piešķiršanas, administrēšanas un uzraudzības vispārējā kārtība lauku un zivsaimniecības </a:t>
            </a:r>
            <a:r>
              <a:rPr lang="lv-LV" sz="2400" dirty="0" smtClean="0"/>
              <a:t>attīstībai»</a:t>
            </a:r>
            <a:endParaRPr lang="lv-LV" sz="2400" dirty="0"/>
          </a:p>
          <a:p>
            <a:r>
              <a:rPr lang="lv-LV" sz="2400" dirty="0"/>
              <a:t>Metodika </a:t>
            </a:r>
            <a:r>
              <a:rPr lang="lv-LV" sz="2400" dirty="0" smtClean="0"/>
              <a:t>«Fiksētas </a:t>
            </a:r>
            <a:r>
              <a:rPr lang="lv-LV" sz="2400" dirty="0"/>
              <a:t>summas maksājums ar budžeta projekta aprēķina metodi “Lauku biļete” un to piemērošana Kopējās lauksaimniecības politikas stratēģiskā plānā 2023.-</a:t>
            </a:r>
            <a:r>
              <a:rPr lang="lv-LV" sz="2400" dirty="0" smtClean="0"/>
              <a:t>2027.gadam»</a:t>
            </a:r>
            <a:endParaRPr lang="lv-LV" sz="2400" dirty="0"/>
          </a:p>
          <a:p>
            <a:pPr>
              <a:buFont typeface="Wingdings" panose="05000000000000000000" pitchFamily="2" charset="2"/>
              <a:buChar char="ü"/>
            </a:pPr>
            <a:endParaRPr lang="lv-LV" sz="2400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82439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076" y="1399922"/>
            <a:ext cx="11037536" cy="809203"/>
          </a:xfrm>
          <a:gradFill flip="none" rotWithShape="1">
            <a:gsLst>
              <a:gs pos="0">
                <a:srgbClr val="B4B652"/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>
            <a:normAutofit/>
          </a:bodyPr>
          <a:lstStyle/>
          <a:p>
            <a:pPr algn="ctr"/>
            <a:r>
              <a:rPr lang="lv-LV" sz="3600" b="1" dirty="0" smtClean="0">
                <a:latin typeface="+mn-lt"/>
              </a:rPr>
              <a:t>Biedrības </a:t>
            </a:r>
            <a:r>
              <a:rPr lang="lv-LV" sz="3600" b="1" dirty="0">
                <a:latin typeface="+mn-lt"/>
              </a:rPr>
              <a:t>kontaktinformācija</a:t>
            </a:r>
            <a:endParaRPr lang="lv-LV" sz="3600" i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4075" y="2209126"/>
            <a:ext cx="11037536" cy="3479576"/>
          </a:xfrm>
          <a:solidFill>
            <a:schemeClr val="bg2"/>
          </a:solidFill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lv-LV" dirty="0"/>
          </a:p>
          <a:p>
            <a:pPr marL="0" lvl="0" indent="0" algn="ctr">
              <a:buNone/>
            </a:pPr>
            <a:r>
              <a:rPr lang="nn-NO" dirty="0">
                <a:solidFill>
                  <a:prstClr val="black"/>
                </a:solidFill>
              </a:rPr>
              <a:t>E</a:t>
            </a:r>
            <a:r>
              <a:rPr lang="lv-LV" dirty="0">
                <a:solidFill>
                  <a:prstClr val="black"/>
                </a:solidFill>
              </a:rPr>
              <a:t>-</a:t>
            </a:r>
            <a:r>
              <a:rPr lang="nn-NO" dirty="0">
                <a:solidFill>
                  <a:prstClr val="black"/>
                </a:solidFill>
              </a:rPr>
              <a:t>pasts: </a:t>
            </a:r>
            <a:r>
              <a:rPr lang="nn-NO" dirty="0">
                <a:solidFill>
                  <a:prstClr val="black"/>
                </a:solidFill>
                <a:hlinkClick r:id="rId2"/>
              </a:rPr>
              <a:t>partneriba@dobelespartneriba.lv</a:t>
            </a:r>
            <a:endParaRPr lang="nn-NO" dirty="0">
              <a:solidFill>
                <a:prstClr val="black"/>
              </a:solidFill>
            </a:endParaRPr>
          </a:p>
          <a:p>
            <a:pPr marL="0" lvl="0" indent="0" algn="ctr">
              <a:buNone/>
            </a:pPr>
            <a:r>
              <a:rPr lang="nn-NO" dirty="0" smtClean="0">
                <a:solidFill>
                  <a:prstClr val="black"/>
                </a:solidFill>
              </a:rPr>
              <a:t>Aija </a:t>
            </a:r>
            <a:r>
              <a:rPr lang="nn-NO" dirty="0">
                <a:solidFill>
                  <a:prstClr val="black"/>
                </a:solidFill>
              </a:rPr>
              <a:t>Šenbrūna 29812300, </a:t>
            </a:r>
            <a:r>
              <a:rPr lang="nn-NO" dirty="0">
                <a:solidFill>
                  <a:prstClr val="black"/>
                </a:solidFill>
                <a:hlinkClick r:id="rId3"/>
              </a:rPr>
              <a:t>aija.senbruna@gmail.com</a:t>
            </a:r>
            <a:endParaRPr lang="lv-LV" dirty="0">
              <a:solidFill>
                <a:prstClr val="black"/>
              </a:solidFill>
            </a:endParaRPr>
          </a:p>
          <a:p>
            <a:pPr marL="0" lvl="0" indent="0" algn="ctr">
              <a:buNone/>
            </a:pPr>
            <a:r>
              <a:rPr lang="nn-NO" dirty="0">
                <a:solidFill>
                  <a:prstClr val="black"/>
                </a:solidFill>
              </a:rPr>
              <a:t>Dace Vilmane 29187113, </a:t>
            </a:r>
            <a:r>
              <a:rPr lang="nn-NO" dirty="0">
                <a:solidFill>
                  <a:prstClr val="black"/>
                </a:solidFill>
                <a:hlinkClick r:id="rId4"/>
              </a:rPr>
              <a:t>dace.vilmane@inbox.lv</a:t>
            </a:r>
            <a:r>
              <a:rPr lang="lv-LV" dirty="0">
                <a:solidFill>
                  <a:prstClr val="black"/>
                </a:solidFill>
              </a:rPr>
              <a:t> </a:t>
            </a:r>
            <a:r>
              <a:rPr lang="lv-LV" dirty="0" smtClean="0">
                <a:solidFill>
                  <a:prstClr val="black"/>
                </a:solidFill>
              </a:rPr>
              <a:t>         </a:t>
            </a:r>
          </a:p>
          <a:p>
            <a:pPr marL="0" lvl="0" indent="0" algn="ctr">
              <a:buNone/>
            </a:pPr>
            <a:r>
              <a:rPr lang="nn-NO" dirty="0" smtClean="0">
                <a:solidFill>
                  <a:prstClr val="black"/>
                </a:solidFill>
              </a:rPr>
              <a:t>Ineta </a:t>
            </a:r>
            <a:r>
              <a:rPr lang="nn-NO" dirty="0">
                <a:solidFill>
                  <a:prstClr val="black"/>
                </a:solidFill>
              </a:rPr>
              <a:t>Vintere, 22026755, </a:t>
            </a:r>
            <a:r>
              <a:rPr lang="nn-NO" dirty="0">
                <a:solidFill>
                  <a:prstClr val="black"/>
                </a:solidFill>
                <a:hlinkClick r:id="rId2"/>
              </a:rPr>
              <a:t>partneriba@dobelespartneriba.lv</a:t>
            </a:r>
            <a:endParaRPr lang="nn-NO" dirty="0">
              <a:solidFill>
                <a:prstClr val="black"/>
              </a:solidFill>
            </a:endParaRPr>
          </a:p>
          <a:p>
            <a:pPr marL="0" lvl="0" indent="0">
              <a:buNone/>
            </a:pPr>
            <a:endParaRPr lang="lv-LV" sz="2600" dirty="0">
              <a:solidFill>
                <a:prstClr val="black"/>
              </a:solidFill>
            </a:endParaRPr>
          </a:p>
          <a:p>
            <a:pPr marL="0" indent="0" algn="ctr">
              <a:buNone/>
            </a:pPr>
            <a:endParaRPr lang="lv-LV" b="1" dirty="0"/>
          </a:p>
          <a:p>
            <a:pPr marL="0" indent="0" algn="ctr">
              <a:buNone/>
            </a:pPr>
            <a:r>
              <a:rPr lang="lv-LV" dirty="0" smtClean="0"/>
              <a:t>   </a:t>
            </a:r>
            <a:r>
              <a:rPr lang="lv-LV" sz="2100" dirty="0" smtClean="0"/>
              <a:t>Atbalsta </a:t>
            </a:r>
            <a:r>
              <a:rPr lang="lv-LV" sz="2100" dirty="0"/>
              <a:t>Zemkopības ministrija un Lauku atbalsta dienests   </a:t>
            </a:r>
            <a:endParaRPr lang="lv-LV" sz="2100" b="1" dirty="0"/>
          </a:p>
          <a:p>
            <a:pPr marL="0" indent="0" algn="ctr">
              <a:buNone/>
            </a:pPr>
            <a:endParaRPr lang="lv-LV" sz="2100" b="1" dirty="0"/>
          </a:p>
          <a:p>
            <a:pPr algn="ctr"/>
            <a:endParaRPr lang="lv-LV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5289" y="4566623"/>
            <a:ext cx="2735108" cy="424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5950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5268</TotalTime>
  <Words>978</Words>
  <Application>Microsoft Office PowerPoint</Application>
  <PresentationFormat>Widescreen</PresentationFormat>
  <Paragraphs>107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Wingdings</vt:lpstr>
      <vt:lpstr>Office Theme</vt:lpstr>
      <vt:lpstr> Kas ir «Lauku biļete»? MKN 580 9.1 p.</vt:lpstr>
      <vt:lpstr> Kas ir «Lauku biļete»? </vt:lpstr>
      <vt:lpstr>Lauku teritorija MKN 580 14.p. </vt:lpstr>
      <vt:lpstr>Atbalsta pretendents (1) MKN 580 11.3.p.</vt:lpstr>
      <vt:lpstr>Atbalsta pretendents (2) MKN 580 12.p. </vt:lpstr>
      <vt:lpstr>Atbalstāmās darbības MK 580 10.punkts </vt:lpstr>
      <vt:lpstr>Attiecināmās izmaksas </vt:lpstr>
      <vt:lpstr>Fiksētas summas maksājums (I) </vt:lpstr>
      <vt:lpstr>Fiksētas summas maksājums (II)</vt:lpstr>
      <vt:lpstr>Projekta iesniegumu pretendents iesniedz LAD  (pretendents ir reģistrēts kā LAD klients)                            elektroniskās pieteikšanās sistēmā, iesniedzot:</vt:lpstr>
      <vt:lpstr>Papildu iesniedzamie dokumenti</vt:lpstr>
      <vt:lpstr>Nosacījumi (2) MKN 16.2.1 p.</vt:lpstr>
      <vt:lpstr>Nosacījumi (3)</vt:lpstr>
      <vt:lpstr>Nosacījumi (4) MKN 16.6 p.</vt:lpstr>
      <vt:lpstr> Maksājuma pieprasījums (I) </vt:lpstr>
      <vt:lpstr>Atbalsta pretendents </vt:lpstr>
      <vt:lpstr>Nosacījumi   </vt:lpstr>
      <vt:lpstr>Dokumentu uzglabāšana</vt:lpstr>
      <vt:lpstr>Normatīvie akti, metodika </vt:lpstr>
      <vt:lpstr>Biedrības kontaktinformācija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Biedrība  «Dobeles rajona lauku partnerība»</dc:title>
  <dc:creator>Ineta Vintere</dc:creator>
  <cp:lastModifiedBy>Hewlett-Packard Company</cp:lastModifiedBy>
  <cp:revision>284</cp:revision>
  <cp:lastPrinted>2025-08-21T08:24:07Z</cp:lastPrinted>
  <dcterms:created xsi:type="dcterms:W3CDTF">2024-05-07T09:49:04Z</dcterms:created>
  <dcterms:modified xsi:type="dcterms:W3CDTF">2026-10-05T20:04:04Z</dcterms:modified>
</cp:coreProperties>
</file>