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357" r:id="rId2"/>
    <p:sldId id="267" r:id="rId3"/>
    <p:sldId id="282" r:id="rId4"/>
    <p:sldId id="268" r:id="rId5"/>
    <p:sldId id="337" r:id="rId6"/>
    <p:sldId id="340" r:id="rId7"/>
    <p:sldId id="339" r:id="rId8"/>
    <p:sldId id="338" r:id="rId9"/>
    <p:sldId id="343" r:id="rId10"/>
    <p:sldId id="345" r:id="rId11"/>
    <p:sldId id="344" r:id="rId12"/>
    <p:sldId id="342" r:id="rId13"/>
    <p:sldId id="258" r:id="rId14"/>
    <p:sldId id="347" r:id="rId15"/>
    <p:sldId id="349" r:id="rId16"/>
    <p:sldId id="281" r:id="rId17"/>
    <p:sldId id="350" r:id="rId18"/>
    <p:sldId id="348" r:id="rId19"/>
    <p:sldId id="352" r:id="rId20"/>
    <p:sldId id="353" r:id="rId21"/>
    <p:sldId id="354" r:id="rId22"/>
    <p:sldId id="355" r:id="rId23"/>
    <p:sldId id="356" r:id="rId24"/>
    <p:sldId id="351" r:id="rId25"/>
    <p:sldId id="358" r:id="rId26"/>
    <p:sldId id="359" r:id="rId27"/>
    <p:sldId id="334" r:id="rId28"/>
    <p:sldId id="335" r:id="rId29"/>
  </p:sldIdLst>
  <p:sldSz cx="12192000" cy="6858000"/>
  <p:notesSz cx="6858000" cy="9144000"/>
  <p:defaultText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289028"/>
    <a:srgbClr val="E1DD2B"/>
    <a:srgbClr val="B9D15F"/>
    <a:srgbClr val="DBDE52"/>
    <a:srgbClr val="8FA357"/>
    <a:srgbClr val="C5CF63"/>
    <a:srgbClr val="61953D"/>
    <a:srgbClr val="757A2E"/>
    <a:srgbClr val="ABC86A"/>
    <a:srgbClr val="A2BD7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 styleId="{1FECB4D8-DB02-4DC6-A0A2-4F2EBAE1DC90}" styleName="Medium Style 1 - Accent 3">
    <a:wholeTbl>
      <a:tcTxStyle>
        <a:fontRef idx="minor">
          <a:scrgbClr r="0" g="0" b="0"/>
        </a:fontRef>
        <a:schemeClr val="dk1"/>
      </a:tcTxStyle>
      <a:tcStyle>
        <a:tcBdr>
          <a:left>
            <a:ln w="12700" cmpd="sng">
              <a:solidFill>
                <a:schemeClr val="accent3"/>
              </a:solidFill>
            </a:ln>
          </a:left>
          <a:right>
            <a:ln w="12700" cmpd="sng">
              <a:solidFill>
                <a:schemeClr val="accent3"/>
              </a:solidFill>
            </a:ln>
          </a:right>
          <a:top>
            <a:ln w="12700" cmpd="sng">
              <a:solidFill>
                <a:schemeClr val="accent3"/>
              </a:solidFill>
            </a:ln>
          </a:top>
          <a:bottom>
            <a:ln w="12700" cmpd="sng">
              <a:solidFill>
                <a:schemeClr val="accent3"/>
              </a:solidFill>
            </a:ln>
          </a:bottom>
          <a:insideH>
            <a:ln w="12700" cmpd="sng">
              <a:solidFill>
                <a:schemeClr val="accent3"/>
              </a:solidFill>
            </a:ln>
          </a:insideH>
          <a:insideV>
            <a:ln>
              <a:noFill/>
            </a:ln>
          </a:insideV>
        </a:tcBdr>
        <a:fill>
          <a:solidFill>
            <a:schemeClr val="lt1"/>
          </a:solidFill>
        </a:fill>
      </a:tcStyle>
    </a:wholeTbl>
    <a:band1H>
      <a:tcStyle>
        <a:tcBdr/>
        <a:fill>
          <a:solidFill>
            <a:schemeClr val="accent3">
              <a:tint val="20000"/>
            </a:schemeClr>
          </a:solidFill>
        </a:fill>
      </a:tcStyle>
    </a:band1H>
    <a:band1V>
      <a:tcStyle>
        <a:tcBdr/>
        <a:fill>
          <a:solidFill>
            <a:schemeClr val="accent3">
              <a:tint val="20000"/>
            </a:schemeClr>
          </a:solidFill>
        </a:fill>
      </a:tcStyle>
    </a:band1V>
    <a:lastCol>
      <a:tcTxStyle b="on"/>
      <a:tcStyle>
        <a:tcBdr/>
      </a:tcStyle>
    </a:lastCol>
    <a:firstCol>
      <a:tcTxStyle b="on"/>
      <a:tcStyle>
        <a:tcBdr/>
      </a:tcStyle>
    </a:firstCol>
    <a:lastRow>
      <a:tcTxStyle b="on"/>
      <a:tcStyle>
        <a:tcBdr>
          <a:top>
            <a:ln w="50800" cmpd="dbl">
              <a:solidFill>
                <a:schemeClr val="accent3"/>
              </a:solidFill>
            </a:ln>
          </a:top>
        </a:tcBdr>
        <a:fill>
          <a:solidFill>
            <a:schemeClr val="lt1"/>
          </a:solidFill>
        </a:fill>
      </a:tcStyle>
    </a:lastRow>
    <a:firstRow>
      <a:tcTxStyle b="on">
        <a:fontRef idx="minor">
          <a:scrgbClr r="0" g="0" b="0"/>
        </a:fontRef>
        <a:schemeClr val="lt1"/>
      </a:tcTxStyle>
      <a:tcStyle>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8009" autoAdjust="0"/>
    <p:restoredTop sz="94660"/>
  </p:normalViewPr>
  <p:slideViewPr>
    <p:cSldViewPr snapToGrid="0">
      <p:cViewPr varScale="1">
        <p:scale>
          <a:sx n="95" d="100"/>
          <a:sy n="95" d="100"/>
        </p:scale>
        <p:origin x="67"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presProps" Target="presProps.xml"/><Relationship Id="rId8" Type="http://schemas.openxmlformats.org/officeDocument/2006/relationships/slide" Target="slides/slide7.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v-LV"/>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05.10.2026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2417918652"/>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05.10.2026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776849421"/>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endParaRPr lang="lv-LV"/>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40EF30D-3113-43A5-AEC5-DBEA5F00490B}" type="datetimeFigureOut">
              <a:rPr lang="lv-LV" smtClean="0"/>
              <a:t>05.10.2026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199603874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Date Placeholder 4"/>
          <p:cNvSpPr>
            <a:spLocks noGrp="1"/>
          </p:cNvSpPr>
          <p:nvPr>
            <p:ph type="dt" sz="half" idx="10"/>
          </p:nvPr>
        </p:nvSpPr>
        <p:spPr/>
        <p:txBody>
          <a:bodyPr/>
          <a:lstStyle/>
          <a:p>
            <a:fld id="{F40EF30D-3113-43A5-AEC5-DBEA5F00490B}" type="datetimeFigureOut">
              <a:rPr lang="lv-LV" smtClean="0"/>
              <a:t>05.10.2026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39612358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endParaRPr lang="lv-LV"/>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7" name="Date Placeholder 6"/>
          <p:cNvSpPr>
            <a:spLocks noGrp="1"/>
          </p:cNvSpPr>
          <p:nvPr>
            <p:ph type="dt" sz="half" idx="10"/>
          </p:nvPr>
        </p:nvSpPr>
        <p:spPr/>
        <p:txBody>
          <a:bodyPr/>
          <a:lstStyle/>
          <a:p>
            <a:fld id="{F40EF30D-3113-43A5-AEC5-DBEA5F00490B}" type="datetimeFigureOut">
              <a:rPr lang="lv-LV" smtClean="0"/>
              <a:t>05.10.2026</a:t>
            </a:fld>
            <a:endParaRPr lang="lv-LV"/>
          </a:p>
        </p:txBody>
      </p:sp>
      <p:sp>
        <p:nvSpPr>
          <p:cNvPr id="8" name="Footer Placeholder 7"/>
          <p:cNvSpPr>
            <a:spLocks noGrp="1"/>
          </p:cNvSpPr>
          <p:nvPr>
            <p:ph type="ftr" sz="quarter" idx="11"/>
          </p:nvPr>
        </p:nvSpPr>
        <p:spPr/>
        <p:txBody>
          <a:bodyPr/>
          <a:lstStyle/>
          <a:p>
            <a:endParaRPr lang="lv-LV"/>
          </a:p>
        </p:txBody>
      </p:sp>
      <p:sp>
        <p:nvSpPr>
          <p:cNvPr id="9" name="Slide Number Placeholder 8"/>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154268241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Date Placeholder 2"/>
          <p:cNvSpPr>
            <a:spLocks noGrp="1"/>
          </p:cNvSpPr>
          <p:nvPr>
            <p:ph type="dt" sz="half" idx="10"/>
          </p:nvPr>
        </p:nvSpPr>
        <p:spPr/>
        <p:txBody>
          <a:bodyPr/>
          <a:lstStyle/>
          <a:p>
            <a:fld id="{F40EF30D-3113-43A5-AEC5-DBEA5F00490B}" type="datetimeFigureOut">
              <a:rPr lang="lv-LV" smtClean="0"/>
              <a:t>05.10.2026</a:t>
            </a:fld>
            <a:endParaRPr lang="lv-LV"/>
          </a:p>
        </p:txBody>
      </p:sp>
      <p:sp>
        <p:nvSpPr>
          <p:cNvPr id="4" name="Footer Placeholder 3"/>
          <p:cNvSpPr>
            <a:spLocks noGrp="1"/>
          </p:cNvSpPr>
          <p:nvPr>
            <p:ph type="ftr" sz="quarter" idx="11"/>
          </p:nvPr>
        </p:nvSpPr>
        <p:spPr/>
        <p:txBody>
          <a:bodyPr/>
          <a:lstStyle/>
          <a:p>
            <a:endParaRPr lang="lv-LV"/>
          </a:p>
        </p:txBody>
      </p:sp>
      <p:sp>
        <p:nvSpPr>
          <p:cNvPr id="5" name="Slide Number Placeholder 4"/>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115743273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40EF30D-3113-43A5-AEC5-DBEA5F00490B}" type="datetimeFigureOut">
              <a:rPr lang="lv-LV" smtClean="0"/>
              <a:t>05.10.2026</a:t>
            </a:fld>
            <a:endParaRPr lang="lv-LV"/>
          </a:p>
        </p:txBody>
      </p:sp>
      <p:sp>
        <p:nvSpPr>
          <p:cNvPr id="3" name="Footer Placeholder 2"/>
          <p:cNvSpPr>
            <a:spLocks noGrp="1"/>
          </p:cNvSpPr>
          <p:nvPr>
            <p:ph type="ftr" sz="quarter" idx="11"/>
          </p:nvPr>
        </p:nvSpPr>
        <p:spPr/>
        <p:txBody>
          <a:bodyPr/>
          <a:lstStyle/>
          <a:p>
            <a:endParaRPr lang="lv-LV"/>
          </a:p>
        </p:txBody>
      </p:sp>
      <p:sp>
        <p:nvSpPr>
          <p:cNvPr id="4" name="Slide Number Placeholder 3"/>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356716956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0EF30D-3113-43A5-AEC5-DBEA5F00490B}" type="datetimeFigureOut">
              <a:rPr lang="lv-LV" smtClean="0"/>
              <a:t>05.10.2026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8153183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endParaRPr lang="lv-LV"/>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v-LV"/>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40EF30D-3113-43A5-AEC5-DBEA5F00490B}" type="datetimeFigureOut">
              <a:rPr lang="lv-LV" smtClean="0"/>
              <a:t>05.10.2026</a:t>
            </a:fld>
            <a:endParaRPr lang="lv-LV"/>
          </a:p>
        </p:txBody>
      </p:sp>
      <p:sp>
        <p:nvSpPr>
          <p:cNvPr id="6" name="Footer Placeholder 5"/>
          <p:cNvSpPr>
            <a:spLocks noGrp="1"/>
          </p:cNvSpPr>
          <p:nvPr>
            <p:ph type="ftr" sz="quarter" idx="11"/>
          </p:nvPr>
        </p:nvSpPr>
        <p:spPr/>
        <p:txBody>
          <a:bodyPr/>
          <a:lstStyle/>
          <a:p>
            <a:endParaRPr lang="lv-LV"/>
          </a:p>
        </p:txBody>
      </p:sp>
      <p:sp>
        <p:nvSpPr>
          <p:cNvPr id="7" name="Slide Number Placeholder 6"/>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39854161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lv-LV"/>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05.10.2026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91332955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endParaRPr lang="lv-LV"/>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10"/>
          </p:nvPr>
        </p:nvSpPr>
        <p:spPr/>
        <p:txBody>
          <a:bodyPr/>
          <a:lstStyle/>
          <a:p>
            <a:fld id="{F40EF30D-3113-43A5-AEC5-DBEA5F00490B}" type="datetimeFigureOut">
              <a:rPr lang="lv-LV" smtClean="0"/>
              <a:t>05.10.2026</a:t>
            </a:fld>
            <a:endParaRPr lang="lv-LV"/>
          </a:p>
        </p:txBody>
      </p:sp>
      <p:sp>
        <p:nvSpPr>
          <p:cNvPr id="5" name="Footer Placeholder 4"/>
          <p:cNvSpPr>
            <a:spLocks noGrp="1"/>
          </p:cNvSpPr>
          <p:nvPr>
            <p:ph type="ftr" sz="quarter" idx="11"/>
          </p:nvPr>
        </p:nvSpPr>
        <p:spPr/>
        <p:txBody>
          <a:bodyPr/>
          <a:lstStyle/>
          <a:p>
            <a:endParaRPr lang="lv-LV"/>
          </a:p>
        </p:txBody>
      </p:sp>
      <p:sp>
        <p:nvSpPr>
          <p:cNvPr id="6" name="Slide Number Placeholder 5"/>
          <p:cNvSpPr>
            <a:spLocks noGrp="1"/>
          </p:cNvSpPr>
          <p:nvPr>
            <p:ph type="sldNum" sz="quarter" idx="12"/>
          </p:nvPr>
        </p:nvSpPr>
        <p:spPr/>
        <p:txBody>
          <a:bodyPr/>
          <a:lstStyle/>
          <a:p>
            <a:fld id="{1C7683B4-C744-4A55-B381-AC056D6E73E5}" type="slidenum">
              <a:rPr lang="lv-LV" smtClean="0"/>
              <a:t>‹#›</a:t>
            </a:fld>
            <a:endParaRPr lang="lv-LV"/>
          </a:p>
        </p:txBody>
      </p:sp>
    </p:spTree>
    <p:extLst>
      <p:ext uri="{BB962C8B-B14F-4D97-AF65-F5344CB8AC3E}">
        <p14:creationId xmlns:p14="http://schemas.microsoft.com/office/powerpoint/2010/main" val="286386340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lum/>
          </a:blip>
          <a:srcRect/>
          <a:stretch>
            <a:fillRect t="-9000" b="-9000"/>
          </a:stretch>
        </a:blip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endParaRPr lang="lv-LV"/>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v-LV"/>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F40EF30D-3113-43A5-AEC5-DBEA5F00490B}" type="datetimeFigureOut">
              <a:rPr lang="lv-LV" smtClean="0"/>
              <a:t>05.10.2026</a:t>
            </a:fld>
            <a:endParaRPr lang="lv-LV"/>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lv-LV"/>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C7683B4-C744-4A55-B381-AC056D6E73E5}" type="slidenum">
              <a:rPr lang="lv-LV" smtClean="0"/>
              <a:t>‹#›</a:t>
            </a:fld>
            <a:endParaRPr lang="lv-LV"/>
          </a:p>
        </p:txBody>
      </p:sp>
    </p:spTree>
    <p:extLst>
      <p:ext uri="{BB962C8B-B14F-4D97-AF65-F5344CB8AC3E}">
        <p14:creationId xmlns:p14="http://schemas.microsoft.com/office/powerpoint/2010/main" val="33741338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v-LV"/>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hyperlink" Target="https://www.smartrural21.eu/wp-content/uploads/Guide_LV.pdf" TargetMode="Externa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hyperlink" Target="https://www.lad.gov.lv/lv/media/10545/download?attachment" TargetMode="Externa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s://likumi.lv/ta/id/340024-valsts-un-eiropas-savienibas-atbalsta-pieskirsanas-administresanas-un-uzraudzibasvispareja-kartiba-lauku-un-zivsaimniecibas" TargetMode="External"/><Relationship Id="rId2" Type="http://schemas.openxmlformats.org/officeDocument/2006/relationships/hyperlink" Target="https://likumi.lv/ta/id/346333-valsts-un-eiropas-savienibas-atbalsta-pieskirsanas-kartiba-eiropas-lauksaimniecibas-fonda-lauku-attistibai-intervence-darbibu" TargetMode="External"/><Relationship Id="rId1" Type="http://schemas.openxmlformats.org/officeDocument/2006/relationships/slideLayout" Target="../slideLayouts/slideLayout4.xml"/></Relationships>
</file>

<file path=ppt/slides/_rels/slide28.xml.rels><?xml version="1.0" encoding="UTF-8" standalone="yes"?>
<Relationships xmlns="http://schemas.openxmlformats.org/package/2006/relationships"><Relationship Id="rId3" Type="http://schemas.openxmlformats.org/officeDocument/2006/relationships/hyperlink" Target="mailto:aija.senbruna@gmail.com" TargetMode="External"/><Relationship Id="rId2" Type="http://schemas.openxmlformats.org/officeDocument/2006/relationships/hyperlink" Target="mailto:partneriba@dobelespartneriba.lv" TargetMode="External"/><Relationship Id="rId1" Type="http://schemas.openxmlformats.org/officeDocument/2006/relationships/slideLayout" Target="../slideLayouts/slideLayout4.xml"/><Relationship Id="rId6" Type="http://schemas.openxmlformats.org/officeDocument/2006/relationships/image" Target="../media/image3.png"/><Relationship Id="rId5" Type="http://schemas.openxmlformats.org/officeDocument/2006/relationships/hyperlink" Target="mailto:ineta.vintere@jelgava.lv" TargetMode="External"/><Relationship Id="rId4" Type="http://schemas.openxmlformats.org/officeDocument/2006/relationships/hyperlink" Target="mailto:dace.vilmane@inbox.lv"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548640" y="701040"/>
            <a:ext cx="11089243" cy="5623560"/>
          </a:xfrm>
          <a:gradFill>
            <a:gsLst>
              <a:gs pos="0">
                <a:schemeClr val="accent4">
                  <a:lumMod val="5000"/>
                  <a:lumOff val="95000"/>
                  <a:alpha val="0"/>
                </a:schemeClr>
              </a:gs>
              <a:gs pos="74000">
                <a:schemeClr val="accent4">
                  <a:lumMod val="45000"/>
                  <a:lumOff val="55000"/>
                </a:schemeClr>
              </a:gs>
              <a:gs pos="83000">
                <a:schemeClr val="accent4">
                  <a:lumMod val="45000"/>
                  <a:lumOff val="55000"/>
                </a:schemeClr>
              </a:gs>
              <a:gs pos="100000">
                <a:schemeClr val="accent4">
                  <a:lumMod val="30000"/>
                  <a:lumOff val="70000"/>
                </a:schemeClr>
              </a:gs>
            </a:gsLst>
            <a:lin ang="2700000" scaled="1"/>
          </a:gradFill>
        </p:spPr>
        <p:txBody>
          <a:bodyPr>
            <a:normAutofit/>
          </a:bodyPr>
          <a:lstStyle/>
          <a:p>
            <a:pPr marL="0" indent="0" algn="ctr">
              <a:buNone/>
            </a:pPr>
            <a:endParaRPr lang="lv-LV" sz="3200" dirty="0"/>
          </a:p>
          <a:p>
            <a:pPr marL="0" indent="0" algn="ctr">
              <a:buNone/>
            </a:pPr>
            <a:endParaRPr lang="lv-LV" sz="3200" dirty="0"/>
          </a:p>
          <a:p>
            <a:pPr marL="0" indent="0" algn="ctr">
              <a:buNone/>
            </a:pPr>
            <a:r>
              <a:rPr lang="lv-LV" sz="4400" b="1" dirty="0"/>
              <a:t>Aktivitāte </a:t>
            </a:r>
          </a:p>
          <a:p>
            <a:pPr marL="0" indent="0" algn="ctr">
              <a:buNone/>
            </a:pPr>
            <a:r>
              <a:rPr lang="lv-LV" sz="5400" b="1" dirty="0"/>
              <a:t>«Kopienu spēcinošas un vietas attīstību sekmējošas iniciatīvas»</a:t>
            </a:r>
          </a:p>
          <a:p>
            <a:pPr marL="0" indent="0" algn="ctr">
              <a:buNone/>
            </a:pPr>
            <a:endParaRPr lang="lv-LV" sz="4000" b="1" dirty="0"/>
          </a:p>
          <a:p>
            <a:pPr marL="0" indent="0" algn="ctr">
              <a:buNone/>
            </a:pPr>
            <a:endParaRPr lang="lv-LV" sz="2000" dirty="0"/>
          </a:p>
          <a:p>
            <a:pPr marL="0" indent="0" algn="ctr">
              <a:buNone/>
            </a:pPr>
            <a:r>
              <a:rPr lang="lv-LV" sz="2000" dirty="0"/>
              <a:t>Atbalsta Zemkopības ministrija un Lauku atbalsta dienests</a:t>
            </a:r>
            <a:endParaRPr lang="lv-LV" sz="2000" b="1" dirty="0"/>
          </a:p>
          <a:p>
            <a:pPr marL="0" indent="0" algn="ctr">
              <a:buNone/>
            </a:pPr>
            <a:endParaRPr lang="lv-LV" sz="4000" b="1" dirty="0"/>
          </a:p>
        </p:txBody>
      </p:sp>
      <p:pic>
        <p:nvPicPr>
          <p:cNvPr id="10" name="Picture 6">
            <a:extLst>
              <a:ext uri="{FF2B5EF4-FFF2-40B4-BE49-F238E27FC236}">
                <a16:creationId xmlns:a16="http://schemas.microsoft.com/office/drawing/2014/main" id="{D77652D9-7D25-C9D3-51CD-DCF1AB426EF0}"/>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345423" y="4622250"/>
            <a:ext cx="3686958" cy="568098"/>
          </a:xfrm>
          <a:prstGeom prst="rect">
            <a:avLst/>
          </a:prstGeom>
        </p:spPr>
      </p:pic>
    </p:spTree>
    <p:extLst>
      <p:ext uri="{BB962C8B-B14F-4D97-AF65-F5344CB8AC3E}">
        <p14:creationId xmlns:p14="http://schemas.microsoft.com/office/powerpoint/2010/main" val="175162730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5599"/>
            <a:ext cx="10515600" cy="1625600"/>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Autofit/>
          </a:bodyPr>
          <a:lstStyle/>
          <a:p>
            <a:pPr algn="ctr"/>
            <a:br>
              <a:rPr lang="lv-LV" sz="4000" b="1" dirty="0"/>
            </a:br>
            <a:br>
              <a:rPr lang="lv-LV" sz="4000" b="1" dirty="0"/>
            </a:br>
            <a:r>
              <a:rPr lang="lv-LV" sz="4000" b="1" dirty="0"/>
              <a:t>M2. Kvalitatīvas dzīves vides un aktivitāšu nodrošināšana.</a:t>
            </a:r>
            <a:br>
              <a:rPr lang="lv-LV" sz="4000" b="1" dirty="0"/>
            </a:br>
            <a:br>
              <a:rPr lang="lv-LV" sz="4000" b="1" dirty="0"/>
            </a:br>
            <a:endParaRPr lang="lv-LV" sz="4000" i="1" dirty="0"/>
          </a:p>
        </p:txBody>
      </p:sp>
      <p:sp>
        <p:nvSpPr>
          <p:cNvPr id="3" name="Content Placeholder 2"/>
          <p:cNvSpPr>
            <a:spLocks noGrp="1"/>
          </p:cNvSpPr>
          <p:nvPr>
            <p:ph idx="1"/>
          </p:nvPr>
        </p:nvSpPr>
        <p:spPr>
          <a:xfrm>
            <a:off x="838200" y="1981199"/>
            <a:ext cx="10515600" cy="4081463"/>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20000"/>
          </a:bodyPr>
          <a:lstStyle/>
          <a:p>
            <a:endParaRPr lang="lv-LV" dirty="0"/>
          </a:p>
          <a:p>
            <a:pPr marL="0" indent="0" algn="ctr">
              <a:buNone/>
            </a:pPr>
            <a:r>
              <a:rPr lang="lv-LV" b="1" u="sng" dirty="0"/>
              <a:t>3.Rīcība.</a:t>
            </a:r>
            <a:r>
              <a:rPr lang="lv-LV" b="1" dirty="0"/>
              <a:t> Publiskās </a:t>
            </a:r>
            <a:r>
              <a:rPr lang="lv-LV" b="1" dirty="0" err="1"/>
              <a:t>ārtelpas</a:t>
            </a:r>
            <a:r>
              <a:rPr lang="lv-LV" b="1" dirty="0"/>
              <a:t>, infrastruktūras attīstība un pieejamības uzlabošana, dabas, kultūrvēsturisko objektu attīstība</a:t>
            </a:r>
          </a:p>
          <a:p>
            <a:pPr marL="0" indent="0" algn="ctr">
              <a:buNone/>
            </a:pPr>
            <a:endParaRPr lang="lv-LV" b="1" dirty="0"/>
          </a:p>
          <a:p>
            <a:pPr marL="0" indent="0" algn="ctr">
              <a:buNone/>
            </a:pPr>
            <a:r>
              <a:rPr lang="lv-LV" b="1" u="sng" dirty="0"/>
              <a:t>4. Rīcība. </a:t>
            </a:r>
            <a:r>
              <a:rPr lang="lv-LV" b="1" dirty="0"/>
              <a:t>Atbalsts sabiedrisko aktivitāšu dažādošanai teritorijas iedzīvotājiem, kopienu iniciatīvas </a:t>
            </a:r>
          </a:p>
          <a:p>
            <a:pPr marL="0" indent="0" algn="ctr">
              <a:buNone/>
            </a:pPr>
            <a:endParaRPr lang="lv-LV" b="1" dirty="0"/>
          </a:p>
          <a:p>
            <a:pPr marL="0" indent="0" algn="ctr">
              <a:buNone/>
            </a:pPr>
            <a:endParaRPr lang="lv-LV" dirty="0"/>
          </a:p>
          <a:p>
            <a:pPr marL="0" indent="0" algn="ctr">
              <a:buNone/>
            </a:pPr>
            <a:endParaRPr lang="lv-LV" sz="2400" dirty="0"/>
          </a:p>
          <a:p>
            <a:pPr marL="0" indent="0" algn="ctr">
              <a:buNone/>
            </a:pPr>
            <a:endParaRPr lang="lv-LV" sz="2400" dirty="0"/>
          </a:p>
          <a:p>
            <a:pPr marL="0" indent="0" algn="ctr">
              <a:buNone/>
            </a:pPr>
            <a:r>
              <a:rPr lang="lv-LV" sz="2400" dirty="0"/>
              <a:t>Atbalsta Zemkopības ministrija un Lauku atbalsta dienests</a:t>
            </a:r>
            <a:endParaRPr lang="lv-LV" sz="2400" b="1" dirty="0"/>
          </a:p>
          <a:p>
            <a:pPr marL="0" indent="0" algn="ctr">
              <a:buNone/>
            </a:pPr>
            <a:endParaRPr lang="lv-LV" b="1" dirty="0"/>
          </a:p>
          <a:p>
            <a:pPr algn="ctr"/>
            <a:endParaRPr lang="lv-LV" dirty="0"/>
          </a:p>
        </p:txBody>
      </p:sp>
      <p:pic>
        <p:nvPicPr>
          <p:cNvPr id="4" name="Picture 3"/>
          <p:cNvPicPr>
            <a:picLocks noChangeAspect="1"/>
          </p:cNvPicPr>
          <p:nvPr/>
        </p:nvPicPr>
        <p:blipFill>
          <a:blip r:embed="rId2"/>
          <a:stretch>
            <a:fillRect/>
          </a:stretch>
        </p:blipFill>
        <p:spPr>
          <a:xfrm>
            <a:off x="3932479" y="4831430"/>
            <a:ext cx="4669941" cy="719390"/>
          </a:xfrm>
          <a:prstGeom prst="rect">
            <a:avLst/>
          </a:prstGeom>
        </p:spPr>
      </p:pic>
    </p:spTree>
    <p:extLst>
      <p:ext uri="{BB962C8B-B14F-4D97-AF65-F5344CB8AC3E}">
        <p14:creationId xmlns:p14="http://schemas.microsoft.com/office/powerpoint/2010/main" val="941140896"/>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972776" y="781050"/>
            <a:ext cx="10657047" cy="4419599"/>
          </a:xfrm>
          <a:solidFill>
            <a:schemeClr val="bg1">
              <a:lumMod val="85000"/>
            </a:schemeClr>
          </a:solidFill>
        </p:spPr>
        <p:txBody>
          <a:bodyPr>
            <a:normAutofit fontScale="40000" lnSpcReduction="20000"/>
          </a:bodyPr>
          <a:lstStyle/>
          <a:p>
            <a:pPr marL="0" indent="0" algn="ctr">
              <a:buNone/>
            </a:pPr>
            <a:r>
              <a:rPr lang="lv-LV" sz="3200" dirty="0">
                <a:solidFill>
                  <a:schemeClr val="bg1"/>
                </a:solidFill>
              </a:rPr>
              <a:t>    </a:t>
            </a:r>
          </a:p>
          <a:p>
            <a:pPr marL="0" indent="0" algn="ctr">
              <a:buNone/>
            </a:pPr>
            <a:endParaRPr lang="lv-LV" sz="3200" dirty="0">
              <a:solidFill>
                <a:schemeClr val="bg1"/>
              </a:solidFill>
            </a:endParaRPr>
          </a:p>
          <a:p>
            <a:pPr marL="0" indent="0" algn="ctr">
              <a:buNone/>
            </a:pPr>
            <a:r>
              <a:rPr lang="lv-LV" sz="3200" dirty="0">
                <a:solidFill>
                  <a:schemeClr val="bg1"/>
                </a:solidFill>
              </a:rPr>
              <a:t> </a:t>
            </a:r>
            <a:r>
              <a:rPr lang="lv-LV" sz="8400" b="1" dirty="0"/>
              <a:t>Aktivitāte </a:t>
            </a:r>
          </a:p>
          <a:p>
            <a:pPr marL="0" indent="0" algn="ctr">
              <a:buNone/>
            </a:pPr>
            <a:r>
              <a:rPr lang="lv-LV" sz="8400" dirty="0"/>
              <a:t>«</a:t>
            </a:r>
            <a:r>
              <a:rPr lang="lv-LV" sz="8400" b="1" dirty="0"/>
              <a:t>Kopienu spēcinošas un vietas attīstību sekmējošas iniciatīvas»</a:t>
            </a:r>
          </a:p>
          <a:p>
            <a:pPr marL="0" indent="0">
              <a:buNone/>
            </a:pPr>
            <a:r>
              <a:rPr lang="lv-LV" sz="6000" dirty="0"/>
              <a:t>Atbalstu aktivitātē atbilstoši vietējās attīstības stratēģijai piešķir: </a:t>
            </a:r>
          </a:p>
          <a:p>
            <a:r>
              <a:rPr lang="lv-LV" sz="6000" u="sng" dirty="0"/>
              <a:t>vietējās teritorijas (</a:t>
            </a:r>
            <a:r>
              <a:rPr lang="lv-LV" sz="6000" dirty="0"/>
              <a:t>tostarp dabas un kultūras objektu) </a:t>
            </a:r>
            <a:r>
              <a:rPr lang="lv-LV" sz="6000" u="sng" dirty="0"/>
              <a:t>sakārtošanai</a:t>
            </a:r>
            <a:r>
              <a:rPr lang="lv-LV" sz="6000" dirty="0"/>
              <a:t>, </a:t>
            </a:r>
            <a:r>
              <a:rPr lang="lv-LV" sz="6000" u="sng" dirty="0"/>
              <a:t>lai uzlabotu pakalpojumu pieejamību, kvalitāti un sasniedzamību</a:t>
            </a:r>
            <a:r>
              <a:rPr lang="lv-LV" sz="6000" dirty="0"/>
              <a:t>, </a:t>
            </a:r>
            <a:r>
              <a:rPr lang="lv-LV" sz="6000" u="sng" dirty="0"/>
              <a:t>un sabiedrisko aktivitāšu </a:t>
            </a:r>
            <a:r>
              <a:rPr lang="lv-LV" sz="6000" dirty="0"/>
              <a:t>(tostarp viedo ciemu, apmācības un interešu klubu, kultūras, vides aizsardzības, sporta un citu brīvā laika pavadīšanas veidu) </a:t>
            </a:r>
            <a:r>
              <a:rPr lang="lv-LV" sz="6000" u="sng" dirty="0"/>
              <a:t>dažādošanai</a:t>
            </a:r>
            <a:r>
              <a:rPr lang="lv-LV" sz="6000" dirty="0"/>
              <a:t>;</a:t>
            </a:r>
          </a:p>
          <a:p>
            <a:r>
              <a:rPr lang="lv-LV" sz="6000" dirty="0"/>
              <a:t>jauniešu iniciatīvām </a:t>
            </a:r>
            <a:r>
              <a:rPr lang="lv-LV" sz="5900" dirty="0"/>
              <a:t>kā fiksētas summas maksājumu "Jauniešu iniciatīvas" </a:t>
            </a:r>
            <a:r>
              <a:rPr lang="lv-LV" sz="6000" dirty="0"/>
              <a:t>. </a:t>
            </a:r>
          </a:p>
          <a:p>
            <a:pPr marL="0" indent="0" algn="ctr">
              <a:buNone/>
            </a:pPr>
            <a:endParaRPr lang="lv-LV" sz="4200" dirty="0">
              <a:solidFill>
                <a:schemeClr val="bg1"/>
              </a:solidFill>
            </a:endParaRPr>
          </a:p>
        </p:txBody>
      </p:sp>
    </p:spTree>
    <p:extLst>
      <p:ext uri="{BB962C8B-B14F-4D97-AF65-F5344CB8AC3E}">
        <p14:creationId xmlns:p14="http://schemas.microsoft.com/office/powerpoint/2010/main" val="92118860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10591800" cy="1325563"/>
          </a:xfrm>
          <a:solidFill>
            <a:schemeClr val="bg1">
              <a:lumMod val="85000"/>
            </a:schemeClr>
          </a:solidFill>
        </p:spPr>
        <p:txBody>
          <a:bodyPr>
            <a:noAutofit/>
          </a:bodyPr>
          <a:lstStyle/>
          <a:p>
            <a:pPr algn="ctr"/>
            <a:r>
              <a:rPr lang="lv-LV" sz="3200" b="1" dirty="0">
                <a:latin typeface="+mn-lt"/>
              </a:rPr>
              <a:t>Atbalsta pretendents: </a:t>
            </a:r>
          </a:p>
        </p:txBody>
      </p:sp>
      <p:sp>
        <p:nvSpPr>
          <p:cNvPr id="3" name="Content Placeholder 2"/>
          <p:cNvSpPr>
            <a:spLocks noGrp="1"/>
          </p:cNvSpPr>
          <p:nvPr>
            <p:ph idx="1"/>
          </p:nvPr>
        </p:nvSpPr>
        <p:spPr>
          <a:xfrm>
            <a:off x="838200" y="1690688"/>
            <a:ext cx="10591800" cy="4486275"/>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lnSpcReduction="10000"/>
          </a:bodyPr>
          <a:lstStyle/>
          <a:p>
            <a:pPr algn="just"/>
            <a:r>
              <a:rPr lang="lv-LV" dirty="0"/>
              <a:t>pašvaldība, biedrība vai nodibinājums, reliģiska organizācija vai fiziskā persona, kas īstenos sabiedriskā labuma projektu vai kopprojektu* (Fiziskā persona sabiedriskā labuma projektu īsteno nesaistīti ar savu saimniecisko darbību);</a:t>
            </a:r>
          </a:p>
          <a:p>
            <a:pPr algn="just"/>
            <a:r>
              <a:rPr lang="lv-LV" dirty="0" err="1"/>
              <a:t>juridis</a:t>
            </a:r>
            <a:r>
              <a:rPr lang="en-GB" dirty="0"/>
              <a:t>k</a:t>
            </a:r>
            <a:r>
              <a:rPr lang="lv-LV" dirty="0"/>
              <a:t>a vai fiziska persona, kas veic saimniecisko darbību, var sakārtot vietējo teritoriju, ja attiecīgo vidi – </a:t>
            </a:r>
            <a:r>
              <a:rPr lang="lv-LV" dirty="0" err="1"/>
              <a:t>uzbrauktuves</a:t>
            </a:r>
            <a:r>
              <a:rPr lang="lv-LV" dirty="0"/>
              <a:t>, bezmaksas stāvlaukumus, liftus, durvis, tualetes, dušas telpas – pielāgo personām ar dzirdes, redzes vai kustību traucējumiem, kā arī </a:t>
            </a:r>
            <a:r>
              <a:rPr lang="lv-LV" dirty="0" err="1"/>
              <a:t>ratiņkrēslu</a:t>
            </a:r>
            <a:r>
              <a:rPr lang="lv-LV" dirty="0"/>
              <a:t> un ratiņu lietotājiem (neienesīgās investīcijas).</a:t>
            </a:r>
          </a:p>
          <a:p>
            <a:pPr marL="0" indent="0">
              <a:buNone/>
            </a:pPr>
            <a:r>
              <a:rPr lang="lv-LV" sz="1400" dirty="0"/>
              <a:t>*</a:t>
            </a:r>
            <a:r>
              <a:rPr lang="lv-LV" dirty="0"/>
              <a:t> </a:t>
            </a:r>
            <a:r>
              <a:rPr lang="lv-LV" sz="1400" b="1" i="1" dirty="0"/>
              <a:t>Kopprojekts </a:t>
            </a:r>
            <a:r>
              <a:rPr lang="lv-LV" sz="1400" i="1" dirty="0"/>
              <a:t>- projekts </a:t>
            </a:r>
            <a:r>
              <a:rPr lang="lv-LV" sz="1500" i="1" dirty="0"/>
              <a:t>, kurā plānoto investīciju izmanto kopīgi un kuru iesniedz biedrība vai nodibinājums sadarbībā ar pašvaldību aktivitātē "Kopienu spēcinošas un vietas attīstību sekmējošas iniciatīvas", ja pašvaldības īpašumā vai valdījumā esošajā infrastruktūrā īsteno sabiedriskā labuma projektu un starp kopprojekta dalībniekiem ir noslēgts sadarbības līgums.</a:t>
            </a:r>
          </a:p>
        </p:txBody>
      </p:sp>
    </p:spTree>
    <p:extLst>
      <p:ext uri="{BB962C8B-B14F-4D97-AF65-F5344CB8AC3E}">
        <p14:creationId xmlns:p14="http://schemas.microsoft.com/office/powerpoint/2010/main" val="36151238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64972" y="280087"/>
            <a:ext cx="10488827" cy="1410602"/>
          </a:xfrm>
          <a:solidFill>
            <a:schemeClr val="bg1">
              <a:lumMod val="85000"/>
            </a:schemeClr>
          </a:solidFill>
        </p:spPr>
        <p:txBody>
          <a:bodyPr>
            <a:normAutofit/>
          </a:bodyPr>
          <a:lstStyle/>
          <a:p>
            <a:pPr algn="ctr"/>
            <a:r>
              <a:rPr lang="lv-LV" sz="3200" b="1" dirty="0">
                <a:latin typeface="+mn-lt"/>
              </a:rPr>
              <a:t> </a:t>
            </a:r>
            <a:r>
              <a:rPr lang="lv-LV" sz="3200" b="1" u="sng" dirty="0">
                <a:latin typeface="+mn-lt"/>
              </a:rPr>
              <a:t>M2. Kvalitatīvas dzīves vides un aktivitāšu nodrošināšana</a:t>
            </a:r>
            <a:br>
              <a:rPr lang="lv-LV" sz="3200" b="1" u="sng" dirty="0">
                <a:latin typeface="+mn-lt"/>
              </a:rPr>
            </a:br>
            <a:r>
              <a:rPr lang="lv-LV" sz="3200" b="1" dirty="0">
                <a:latin typeface="+mn-lt"/>
              </a:rPr>
              <a:t>4.kārtas finansējums un viena atbalstāmā projekta (arī kopprojekta) maksimālā attiecināmo izmaksu summa</a:t>
            </a:r>
          </a:p>
        </p:txBody>
      </p:sp>
      <p:graphicFrame>
        <p:nvGraphicFramePr>
          <p:cNvPr id="4" name="Content Placeholder 3"/>
          <p:cNvGraphicFramePr>
            <a:graphicFrameLocks noGrp="1"/>
          </p:cNvGraphicFramePr>
          <p:nvPr>
            <p:ph idx="1"/>
            <p:extLst>
              <p:ext uri="{D42A27DB-BD31-4B8C-83A1-F6EECF244321}">
                <p14:modId xmlns:p14="http://schemas.microsoft.com/office/powerpoint/2010/main" val="918021096"/>
              </p:ext>
            </p:extLst>
          </p:nvPr>
        </p:nvGraphicFramePr>
        <p:xfrm>
          <a:off x="854675" y="1693820"/>
          <a:ext cx="10515600" cy="4937760"/>
        </p:xfrm>
        <a:graphic>
          <a:graphicData uri="http://schemas.openxmlformats.org/drawingml/2006/table">
            <a:tbl>
              <a:tblPr firstRow="1" bandRow="1">
                <a:tableStyleId>{5C22544A-7EE6-4342-B048-85BDC9FD1C3A}</a:tableStyleId>
              </a:tblPr>
              <a:tblGrid>
                <a:gridCol w="1162050">
                  <a:extLst>
                    <a:ext uri="{9D8B030D-6E8A-4147-A177-3AD203B41FA5}">
                      <a16:colId xmlns:a16="http://schemas.microsoft.com/office/drawing/2014/main" val="20000"/>
                    </a:ext>
                  </a:extLst>
                </a:gridCol>
                <a:gridCol w="4095750">
                  <a:extLst>
                    <a:ext uri="{9D8B030D-6E8A-4147-A177-3AD203B41FA5}">
                      <a16:colId xmlns:a16="http://schemas.microsoft.com/office/drawing/2014/main" val="20001"/>
                    </a:ext>
                  </a:extLst>
                </a:gridCol>
                <a:gridCol w="2628900">
                  <a:extLst>
                    <a:ext uri="{9D8B030D-6E8A-4147-A177-3AD203B41FA5}">
                      <a16:colId xmlns:a16="http://schemas.microsoft.com/office/drawing/2014/main" val="20002"/>
                    </a:ext>
                  </a:extLst>
                </a:gridCol>
                <a:gridCol w="2628900">
                  <a:extLst>
                    <a:ext uri="{9D8B030D-6E8A-4147-A177-3AD203B41FA5}">
                      <a16:colId xmlns:a16="http://schemas.microsoft.com/office/drawing/2014/main" val="20003"/>
                    </a:ext>
                  </a:extLst>
                </a:gridCol>
              </a:tblGrid>
              <a:tr h="370840">
                <a:tc>
                  <a:txBody>
                    <a:bodyPr/>
                    <a:lstStyle/>
                    <a:p>
                      <a:r>
                        <a:rPr lang="lv-LV" dirty="0"/>
                        <a:t>Rīcības</a:t>
                      </a:r>
                      <a:r>
                        <a:rPr lang="lv-LV" baseline="0" dirty="0"/>
                        <a:t> nr.</a:t>
                      </a:r>
                      <a:endParaRPr lang="lv-LV" dirty="0"/>
                    </a:p>
                  </a:txBody>
                  <a:tcPr>
                    <a:solidFill>
                      <a:srgbClr val="61953D"/>
                    </a:solidFill>
                  </a:tcPr>
                </a:tc>
                <a:tc>
                  <a:txBody>
                    <a:bodyPr/>
                    <a:lstStyle/>
                    <a:p>
                      <a:r>
                        <a:rPr lang="lv-LV" dirty="0"/>
                        <a:t>Rīcības</a:t>
                      </a:r>
                      <a:r>
                        <a:rPr lang="lv-LV" baseline="0" dirty="0"/>
                        <a:t> nosaukums</a:t>
                      </a:r>
                      <a:endParaRPr lang="lv-LV" dirty="0"/>
                    </a:p>
                  </a:txBody>
                  <a:tcPr>
                    <a:solidFill>
                      <a:srgbClr val="61953D"/>
                    </a:solidFill>
                  </a:tcPr>
                </a:tc>
                <a:tc>
                  <a:txBody>
                    <a:bodyPr/>
                    <a:lstStyle/>
                    <a:p>
                      <a:r>
                        <a:rPr lang="lv-LV" dirty="0"/>
                        <a:t>Atbalsta apmērs rīcībai atlasē</a:t>
                      </a:r>
                    </a:p>
                  </a:txBody>
                  <a:tcPr>
                    <a:solidFill>
                      <a:srgbClr val="61953D"/>
                    </a:solidFill>
                  </a:tcPr>
                </a:tc>
                <a:tc>
                  <a:txBody>
                    <a:bodyPr/>
                    <a:lstStyle/>
                    <a:p>
                      <a:r>
                        <a:rPr lang="lv-LV" sz="1800" b="1" dirty="0">
                          <a:latin typeface="+mn-lt"/>
                        </a:rPr>
                        <a:t>Viena atbalstāmā projekta (arī kopprojekta) maksimālā attiecināmo izmaksu summa</a:t>
                      </a:r>
                      <a:endParaRPr lang="lv-LV" dirty="0"/>
                    </a:p>
                  </a:txBody>
                  <a:tcPr>
                    <a:solidFill>
                      <a:srgbClr val="61953D"/>
                    </a:solidFill>
                  </a:tcPr>
                </a:tc>
                <a:extLst>
                  <a:ext uri="{0D108BD9-81ED-4DB2-BD59-A6C34878D82A}">
                    <a16:rowId xmlns:a16="http://schemas.microsoft.com/office/drawing/2014/main" val="10000"/>
                  </a:ext>
                </a:extLst>
              </a:tr>
              <a:tr h="370840">
                <a:tc>
                  <a:txBody>
                    <a:bodyPr/>
                    <a:lstStyle/>
                    <a:p>
                      <a:r>
                        <a:rPr lang="lv-LV" dirty="0"/>
                        <a:t>3. Rīcība </a:t>
                      </a:r>
                    </a:p>
                  </a:txBody>
                  <a:tcPr>
                    <a:solidFill>
                      <a:srgbClr val="C5CF63"/>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Publiskās </a:t>
                      </a:r>
                      <a:r>
                        <a:rPr lang="lv-LV" dirty="0" err="1"/>
                        <a:t>ārtelpas</a:t>
                      </a:r>
                      <a:r>
                        <a:rPr lang="lv-LV" dirty="0"/>
                        <a:t>, infrastruktūras attīstība un  pieejamības uzlabošana, dabas, kultūrvēsturisko objektu attīstība</a:t>
                      </a:r>
                    </a:p>
                    <a:p>
                      <a:endParaRPr lang="lv-LV" dirty="0"/>
                    </a:p>
                  </a:txBody>
                  <a:tcPr>
                    <a:solidFill>
                      <a:srgbClr val="C5CF63"/>
                    </a:solidFill>
                  </a:tcPr>
                </a:tc>
                <a:tc>
                  <a:txBody>
                    <a:bodyPr/>
                    <a:lstStyle/>
                    <a:p>
                      <a:r>
                        <a:rPr lang="lv-LV" dirty="0"/>
                        <a:t>230 000,00 EUR</a:t>
                      </a:r>
                    </a:p>
                  </a:txBody>
                  <a:tcPr>
                    <a:solidFill>
                      <a:srgbClr val="C5CF63"/>
                    </a:solidFill>
                  </a:tcPr>
                </a:tc>
                <a:tc>
                  <a:txBody>
                    <a:bodyPr/>
                    <a:lstStyle/>
                    <a:p>
                      <a:r>
                        <a:rPr lang="lv-LV" sz="1800" kern="1200" dirty="0">
                          <a:solidFill>
                            <a:schemeClr val="dk1"/>
                          </a:solidFill>
                          <a:effectLst/>
                          <a:latin typeface="+mn-lt"/>
                          <a:ea typeface="+mn-ea"/>
                          <a:cs typeface="+mn-cs"/>
                        </a:rPr>
                        <a:t>Līdz 80 000  EUR pašvaldības infrastruktūras projektiem;</a:t>
                      </a:r>
                    </a:p>
                    <a:p>
                      <a:r>
                        <a:rPr lang="lv-LV" sz="1800" kern="1200" dirty="0">
                          <a:solidFill>
                            <a:schemeClr val="dk1"/>
                          </a:solidFill>
                          <a:effectLst/>
                          <a:latin typeface="+mn-lt"/>
                          <a:ea typeface="+mn-ea"/>
                          <a:cs typeface="+mn-cs"/>
                        </a:rPr>
                        <a:t>Līdz 50 000  EUR pārējiem projektiem.</a:t>
                      </a:r>
                    </a:p>
                    <a:p>
                      <a:endParaRPr lang="lv-LV" dirty="0"/>
                    </a:p>
                  </a:txBody>
                  <a:tcPr>
                    <a:solidFill>
                      <a:srgbClr val="C5CF63"/>
                    </a:solidFill>
                  </a:tcPr>
                </a:tc>
                <a:extLst>
                  <a:ext uri="{0D108BD9-81ED-4DB2-BD59-A6C34878D82A}">
                    <a16:rowId xmlns:a16="http://schemas.microsoft.com/office/drawing/2014/main" val="10001"/>
                  </a:ext>
                </a:extLst>
              </a:tr>
              <a:tr h="370840">
                <a:tc>
                  <a:txBody>
                    <a:bodyPr/>
                    <a:lstStyle/>
                    <a:p>
                      <a:r>
                        <a:rPr lang="lv-LV" dirty="0"/>
                        <a:t>4.Rīcība </a:t>
                      </a:r>
                    </a:p>
                  </a:txBody>
                  <a:tcPr>
                    <a:solidFill>
                      <a:srgbClr val="E1DD2B"/>
                    </a:solidFill>
                  </a:tcPr>
                </a:tc>
                <a:tc>
                  <a: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lv-LV" dirty="0"/>
                        <a:t>Atbalsts sabiedrisko aktivitāšu dažādošanai teritorijas iedzīvotājiem, kopienu iniciatīvas un  4.1. „Jauniešu iniciatīvas” projekti </a:t>
                      </a:r>
                    </a:p>
                    <a:p>
                      <a:endParaRPr lang="lv-LV" dirty="0"/>
                    </a:p>
                  </a:txBody>
                  <a:tcPr>
                    <a:solidFill>
                      <a:srgbClr val="E1DD2B"/>
                    </a:solidFill>
                  </a:tcPr>
                </a:tc>
                <a:tc>
                  <a:txBody>
                    <a:bodyPr/>
                    <a:lstStyle/>
                    <a:p>
                      <a:r>
                        <a:rPr lang="lv-LV" dirty="0"/>
                        <a:t>56 899,98 EUR</a:t>
                      </a:r>
                    </a:p>
                  </a:txBody>
                  <a:tcPr>
                    <a:solidFill>
                      <a:srgbClr val="E1DD2B"/>
                    </a:solidFill>
                  </a:tcPr>
                </a:tc>
                <a:tc>
                  <a:txBody>
                    <a:bodyPr/>
                    <a:lstStyle/>
                    <a:p>
                      <a:r>
                        <a:rPr lang="lv-LV" sz="1800" kern="1200" dirty="0">
                          <a:solidFill>
                            <a:schemeClr val="dk1"/>
                          </a:solidFill>
                          <a:effectLst/>
                          <a:latin typeface="+mn-lt"/>
                          <a:ea typeface="+mn-ea"/>
                          <a:cs typeface="+mn-cs"/>
                        </a:rPr>
                        <a:t>Līdz 20 000 EUR</a:t>
                      </a:r>
                    </a:p>
                    <a:p>
                      <a:r>
                        <a:rPr lang="lv-LV" sz="1800" kern="1200" dirty="0">
                          <a:solidFill>
                            <a:schemeClr val="dk1"/>
                          </a:solidFill>
                          <a:effectLst/>
                          <a:latin typeface="+mn-lt"/>
                          <a:ea typeface="+mn-ea"/>
                          <a:cs typeface="+mn-cs"/>
                        </a:rPr>
                        <a:t> </a:t>
                      </a:r>
                    </a:p>
                    <a:p>
                      <a:r>
                        <a:rPr lang="lv-LV" sz="1800" kern="1200" dirty="0">
                          <a:solidFill>
                            <a:schemeClr val="dk1"/>
                          </a:solidFill>
                          <a:effectLst/>
                          <a:latin typeface="+mn-lt"/>
                          <a:ea typeface="+mn-ea"/>
                          <a:cs typeface="+mn-cs"/>
                        </a:rPr>
                        <a:t>Līdz 6 000</a:t>
                      </a:r>
                      <a:r>
                        <a:rPr lang="lv-LV" sz="1800" kern="1200" baseline="0" dirty="0">
                          <a:solidFill>
                            <a:schemeClr val="dk1"/>
                          </a:solidFill>
                          <a:effectLst/>
                          <a:latin typeface="+mn-lt"/>
                          <a:ea typeface="+mn-ea"/>
                          <a:cs typeface="+mn-cs"/>
                        </a:rPr>
                        <a:t> EUR</a:t>
                      </a:r>
                      <a:r>
                        <a:rPr lang="lv-LV" sz="1800" kern="1200" dirty="0">
                          <a:solidFill>
                            <a:schemeClr val="dk1"/>
                          </a:solidFill>
                          <a:effectLst/>
                          <a:latin typeface="+mn-lt"/>
                          <a:ea typeface="+mn-ea"/>
                          <a:cs typeface="+mn-cs"/>
                        </a:rPr>
                        <a:t> – „Jauniešu iniciatīvas” projekti</a:t>
                      </a:r>
                    </a:p>
                    <a:p>
                      <a:endParaRPr lang="lv-LV" dirty="0"/>
                    </a:p>
                  </a:txBody>
                  <a:tcPr>
                    <a:solidFill>
                      <a:srgbClr val="E1DD2B"/>
                    </a:solidFill>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384160976"/>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925" y="229720"/>
            <a:ext cx="10515600" cy="132556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3600" b="1" u="sng" dirty="0"/>
            </a:br>
            <a:r>
              <a:rPr lang="lv-LV" sz="3600" b="1" u="sng" dirty="0">
                <a:latin typeface="+mn-lt"/>
              </a:rPr>
              <a:t>M2. Kvalitatīvas dzīves vides un aktivitāšu nodrošināšana</a:t>
            </a:r>
            <a:br>
              <a:rPr lang="lv-LV" sz="3600" b="1" u="sng" dirty="0">
                <a:latin typeface="+mn-lt"/>
              </a:rPr>
            </a:br>
            <a:r>
              <a:rPr lang="lv-LV" sz="3600" b="1" dirty="0">
                <a:latin typeface="+mn-lt"/>
              </a:rPr>
              <a:t>3.Rīcības apraksts</a:t>
            </a:r>
          </a:p>
        </p:txBody>
      </p:sp>
      <p:sp>
        <p:nvSpPr>
          <p:cNvPr id="6" name="Oval 5"/>
          <p:cNvSpPr/>
          <p:nvPr/>
        </p:nvSpPr>
        <p:spPr>
          <a:xfrm>
            <a:off x="7661709" y="4167739"/>
            <a:ext cx="4151296" cy="2261378"/>
          </a:xfrm>
          <a:prstGeom prst="ellipse">
            <a:avLst/>
          </a:prstGeom>
          <a:solidFill>
            <a:srgbClr val="E1DD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nodrošinot vides pieejamību pakalpojumu saņemšanas vietām un publiskajiem objektiem</a:t>
            </a:r>
          </a:p>
        </p:txBody>
      </p:sp>
      <p:sp>
        <p:nvSpPr>
          <p:cNvPr id="7" name="Oval 6"/>
          <p:cNvSpPr/>
          <p:nvPr/>
        </p:nvSpPr>
        <p:spPr>
          <a:xfrm>
            <a:off x="29176" y="1684421"/>
            <a:ext cx="4060257" cy="2145650"/>
          </a:xfrm>
          <a:prstGeom prst="ellipse">
            <a:avLst/>
          </a:prstGeom>
          <a:solidFill>
            <a:srgbClr val="E1DD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nodrošinot kultūras,  sociālo, izglītības, sporta, rekreācijas un citu kvalitatīvai dzīvei nepieciešamo pakalpojumu pieejamību, to kvalitāti un sasniedzamību</a:t>
            </a:r>
          </a:p>
        </p:txBody>
      </p:sp>
      <p:sp>
        <p:nvSpPr>
          <p:cNvPr id="10" name="Oval 9"/>
          <p:cNvSpPr/>
          <p:nvPr/>
        </p:nvSpPr>
        <p:spPr>
          <a:xfrm>
            <a:off x="299585" y="4317239"/>
            <a:ext cx="4154103" cy="2298200"/>
          </a:xfrm>
          <a:prstGeom prst="ellipse">
            <a:avLst/>
          </a:prstGeom>
          <a:solidFill>
            <a:srgbClr val="B9D1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sakārtojot dabas un kultūrvēsturiskos objektus, lai celtu vietas potenciālu un pievilcību</a:t>
            </a:r>
          </a:p>
        </p:txBody>
      </p:sp>
      <p:sp>
        <p:nvSpPr>
          <p:cNvPr id="11" name="Oval 10"/>
          <p:cNvSpPr/>
          <p:nvPr/>
        </p:nvSpPr>
        <p:spPr>
          <a:xfrm>
            <a:off x="8037576" y="1755648"/>
            <a:ext cx="3713666" cy="2119452"/>
          </a:xfrm>
          <a:prstGeom prst="ellipse">
            <a:avLst/>
          </a:prstGeom>
          <a:solidFill>
            <a:srgbClr val="B9D1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veidojot jaunu pakalpojumu un produktu piedāvājumu</a:t>
            </a:r>
          </a:p>
        </p:txBody>
      </p:sp>
      <p:sp>
        <p:nvSpPr>
          <p:cNvPr id="12" name="Oval 11"/>
          <p:cNvSpPr/>
          <p:nvPr/>
        </p:nvSpPr>
        <p:spPr>
          <a:xfrm>
            <a:off x="3378467" y="2377441"/>
            <a:ext cx="5226517" cy="3088898"/>
          </a:xfrm>
          <a:prstGeom prst="ellipse">
            <a:avLst/>
          </a:prstGeom>
          <a:solidFill>
            <a:srgbClr val="2890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800" dirty="0"/>
              <a:t>Rezultāts: </a:t>
            </a:r>
          </a:p>
          <a:p>
            <a:pPr algn="ctr"/>
            <a:r>
              <a:rPr lang="lv-LV" sz="2800" dirty="0"/>
              <a:t>Sakopta un kvalitatīva publiskā </a:t>
            </a:r>
            <a:r>
              <a:rPr lang="lv-LV" sz="2800" dirty="0" err="1"/>
              <a:t>ārtelpa</a:t>
            </a:r>
            <a:r>
              <a:rPr lang="lv-LV" sz="2800" dirty="0"/>
              <a:t> un dzīves  telpa visiem teritorijas iedzīvotājiem</a:t>
            </a:r>
          </a:p>
        </p:txBody>
      </p:sp>
    </p:spTree>
    <p:extLst>
      <p:ext uri="{BB962C8B-B14F-4D97-AF65-F5344CB8AC3E}">
        <p14:creationId xmlns:p14="http://schemas.microsoft.com/office/powerpoint/2010/main" val="183395236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66928" y="365125"/>
            <a:ext cx="10786872" cy="132556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a:bodyPr>
          <a:lstStyle/>
          <a:p>
            <a:pPr algn="ctr"/>
            <a:r>
              <a:rPr lang="lv-LV" sz="3200" b="1" u="sng" dirty="0">
                <a:latin typeface="+mn-lt"/>
              </a:rPr>
              <a:t>M2. Kvalitatīvas dzīves vides un aktivitāšu nodrošināšana</a:t>
            </a:r>
            <a:br>
              <a:rPr lang="lv-LV" sz="3200" b="1" u="sng" dirty="0"/>
            </a:br>
            <a:r>
              <a:rPr lang="lv-LV" sz="3200" b="1" dirty="0">
                <a:latin typeface="+mn-lt"/>
              </a:rPr>
              <a:t>Atbalsta intensitāte 3. Rīcībā</a:t>
            </a:r>
          </a:p>
        </p:txBody>
      </p:sp>
      <p:sp>
        <p:nvSpPr>
          <p:cNvPr id="3" name="Content Placeholder 2"/>
          <p:cNvSpPr>
            <a:spLocks noGrp="1"/>
          </p:cNvSpPr>
          <p:nvPr>
            <p:ph idx="1"/>
          </p:nvPr>
        </p:nvSpPr>
        <p:spPr>
          <a:xfrm>
            <a:off x="566928" y="1685582"/>
            <a:ext cx="10786872" cy="4351338"/>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marL="0" indent="0" algn="ctr">
              <a:buNone/>
            </a:pPr>
            <a:r>
              <a:rPr lang="lv-LV" b="1" u="sng" dirty="0"/>
              <a:t>Atbalsta intensitāte no projekta kopējās attiecināmo izmaksu summas ir </a:t>
            </a:r>
            <a:r>
              <a:rPr lang="lv-LV" b="1" dirty="0">
                <a:solidFill>
                  <a:srgbClr val="FF0000"/>
                </a:solidFill>
              </a:rPr>
              <a:t>70%</a:t>
            </a:r>
          </a:p>
          <a:p>
            <a:pPr marL="0" indent="0" algn="ctr">
              <a:buNone/>
            </a:pPr>
            <a:r>
              <a:rPr lang="lv-LV" b="1" u="sng" dirty="0"/>
              <a:t> Paaugstināta atbalsta intensitāte tiek noteikta</a:t>
            </a:r>
            <a:r>
              <a:rPr lang="lv-LV" dirty="0"/>
              <a:t>:</a:t>
            </a:r>
          </a:p>
          <a:p>
            <a:r>
              <a:rPr lang="lv-LV" b="1" dirty="0"/>
              <a:t>Intensitātes palielinājums </a:t>
            </a:r>
            <a:r>
              <a:rPr lang="lv-LV" b="1" dirty="0">
                <a:solidFill>
                  <a:srgbClr val="FF0000"/>
                </a:solidFill>
              </a:rPr>
              <a:t>10 % </a:t>
            </a:r>
            <a:r>
              <a:rPr lang="lv-LV" b="1" dirty="0"/>
              <a:t>- Uz kopienu vajadzībām balstītas publiskās </a:t>
            </a:r>
            <a:r>
              <a:rPr lang="lv-LV" b="1" dirty="0" err="1"/>
              <a:t>ārtelpas</a:t>
            </a:r>
            <a:r>
              <a:rPr lang="lv-LV" b="1" dirty="0"/>
              <a:t> infrastruktūras pieejamības nodrošināšana</a:t>
            </a:r>
            <a:endParaRPr lang="lv-LV" dirty="0"/>
          </a:p>
          <a:p>
            <a:pPr marL="0" indent="0">
              <a:buNone/>
            </a:pPr>
            <a:r>
              <a:rPr lang="lv-LV" i="1" dirty="0"/>
              <a:t>(pamatota un pierādāma vietējo iedzīvotāju vajadzība – veikta aptauja, sapulces protokols u.c. dokumentēti  (jāiesniedz) pierādījumi)</a:t>
            </a:r>
          </a:p>
          <a:p>
            <a:r>
              <a:rPr lang="lv-LV" b="1" dirty="0"/>
              <a:t>Intensitātes palielinājums  </a:t>
            </a:r>
            <a:r>
              <a:rPr lang="lv-LV" b="1" dirty="0">
                <a:solidFill>
                  <a:srgbClr val="FF0000"/>
                </a:solidFill>
              </a:rPr>
              <a:t>20%</a:t>
            </a:r>
            <a:r>
              <a:rPr lang="lv-LV" b="1" dirty="0"/>
              <a:t> -  Viedo ciemu iniciatīvas.</a:t>
            </a:r>
          </a:p>
          <a:p>
            <a:pPr marL="0" indent="0" algn="ctr">
              <a:buNone/>
            </a:pPr>
            <a:r>
              <a:rPr lang="lv-LV" b="1" u="sng" dirty="0">
                <a:solidFill>
                  <a:srgbClr val="FF0000"/>
                </a:solidFill>
              </a:rPr>
              <a:t>Maksimālā atbalsta intensitāte ir 90 %</a:t>
            </a:r>
            <a:endParaRPr lang="lv-LV" u="sng" dirty="0">
              <a:solidFill>
                <a:srgbClr val="FF0000"/>
              </a:solidFill>
            </a:endParaRPr>
          </a:p>
          <a:p>
            <a:endParaRPr lang="lv-LV" dirty="0"/>
          </a:p>
          <a:p>
            <a:endParaRPr lang="lv-LV" dirty="0"/>
          </a:p>
        </p:txBody>
      </p:sp>
    </p:spTree>
    <p:extLst>
      <p:ext uri="{BB962C8B-B14F-4D97-AF65-F5344CB8AC3E}">
        <p14:creationId xmlns:p14="http://schemas.microsoft.com/office/powerpoint/2010/main" val="353952768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r>
              <a:rPr lang="lv-LV" sz="3600" b="1" u="sng" dirty="0">
                <a:latin typeface="+mn-lt"/>
              </a:rPr>
              <a:t>M2. Kvalitatīvas dzīves vides un aktivitāšu nodrošināšana</a:t>
            </a:r>
            <a:br>
              <a:rPr lang="lv-LV" sz="3600" b="1" u="sng" dirty="0"/>
            </a:br>
            <a:r>
              <a:rPr lang="lv-LV" sz="3600" b="1" dirty="0">
                <a:latin typeface="+mn-lt"/>
              </a:rPr>
              <a:t>3.Rīcībā iespējamie risinājumi</a:t>
            </a:r>
          </a:p>
        </p:txBody>
      </p:sp>
      <p:sp>
        <p:nvSpPr>
          <p:cNvPr id="3" name="Content Placeholder 2"/>
          <p:cNvSpPr>
            <a:spLocks noGrp="1"/>
          </p:cNvSpPr>
          <p:nvPr>
            <p:ph idx="1"/>
          </p:nvPr>
        </p:nvSpPr>
        <p:spPr>
          <a:xfrm>
            <a:off x="862914" y="1669106"/>
            <a:ext cx="10515600" cy="4351338"/>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20000"/>
          </a:bodyPr>
          <a:lstStyle/>
          <a:p>
            <a:r>
              <a:rPr lang="lv-LV" dirty="0"/>
              <a:t>Esošo kultūras, sporta objektu infrastruktūras kvalitātes uzlabošana,  jaunu objektu veidošana;</a:t>
            </a:r>
          </a:p>
          <a:p>
            <a:r>
              <a:rPr lang="lv-LV" dirty="0"/>
              <a:t>Pastaigu celiņu, taciņu izveide, veloceliņu izveide drošai kustībai;</a:t>
            </a:r>
          </a:p>
          <a:p>
            <a:r>
              <a:rPr lang="lv-LV" dirty="0"/>
              <a:t>Aktīvās atpūtas infrastruktūras uzlabšana vai izveide;</a:t>
            </a:r>
          </a:p>
          <a:p>
            <a:r>
              <a:rPr lang="lv-LV" dirty="0"/>
              <a:t>Kultūrvēsturiskā mantojuma saglabāšana, kultūrvēsturisko objektu sakārtošana un pieejamības uzlabošana;</a:t>
            </a:r>
          </a:p>
          <a:p>
            <a:r>
              <a:rPr lang="lv-LV" dirty="0"/>
              <a:t>Dabas objektu sakārtošana un pieejamības uzlabošana;</a:t>
            </a:r>
          </a:p>
          <a:p>
            <a:r>
              <a:rPr lang="lv-LV" dirty="0"/>
              <a:t>Publisku atpūtas vietu, peldvietu sakārtošana vai  izveide;</a:t>
            </a:r>
          </a:p>
          <a:p>
            <a:r>
              <a:rPr lang="lv-LV" dirty="0"/>
              <a:t>Bērnu rotaļu laukumu sakārtošana vai jaunu izveide; </a:t>
            </a:r>
          </a:p>
          <a:p>
            <a:r>
              <a:rPr lang="lv-LV" dirty="0"/>
              <a:t>Ciematu publisko teritoriju sakārtošana un apzaļumošana;</a:t>
            </a:r>
          </a:p>
          <a:p>
            <a:r>
              <a:rPr lang="lv-LV" dirty="0"/>
              <a:t>Vides pieejamības nodrošināšana publiskai infrastruktūrai.</a:t>
            </a:r>
          </a:p>
          <a:p>
            <a:endParaRPr lang="lv-LV" dirty="0"/>
          </a:p>
        </p:txBody>
      </p:sp>
    </p:spTree>
    <p:extLst>
      <p:ext uri="{BB962C8B-B14F-4D97-AF65-F5344CB8AC3E}">
        <p14:creationId xmlns:p14="http://schemas.microsoft.com/office/powerpoint/2010/main" val="4208213576"/>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7180" y="208557"/>
            <a:ext cx="10515600" cy="132556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r>
              <a:rPr lang="lv-LV" sz="3600" b="1" u="sng" dirty="0">
                <a:latin typeface="+mn-lt"/>
              </a:rPr>
              <a:t>M2. Kvalitatīvas dzīves vides un aktivitāšu nodrošināšana</a:t>
            </a:r>
            <a:br>
              <a:rPr lang="lv-LV" sz="3600" b="1" u="sng" dirty="0"/>
            </a:br>
            <a:r>
              <a:rPr lang="lv-LV" sz="3600" b="1" dirty="0">
                <a:latin typeface="+mn-lt"/>
              </a:rPr>
              <a:t>4.Rīcības apraksts</a:t>
            </a:r>
          </a:p>
        </p:txBody>
      </p:sp>
      <p:sp>
        <p:nvSpPr>
          <p:cNvPr id="6" name="Oval 5"/>
          <p:cNvSpPr/>
          <p:nvPr/>
        </p:nvSpPr>
        <p:spPr>
          <a:xfrm>
            <a:off x="7661709" y="4167739"/>
            <a:ext cx="4151296" cy="2261378"/>
          </a:xfrm>
          <a:prstGeom prst="ellipse">
            <a:avLst/>
          </a:prstGeom>
          <a:solidFill>
            <a:srgbClr val="E1DD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atbalstot jauniešu iniciatīvas</a:t>
            </a:r>
          </a:p>
        </p:txBody>
      </p:sp>
      <p:sp>
        <p:nvSpPr>
          <p:cNvPr id="7" name="Oval 6"/>
          <p:cNvSpPr/>
          <p:nvPr/>
        </p:nvSpPr>
        <p:spPr>
          <a:xfrm>
            <a:off x="29176" y="1684421"/>
            <a:ext cx="4060257" cy="2145650"/>
          </a:xfrm>
          <a:prstGeom prst="ellipse">
            <a:avLst/>
          </a:prstGeom>
          <a:solidFill>
            <a:srgbClr val="E1DD2B"/>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nodrošinot tradīciju kopšanu un saglabāšanu</a:t>
            </a:r>
          </a:p>
        </p:txBody>
      </p:sp>
      <p:sp>
        <p:nvSpPr>
          <p:cNvPr id="10" name="Oval 9"/>
          <p:cNvSpPr/>
          <p:nvPr/>
        </p:nvSpPr>
        <p:spPr>
          <a:xfrm>
            <a:off x="299585" y="4317239"/>
            <a:ext cx="4154103" cy="2298200"/>
          </a:xfrm>
          <a:prstGeom prst="ellipse">
            <a:avLst/>
          </a:prstGeom>
          <a:solidFill>
            <a:srgbClr val="B9D1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attīstot viedos ciemus  un kopienas</a:t>
            </a:r>
          </a:p>
        </p:txBody>
      </p:sp>
      <p:sp>
        <p:nvSpPr>
          <p:cNvPr id="11" name="Oval 10"/>
          <p:cNvSpPr/>
          <p:nvPr/>
        </p:nvSpPr>
        <p:spPr>
          <a:xfrm>
            <a:off x="7883091" y="1639391"/>
            <a:ext cx="3800773" cy="2235709"/>
          </a:xfrm>
          <a:prstGeom prst="ellipse">
            <a:avLst/>
          </a:prstGeom>
          <a:solidFill>
            <a:srgbClr val="B9D15F"/>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b="1" dirty="0">
                <a:solidFill>
                  <a:schemeClr val="tx1"/>
                </a:solidFill>
              </a:rPr>
              <a:t>- piedāvājot apmācības,  kvalitatīvas brīvā laika pavadīšanas iespējas, interešu klubu darbību un iegādājoties nepieciešamo aprīkojumu</a:t>
            </a:r>
          </a:p>
        </p:txBody>
      </p:sp>
      <p:sp>
        <p:nvSpPr>
          <p:cNvPr id="12" name="Oval 11"/>
          <p:cNvSpPr/>
          <p:nvPr/>
        </p:nvSpPr>
        <p:spPr>
          <a:xfrm>
            <a:off x="3378466" y="2285622"/>
            <a:ext cx="5226517" cy="3088898"/>
          </a:xfrm>
          <a:prstGeom prst="ellipse">
            <a:avLst/>
          </a:prstGeom>
          <a:solidFill>
            <a:srgbClr val="2890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lv-LV" sz="2800" dirty="0"/>
              <a:t>Rezultāts:</a:t>
            </a:r>
          </a:p>
          <a:p>
            <a:pPr algn="ctr"/>
            <a:r>
              <a:rPr lang="lv-LV" sz="2800" dirty="0"/>
              <a:t>Aktīva un daudzpusīga sabiedriskā dzīve visās jomās</a:t>
            </a:r>
          </a:p>
        </p:txBody>
      </p:sp>
    </p:spTree>
    <p:extLst>
      <p:ext uri="{BB962C8B-B14F-4D97-AF65-F5344CB8AC3E}">
        <p14:creationId xmlns:p14="http://schemas.microsoft.com/office/powerpoint/2010/main" val="1283734647"/>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a:bodyPr>
          <a:lstStyle/>
          <a:p>
            <a:pPr algn="ctr"/>
            <a:r>
              <a:rPr lang="lv-LV" sz="3200" b="1" u="sng" dirty="0">
                <a:latin typeface="+mn-lt"/>
              </a:rPr>
              <a:t>M2. Kvalitatīvas dzīves vides un aktivitāšu nodrošināšana</a:t>
            </a:r>
            <a:br>
              <a:rPr lang="lv-LV" sz="3200" b="1" u="sng" dirty="0"/>
            </a:br>
            <a:r>
              <a:rPr lang="lv-LV" sz="3200" b="1" dirty="0">
                <a:latin typeface="+mn-lt"/>
              </a:rPr>
              <a:t>Atbalsta intensitāte 4. Rīcībā</a:t>
            </a:r>
          </a:p>
        </p:txBody>
      </p:sp>
      <p:sp>
        <p:nvSpPr>
          <p:cNvPr id="3" name="Content Placeholder 2"/>
          <p:cNvSpPr>
            <a:spLocks noGrp="1"/>
          </p:cNvSpPr>
          <p:nvPr>
            <p:ph idx="1"/>
          </p:nvPr>
        </p:nvSpPr>
        <p:spPr>
          <a:xfrm>
            <a:off x="838200" y="1636155"/>
            <a:ext cx="10515600" cy="4351338"/>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62500" lnSpcReduction="20000"/>
          </a:bodyPr>
          <a:lstStyle/>
          <a:p>
            <a:pPr marL="0" indent="0" algn="ctr">
              <a:buNone/>
            </a:pPr>
            <a:r>
              <a:rPr lang="lv-LV" b="1" u="sng" dirty="0"/>
              <a:t>Atbalsta intensitāte no projekta kopējās attiecināmo izmaksu summas ir </a:t>
            </a:r>
          </a:p>
          <a:p>
            <a:pPr marL="0" indent="0" algn="ctr">
              <a:buNone/>
            </a:pPr>
            <a:r>
              <a:rPr lang="lv-LV" sz="3200" b="1" dirty="0">
                <a:solidFill>
                  <a:srgbClr val="FF0000"/>
                </a:solidFill>
              </a:rPr>
              <a:t>70%  </a:t>
            </a:r>
          </a:p>
          <a:p>
            <a:pPr marL="0" indent="0" algn="ctr">
              <a:buNone/>
            </a:pPr>
            <a:r>
              <a:rPr lang="lv-LV" b="1" u="sng" dirty="0"/>
              <a:t>Paaugstināta atbalsta intensitāte tiek noteikta:</a:t>
            </a:r>
            <a:endParaRPr lang="lv-LV" dirty="0"/>
          </a:p>
          <a:p>
            <a:r>
              <a:rPr lang="lv-LV" b="1" dirty="0"/>
              <a:t>Intensitātes palielinājums  </a:t>
            </a:r>
            <a:r>
              <a:rPr lang="lv-LV" b="1" dirty="0">
                <a:solidFill>
                  <a:srgbClr val="FF0000"/>
                </a:solidFill>
              </a:rPr>
              <a:t>20% </a:t>
            </a:r>
            <a:r>
              <a:rPr lang="lv-LV" b="1" dirty="0"/>
              <a:t>-  Viedo ciemu iniciatīvas;</a:t>
            </a:r>
          </a:p>
          <a:p>
            <a:r>
              <a:rPr lang="lv-LV" b="1" dirty="0"/>
              <a:t>Intensitātes palielinājums </a:t>
            </a:r>
            <a:r>
              <a:rPr lang="lv-LV" b="1" dirty="0">
                <a:solidFill>
                  <a:srgbClr val="FF0000"/>
                </a:solidFill>
              </a:rPr>
              <a:t>20 % </a:t>
            </a:r>
            <a:r>
              <a:rPr lang="lv-LV" b="1" dirty="0"/>
              <a:t>- Iedzīvotāju sabiedriskās aktivitātes, kas balstītas uz vietējo iedzīvotāju vajadzībām;</a:t>
            </a:r>
          </a:p>
          <a:p>
            <a:pPr marL="0" indent="0">
              <a:buNone/>
            </a:pPr>
            <a:r>
              <a:rPr lang="lv-LV" i="1" dirty="0"/>
              <a:t>(pamatota un pierādāma vietējo iedzīvotāju vajadzība – veikta aptauja, sapulces protokols u.c. dokumentēti  (jāiesniedz) pierādījumi)</a:t>
            </a:r>
            <a:endParaRPr lang="lv-LV" dirty="0"/>
          </a:p>
          <a:p>
            <a:r>
              <a:rPr lang="lv-LV" b="1" dirty="0"/>
              <a:t>Intensitātes palielinājums </a:t>
            </a:r>
            <a:r>
              <a:rPr lang="lv-LV" b="1" dirty="0">
                <a:solidFill>
                  <a:srgbClr val="FF0000"/>
                </a:solidFill>
              </a:rPr>
              <a:t>10 % </a:t>
            </a:r>
            <a:r>
              <a:rPr lang="lv-LV" b="1" dirty="0"/>
              <a:t>- Pakalpojumu pieejamības uzlabošanās Bikstu, Bukaišu, Jaunbērzes, Naudītes, Vītiņu, Īles, Lielauces, Zebrenes un Ukru pagastu iedzīvotājiem.</a:t>
            </a:r>
          </a:p>
          <a:p>
            <a:r>
              <a:rPr lang="lv-LV" b="1" dirty="0"/>
              <a:t>Intensitātes palielinājums </a:t>
            </a:r>
            <a:r>
              <a:rPr lang="lv-LV" b="1" dirty="0">
                <a:solidFill>
                  <a:srgbClr val="FF0000"/>
                </a:solidFill>
              </a:rPr>
              <a:t>20 % </a:t>
            </a:r>
            <a:r>
              <a:rPr lang="lv-LV" b="1" dirty="0"/>
              <a:t>- Iedzīvotāju izglītošanās un mācības</a:t>
            </a:r>
            <a:r>
              <a:rPr lang="lv-LV" dirty="0"/>
              <a:t>. </a:t>
            </a:r>
          </a:p>
          <a:p>
            <a:pPr marL="0" indent="0" algn="ctr">
              <a:buNone/>
            </a:pPr>
            <a:r>
              <a:rPr lang="lv-LV" b="1" dirty="0">
                <a:solidFill>
                  <a:srgbClr val="FF0000"/>
                </a:solidFill>
              </a:rPr>
              <a:t>Maksimālā atbalsta intensitāte ir 90 %</a:t>
            </a:r>
          </a:p>
          <a:p>
            <a:pPr marL="0" indent="0" algn="ctr">
              <a:buNone/>
            </a:pPr>
            <a:r>
              <a:rPr lang="lv-LV" b="1" dirty="0">
                <a:solidFill>
                  <a:srgbClr val="FF0000"/>
                </a:solidFill>
              </a:rPr>
              <a:t>Intensitātes 100  % tiek piemērota Jauniešu iniciatīvu projektiem</a:t>
            </a:r>
            <a:r>
              <a:rPr lang="lv-LV" dirty="0"/>
              <a:t> ( Projekti, kas tiek ieviesti atbilstoši metodikai “Fiksētās summas maksājums “Jauniešu iniciatīva” un to piemērošana Kopējās lauksaimniecības politikas stratēģiskā plānā 2023.-2027.gadam, kura ietvaros veiktas aktivitātes, kurās ir iesaistīti jaunieši vecumā no 14 – 25 gadiem, kas deklarēti Dobeles  lauku partnerības darbības teritorijā). </a:t>
            </a:r>
            <a:endParaRPr lang="lv-LV" dirty="0">
              <a:solidFill>
                <a:srgbClr val="FF0000"/>
              </a:solidFill>
            </a:endParaRPr>
          </a:p>
          <a:p>
            <a:endParaRPr lang="lv-LV" dirty="0"/>
          </a:p>
          <a:p>
            <a:endParaRPr lang="lv-LV" dirty="0"/>
          </a:p>
        </p:txBody>
      </p:sp>
    </p:spTree>
    <p:extLst>
      <p:ext uri="{BB962C8B-B14F-4D97-AF65-F5344CB8AC3E}">
        <p14:creationId xmlns:p14="http://schemas.microsoft.com/office/powerpoint/2010/main" val="296465087"/>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r>
              <a:rPr lang="lv-LV" sz="3600" b="1" u="sng" dirty="0">
                <a:latin typeface="+mn-lt"/>
              </a:rPr>
              <a:t>M2. Kvalitatīvas dzīves vides un aktivitāšu nodrošināšana</a:t>
            </a:r>
            <a:br>
              <a:rPr lang="lv-LV" sz="3600" b="1" u="sng" dirty="0"/>
            </a:br>
            <a:r>
              <a:rPr lang="lv-LV" sz="3600" b="1" dirty="0">
                <a:latin typeface="+mn-lt"/>
              </a:rPr>
              <a:t>4.Rīcībā iespējamie risinājumi</a:t>
            </a:r>
          </a:p>
        </p:txBody>
      </p:sp>
      <p:sp>
        <p:nvSpPr>
          <p:cNvPr id="3" name="Content Placeholder 2"/>
          <p:cNvSpPr>
            <a:spLocks noGrp="1"/>
          </p:cNvSpPr>
          <p:nvPr>
            <p:ph idx="1"/>
          </p:nvPr>
        </p:nvSpPr>
        <p:spPr>
          <a:xfrm>
            <a:off x="846437" y="1702058"/>
            <a:ext cx="10515600" cy="4351338"/>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10000"/>
          </a:bodyPr>
          <a:lstStyle/>
          <a:p>
            <a:r>
              <a:rPr lang="lv-LV" dirty="0"/>
              <a:t>Sabiedrisko aktivitāšu organizēšana, t.sk. kultūras, sporta, brīvā laika aktivitāšu dažādošana;</a:t>
            </a:r>
          </a:p>
          <a:p>
            <a:r>
              <a:rPr lang="lv-LV" dirty="0"/>
              <a:t>Interešu grupu/ klubu darbības veicināšana  sevis izglītošanā, veselīga dzīves veida ievērošanā, sportisku aktivitāšu veikšanā, iegādājoties nepieciešamo aprīkojumu;</a:t>
            </a:r>
          </a:p>
          <a:p>
            <a:r>
              <a:rPr lang="lv-LV" dirty="0"/>
              <a:t>Esošo pakalpojumu pieejamības uzlabošana vai jaunu pakalpojumu izveide;</a:t>
            </a:r>
          </a:p>
          <a:p>
            <a:r>
              <a:rPr lang="lv-LV" dirty="0"/>
              <a:t>Viedo ciemu attīstība;</a:t>
            </a:r>
          </a:p>
          <a:p>
            <a:r>
              <a:rPr lang="lv-LV" dirty="0"/>
              <a:t>Veselības, sociālo un brīvā laika pavadīšanas pakalpojumu attīstību senioriem un  citām sociāli neaizsargātām grupām; </a:t>
            </a:r>
          </a:p>
          <a:p>
            <a:r>
              <a:rPr lang="lv-LV" dirty="0"/>
              <a:t>Jauniešu aktivitātes veicināšana un jauniešu iniciatīvu veicināšana;</a:t>
            </a:r>
          </a:p>
          <a:p>
            <a:r>
              <a:rPr lang="lv-LV" dirty="0"/>
              <a:t>Atbalsts sabiedrības aktivizēšanas un izglītošanas pasākumu organizēšanā. </a:t>
            </a:r>
          </a:p>
        </p:txBody>
      </p:sp>
    </p:spTree>
    <p:extLst>
      <p:ext uri="{BB962C8B-B14F-4D97-AF65-F5344CB8AC3E}">
        <p14:creationId xmlns:p14="http://schemas.microsoft.com/office/powerpoint/2010/main" val="141554207"/>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34754"/>
            <a:ext cx="10515600" cy="1325563"/>
          </a:xfrm>
          <a:gradFill flip="none" rotWithShape="1">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a:bodyPr>
          <a:lstStyle/>
          <a:p>
            <a:pPr algn="ctr"/>
            <a:r>
              <a:rPr lang="lv-LV" sz="3600" b="1" dirty="0">
                <a:latin typeface="+mn-lt"/>
              </a:rPr>
              <a:t>Viedo ciemu iniciatīvas</a:t>
            </a:r>
          </a:p>
        </p:txBody>
      </p:sp>
      <p:sp>
        <p:nvSpPr>
          <p:cNvPr id="3" name="Content Placeholder 2"/>
          <p:cNvSpPr>
            <a:spLocks noGrp="1"/>
          </p:cNvSpPr>
          <p:nvPr>
            <p:ph idx="1"/>
          </p:nvPr>
        </p:nvSpPr>
        <p:spPr>
          <a:xfrm>
            <a:off x="839002" y="1631842"/>
            <a:ext cx="10515600" cy="4894085"/>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55000" lnSpcReduction="20000"/>
          </a:bodyPr>
          <a:lstStyle/>
          <a:p>
            <a:pPr marL="0" indent="0">
              <a:buNone/>
            </a:pPr>
            <a:endParaRPr lang="lv-LV" b="1" dirty="0"/>
          </a:p>
          <a:p>
            <a:pPr marL="0" indent="0">
              <a:buNone/>
            </a:pPr>
            <a:r>
              <a:rPr lang="lv-LV" sz="5900" b="1" dirty="0"/>
              <a:t>Viedo ciemu iniciatīvas – </a:t>
            </a:r>
            <a:r>
              <a:rPr lang="lv-LV" sz="5900" dirty="0"/>
              <a:t>vietējās kopienas projekti, kuros iedzīvotāji ievieš jaunus, praktiskus vai inovatīvus risinājumus savas teritorijas attīstībai un dzīves kvalitātes paaugstināšanai. </a:t>
            </a:r>
          </a:p>
          <a:p>
            <a:pPr marL="0" indent="0">
              <a:buNone/>
            </a:pPr>
            <a:endParaRPr lang="lv-LV" b="1" dirty="0"/>
          </a:p>
          <a:p>
            <a:pPr marL="0" indent="0">
              <a:buNone/>
            </a:pPr>
            <a:r>
              <a:rPr lang="lv-LV" b="1" dirty="0"/>
              <a:t>Eiropas Komisija tos definē šādi: </a:t>
            </a:r>
          </a:p>
          <a:p>
            <a:pPr marL="0" indent="0" algn="just">
              <a:buNone/>
            </a:pPr>
            <a:r>
              <a:rPr lang="lv-LV" b="1" dirty="0">
                <a:solidFill>
                  <a:srgbClr val="FF0000"/>
                </a:solidFill>
              </a:rPr>
              <a:t>Viedie ciemi ir lauku apvidu kopienas, kas izmanto radošus risinājumus, lai uzlabotu savu noturību, balstoties uz vietējām stiprajām pusēm un iespējām </a:t>
            </a:r>
            <a:r>
              <a:rPr lang="lv-LV" i="1" dirty="0">
                <a:solidFill>
                  <a:srgbClr val="FF0000"/>
                </a:solidFill>
              </a:rPr>
              <a:t>(kopienas, kas izstrādā viedus risinājumus, lai risinātu vietējās problēmas). </a:t>
            </a:r>
            <a:endParaRPr lang="lv-LV" b="1" i="1" dirty="0">
              <a:solidFill>
                <a:srgbClr val="FF0000"/>
              </a:solidFill>
            </a:endParaRPr>
          </a:p>
          <a:p>
            <a:pPr marL="0" indent="0">
              <a:buNone/>
            </a:pPr>
            <a:r>
              <a:rPr lang="lv-LV" b="1" dirty="0"/>
              <a:t>Kas vienkāršu ciemu padara par Viedo ciemu? Vispārīgās pazīmes:</a:t>
            </a:r>
          </a:p>
          <a:p>
            <a:r>
              <a:rPr lang="lv-LV" dirty="0"/>
              <a:t>Savu </a:t>
            </a:r>
            <a:r>
              <a:rPr lang="lv-LV" b="1" dirty="0">
                <a:solidFill>
                  <a:srgbClr val="FF0000"/>
                </a:solidFill>
              </a:rPr>
              <a:t>resursu</a:t>
            </a:r>
            <a:r>
              <a:rPr lang="lv-LV" b="1" dirty="0"/>
              <a:t> </a:t>
            </a:r>
            <a:r>
              <a:rPr lang="lv-LV" b="1" dirty="0">
                <a:solidFill>
                  <a:srgbClr val="FF0000"/>
                </a:solidFill>
              </a:rPr>
              <a:t>pazīšana</a:t>
            </a:r>
            <a:r>
              <a:rPr lang="lv-LV" dirty="0"/>
              <a:t>. Cilvēku, dabas, kultūras, vēstures, ekonomikas. </a:t>
            </a:r>
          </a:p>
          <a:p>
            <a:r>
              <a:rPr lang="lv-LV" dirty="0"/>
              <a:t>Savas </a:t>
            </a:r>
            <a:r>
              <a:rPr lang="lv-LV" b="1" dirty="0">
                <a:solidFill>
                  <a:srgbClr val="FF0000"/>
                </a:solidFill>
              </a:rPr>
              <a:t>vietas apzināšanās </a:t>
            </a:r>
            <a:r>
              <a:rPr lang="lv-LV" dirty="0"/>
              <a:t>Latvijas un pasaules kartē. Piederības sajūta šai vietai.</a:t>
            </a:r>
          </a:p>
          <a:p>
            <a:r>
              <a:rPr lang="lv-LV" dirty="0"/>
              <a:t>Piemērotu </a:t>
            </a:r>
            <a:r>
              <a:rPr lang="lv-LV" b="1" dirty="0">
                <a:solidFill>
                  <a:srgbClr val="FF0000"/>
                </a:solidFill>
              </a:rPr>
              <a:t>risinājumu meklējumi </a:t>
            </a:r>
            <a:r>
              <a:rPr lang="lv-LV" dirty="0"/>
              <a:t>un atradumi. Ja nepieciešams, šie risinājumi ietver arī </a:t>
            </a:r>
            <a:r>
              <a:rPr lang="lv-LV" b="1" dirty="0">
                <a:solidFill>
                  <a:srgbClr val="FF0000"/>
                </a:solidFill>
              </a:rPr>
              <a:t>viedās (digitālās) tehnoloģijas</a:t>
            </a:r>
            <a:r>
              <a:rPr lang="lv-LV" dirty="0"/>
              <a:t>, jo īpaši veicinot inovācijas;</a:t>
            </a:r>
          </a:p>
          <a:p>
            <a:r>
              <a:rPr lang="lv-LV" b="1" dirty="0">
                <a:solidFill>
                  <a:srgbClr val="FF0000"/>
                </a:solidFill>
              </a:rPr>
              <a:t>Inovācijas</a:t>
            </a:r>
            <a:r>
              <a:rPr lang="lv-LV" dirty="0">
                <a:solidFill>
                  <a:srgbClr val="FF0000"/>
                </a:solidFill>
              </a:rPr>
              <a:t> </a:t>
            </a:r>
            <a:r>
              <a:rPr lang="lv-LV" dirty="0"/>
              <a:t>ir viena no svarīgākajām viedo ciemu iezīmēm. Parasti spēju radīt inovācijas veicina nepieciešamība un vēlme kaut ko mainīt, risināt kādu konkrētu izaicinājumu;</a:t>
            </a:r>
          </a:p>
          <a:p>
            <a:r>
              <a:rPr lang="lv-LV" dirty="0"/>
              <a:t>Vieduma pamatā ir labas dzīves izjūta šai ciematā. Laba dzīve nevar pastāvēt bez turpinājuma, laba </a:t>
            </a:r>
            <a:r>
              <a:rPr lang="lv-LV" b="1" dirty="0">
                <a:solidFill>
                  <a:srgbClr val="FF0000"/>
                </a:solidFill>
              </a:rPr>
              <a:t>turpinājuma perspektīvas.</a:t>
            </a:r>
          </a:p>
          <a:p>
            <a:r>
              <a:rPr lang="lv-LV" dirty="0"/>
              <a:t>Noderīgi - Ceļvedis, kā kļūt par Viedo ciemu: </a:t>
            </a:r>
            <a:r>
              <a:rPr lang="lv-LV" dirty="0">
                <a:hlinkClick r:id="rId2"/>
              </a:rPr>
              <a:t>https://www.smartrural21.eu/wp-content/uploads/Guide_LV.pdf</a:t>
            </a:r>
            <a:r>
              <a:rPr lang="lv-LV" dirty="0"/>
              <a:t> </a:t>
            </a:r>
          </a:p>
          <a:p>
            <a:endParaRPr lang="lv-LV" dirty="0"/>
          </a:p>
          <a:p>
            <a:pPr marL="0" indent="0" algn="just">
              <a:buNone/>
            </a:pPr>
            <a:endParaRPr lang="lv-LV" b="1" dirty="0"/>
          </a:p>
        </p:txBody>
      </p:sp>
      <p:sp>
        <p:nvSpPr>
          <p:cNvPr id="4" name="Oval 3"/>
          <p:cNvSpPr/>
          <p:nvPr/>
        </p:nvSpPr>
        <p:spPr>
          <a:xfrm>
            <a:off x="8556859" y="138014"/>
            <a:ext cx="3521642" cy="1719042"/>
          </a:xfrm>
          <a:prstGeom prst="ellipse">
            <a:avLst/>
          </a:prstGeom>
          <a:solidFill>
            <a:srgbClr val="289028"/>
          </a:solid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r>
              <a:rPr lang="lv-LV" i="1" dirty="0"/>
              <a:t>«Ja tas, ko darāt, nešķiet liels izaicinājums, tad tajā diemžēl nebūs nekādas inovācijas.»                 Profesors Henriks </a:t>
            </a:r>
            <a:r>
              <a:rPr lang="lv-LV" i="1" dirty="0" err="1"/>
              <a:t>Leitou</a:t>
            </a:r>
            <a:endParaRPr lang="lv-LV" i="1" dirty="0"/>
          </a:p>
        </p:txBody>
      </p:sp>
    </p:spTree>
    <p:extLst>
      <p:ext uri="{BB962C8B-B14F-4D97-AF65-F5344CB8AC3E}">
        <p14:creationId xmlns:p14="http://schemas.microsoft.com/office/powerpoint/2010/main" val="152609701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3" y="228599"/>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Publisko finansējumu aktivitātēm var saņemt, ja</a:t>
            </a:r>
            <a:br>
              <a:rPr lang="lv-LV" b="1" dirty="0"/>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10000"/>
          </a:bodyPr>
          <a:lstStyle/>
          <a:p>
            <a:r>
              <a:rPr lang="lv-LV" sz="2600" dirty="0"/>
              <a:t>projekts atbilst vietējās attīstības stratēģijai;</a:t>
            </a:r>
          </a:p>
          <a:p>
            <a:r>
              <a:rPr lang="lv-LV" sz="2600" dirty="0"/>
              <a:t>projekta īstenošana dod ieguldījumu vietējās attīstības stratēģijas īstenošanas – Dobeles novada – teritorijā;</a:t>
            </a:r>
          </a:p>
          <a:p>
            <a:r>
              <a:rPr lang="lv-LV" sz="2600" dirty="0"/>
              <a:t>projektu īsteno Dobeles novada teritorijā, izņemot gadījumus, ja projektā ir paredzētas šādas darbības:</a:t>
            </a:r>
          </a:p>
          <a:p>
            <a:pPr lvl="1">
              <a:buFont typeface="Wingdings" panose="05000000000000000000" pitchFamily="2" charset="2"/>
              <a:buChar char="ü"/>
            </a:pPr>
            <a:r>
              <a:rPr lang="lv-LV" sz="1900" dirty="0"/>
              <a:t>dalība mācībās darbinieku produktivitātes kāpināšanai;</a:t>
            </a:r>
          </a:p>
          <a:p>
            <a:pPr lvl="1">
              <a:buFont typeface="Wingdings" panose="05000000000000000000" pitchFamily="2" charset="2"/>
              <a:buChar char="ü"/>
            </a:pPr>
            <a:r>
              <a:rPr lang="lv-LV" sz="1900" dirty="0"/>
              <a:t>darbības, kas saistītas ar sabiedriskajām attiecībām;</a:t>
            </a:r>
          </a:p>
          <a:p>
            <a:pPr lvl="1">
              <a:buFont typeface="Wingdings" panose="05000000000000000000" pitchFamily="2" charset="2"/>
              <a:buChar char="ü"/>
            </a:pPr>
            <a:r>
              <a:rPr lang="lv-LV" sz="1900" dirty="0"/>
              <a:t>digitālo risinājumu un pakalpojumu izveide;</a:t>
            </a:r>
          </a:p>
          <a:p>
            <a:pPr lvl="1">
              <a:buFont typeface="Wingdings" panose="05000000000000000000" pitchFamily="2" charset="2"/>
              <a:buChar char="ü"/>
            </a:pPr>
            <a:r>
              <a:rPr lang="lv-LV" sz="1900" dirty="0"/>
              <a:t>mobilās tehnikas vai piekabes (transportlīdzekļa, kam nav motora un kas paredzēts braukšanai savienojumā ar transportlīdzekli) iegāde un aprīkošana ar stacionārām iekārtām, kā arī tādu pamatlīdzekļu iegāde, kas nav stacionāri novietojami. </a:t>
            </a:r>
          </a:p>
          <a:p>
            <a:r>
              <a:rPr lang="lv-LV" sz="2600" dirty="0"/>
              <a:t>paredzēta dalība izstādēs un vietējo ražotāju tirgū </a:t>
            </a:r>
            <a:r>
              <a:rPr lang="lv-LV" sz="2600" dirty="0" err="1"/>
              <a:t>valstspilsētā</a:t>
            </a:r>
            <a:r>
              <a:rPr lang="lv-LV" sz="2600" dirty="0"/>
              <a:t>, ja atbalsta pretendenta juridiskā adrese vai struktūrvienības darbības vieta, vai deklarētā dzīvesvieta (fiziskajai personai, kura veic vai plāno uzsākt saimniecisko darbību) atrodas vietējās rīcības grupas darbības teritorijā;</a:t>
            </a:r>
          </a:p>
          <a:p>
            <a:r>
              <a:rPr lang="lv-LV" sz="2600" dirty="0"/>
              <a:t>atbalsta pretendents sasniedz projekta mērķi.</a:t>
            </a:r>
          </a:p>
          <a:p>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390611479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67618" y="265927"/>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Attiecināmās izmaksas (1) </a:t>
            </a:r>
            <a:br>
              <a:rPr lang="lv-LV" b="1" dirty="0"/>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85000" lnSpcReduction="20000"/>
          </a:bodyPr>
          <a:lstStyle/>
          <a:p>
            <a:r>
              <a:rPr lang="lv-LV" b="1" dirty="0"/>
              <a:t>jaunu pamatlīdzekļu un programmnodrošinājuma iegādes un uzstādīšanas izmaksas</a:t>
            </a:r>
            <a:r>
              <a:rPr lang="lv-LV" dirty="0"/>
              <a:t>, tostarp tādu </a:t>
            </a:r>
            <a:r>
              <a:rPr lang="lv-LV" b="1" dirty="0"/>
              <a:t>vispārējas nozīmes un speciālo transportlīdzekļu iegādes izmaksas</a:t>
            </a:r>
            <a:r>
              <a:rPr lang="lv-LV" dirty="0"/>
              <a:t>, kas pielāgoti specifisku darbu veikšanai, kam ir uzstādītas specifisko funkciju izpildei paredzētas iekārtas un kas ir mobila sociālā pakalpojuma sniegšanas vieta;</a:t>
            </a:r>
          </a:p>
          <a:p>
            <a:r>
              <a:rPr lang="lv-LV" b="1" dirty="0"/>
              <a:t>būvniecības izmaksas, pamatojoties uz līgumiem ar trešajām personām, kas ir atbildīgas par darbu izpildi</a:t>
            </a:r>
          </a:p>
          <a:p>
            <a:r>
              <a:rPr lang="lv-LV" b="1" dirty="0"/>
              <a:t>būvmateriālu iegādes izmaksas būvniecības darbiem, pamatojoties uz </a:t>
            </a:r>
            <a:r>
              <a:rPr lang="lv-LV" b="1" dirty="0" err="1"/>
              <a:t>būvspeciālista</a:t>
            </a:r>
            <a:r>
              <a:rPr lang="lv-LV" b="1" dirty="0"/>
              <a:t> sastādītu tāmi un skici; </a:t>
            </a:r>
          </a:p>
          <a:p>
            <a:r>
              <a:rPr lang="lv-LV" dirty="0"/>
              <a:t>tādu publiskās </a:t>
            </a:r>
            <a:r>
              <a:rPr lang="lv-LV" dirty="0" err="1"/>
              <a:t>ārtelpas</a:t>
            </a:r>
            <a:r>
              <a:rPr lang="lv-LV" dirty="0"/>
              <a:t> atsevišķu </a:t>
            </a:r>
            <a:r>
              <a:rPr lang="lv-LV" b="1" dirty="0"/>
              <a:t>labiekārtojuma elementu būvniecības izmaksas</a:t>
            </a:r>
            <a:r>
              <a:rPr lang="lv-LV" dirty="0"/>
              <a:t>, kuru būvdarbiem nav vajadzīga būvniecības ieceres dokumentācija;</a:t>
            </a:r>
          </a:p>
          <a:p>
            <a:r>
              <a:rPr lang="lv-LV" b="1" dirty="0"/>
              <a:t>mācību izmaksas</a:t>
            </a:r>
            <a:r>
              <a:rPr lang="lv-LV" dirty="0"/>
              <a:t>, ja projektu īsteno biedrība vai nodibinājums un piedalās vismaz 10 dalībnieku;</a:t>
            </a:r>
          </a:p>
          <a:p>
            <a:r>
              <a:rPr lang="lv-LV" dirty="0"/>
              <a:t>ar </a:t>
            </a:r>
            <a:r>
              <a:rPr lang="lv-LV" b="1" dirty="0"/>
              <a:t>sabiedriskajām attiecībām saistītās izmaksas</a:t>
            </a:r>
            <a:r>
              <a:rPr lang="lv-LV" dirty="0"/>
              <a:t>, kas nepieciešamas vietas potenciāla un pievilcības veidošanai, ierobežojumu 10 % sk. MK 35.6 punktu;</a:t>
            </a:r>
          </a:p>
          <a:p>
            <a:r>
              <a:rPr lang="lv-LV" b="1" dirty="0"/>
              <a:t>projekta iesnieguma sagatavošanas izmaksas </a:t>
            </a:r>
            <a:r>
              <a:rPr lang="lv-LV" dirty="0"/>
              <a:t>un vispārējās izmaksas;</a:t>
            </a:r>
          </a:p>
          <a:p>
            <a:endParaRPr lang="lv-LV" dirty="0"/>
          </a:p>
          <a:p>
            <a:endParaRPr lang="lv-LV" dirty="0"/>
          </a:p>
          <a:p>
            <a:endParaRPr lang="lv-LV" sz="2100" dirty="0"/>
          </a:p>
          <a:p>
            <a:endParaRPr lang="lv-LV" dirty="0"/>
          </a:p>
          <a:p>
            <a:endParaRPr lang="lv-LV" dirty="0"/>
          </a:p>
        </p:txBody>
      </p:sp>
      <p:pic>
        <p:nvPicPr>
          <p:cNvPr id="10" name="Picture 9"/>
          <p:cNvPicPr>
            <a:picLocks noChangeAspect="1"/>
          </p:cNvPicPr>
          <p:nvPr/>
        </p:nvPicPr>
        <p:blipFill>
          <a:blip r:embed="rId2"/>
          <a:stretch>
            <a:fillRect/>
          </a:stretch>
        </p:blipFill>
        <p:spPr>
          <a:xfrm>
            <a:off x="10106025" y="124989"/>
            <a:ext cx="1156446" cy="1312122"/>
          </a:xfrm>
          <a:prstGeom prst="rect">
            <a:avLst/>
          </a:prstGeom>
          <a:ln>
            <a:noFill/>
          </a:ln>
          <a:effectLst>
            <a:softEdge rad="112500"/>
          </a:effectLst>
        </p:spPr>
      </p:pic>
    </p:spTree>
    <p:extLst>
      <p:ext uri="{BB962C8B-B14F-4D97-AF65-F5344CB8AC3E}">
        <p14:creationId xmlns:p14="http://schemas.microsoft.com/office/powerpoint/2010/main" val="134484685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31" y="245075"/>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Attiecināmās izmaksas (2) </a:t>
            </a:r>
            <a:br>
              <a:rPr lang="lv-LV" b="1" dirty="0"/>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85000" lnSpcReduction="20000"/>
          </a:bodyPr>
          <a:lstStyle/>
          <a:p>
            <a:r>
              <a:rPr lang="lv-LV" sz="2400" dirty="0"/>
              <a:t>gadu pēc projekta pabeigšanas, izņemot mācību projektus, attiecināmas ir arī ar projektu saistītā </a:t>
            </a:r>
            <a:r>
              <a:rPr lang="lv-LV" sz="2400" b="1" dirty="0"/>
              <a:t>personāla atalgojuma izmaksas </a:t>
            </a:r>
            <a:r>
              <a:rPr lang="lv-LV" sz="2400" dirty="0"/>
              <a:t>(tai skaitā ar to saistītie nodokļi un nodevas) un darbības nodrošināšanas izmaksas, ja tās nepārsniedz 15% no iepriekš minēto attiecināmo izmaksu summas. Ar projekta īstenošanu saistītajam personālam atalgojumu izmaksā ne mazāk kā sešus mēnešus;</a:t>
            </a:r>
          </a:p>
          <a:p>
            <a:r>
              <a:rPr lang="lv-LV" sz="2400" b="1" dirty="0"/>
              <a:t>pievienotās vērtības nodoklis</a:t>
            </a:r>
            <a:r>
              <a:rPr lang="lv-LV" sz="2400" dirty="0"/>
              <a:t>, ja to nav tiesību atskaitīt no valsts budžetā maksājamās nodokļa summas kā priekšnodokli normatīvajos aktos par pievienotās vērtības nodokli noteiktajā kārtībā</a:t>
            </a:r>
          </a:p>
          <a:p>
            <a:r>
              <a:rPr lang="lv-LV" sz="2400" b="1" dirty="0"/>
              <a:t>privāto līdzfinansējumu līdz 10 procentiem no projekta attiecināmajām izmaksām </a:t>
            </a:r>
            <a:r>
              <a:rPr lang="lv-LV" sz="2400" dirty="0"/>
              <a:t>var ieguldīt natūrā brīvprātīgā darba vai darba bez atlīdzības veidā atbilstoši regulas 2021/2115 86. panta 5. punktam un Finanšu ministrijas metodikai "Par ieguldījumiem natūrā projektu līdzfinansēšanai 2021.–2027. gada plānošanas periodā". </a:t>
            </a:r>
          </a:p>
          <a:p>
            <a:r>
              <a:rPr lang="lv-LV" sz="2400" dirty="0"/>
              <a:t>Brīvprātīgo darbu un darbu bez atlīdzības būvniecības darbu izpildei, kuriem nav nepieciešama būvniecības ieceres dokumentācija un ir tieši saistīts ar projektā īstenojamām darbībām, ir iespējams novērtēt naudas izteiksmē atbilstoši konkrētas kvalifikācijas un profila personāla vidējām atlīdzības izmaksām, ko nosaka saskaņā ar Valsts ieņēmumu dienesta jaunākajiem datiem, un darbam nepieciešamo stundu skaitu.</a:t>
            </a:r>
          </a:p>
          <a:p>
            <a:endParaRPr lang="lv-LV" sz="2400" dirty="0"/>
          </a:p>
          <a:p>
            <a:pPr marL="0" indent="0">
              <a:buNone/>
            </a:pPr>
            <a:endParaRPr lang="lv-LV" sz="2400" dirty="0"/>
          </a:p>
          <a:p>
            <a:pPr marL="0" indent="0">
              <a:buNone/>
            </a:pPr>
            <a:r>
              <a:rPr lang="lv-LV" sz="2400" b="1" dirty="0">
                <a:solidFill>
                  <a:srgbClr val="FF0000"/>
                </a:solidFill>
              </a:rPr>
              <a:t>! Attiecināmas ir tikai tādu pamatlīdzekļu iegādes un tādas būvprojekta tāmes pozīcijas un būvmateriālu izmaksas, kas ir tieši saistītas ar konkrētā projekta mērķa sasniegšanu. </a:t>
            </a:r>
          </a:p>
          <a:p>
            <a:endParaRPr lang="lv-LV" dirty="0"/>
          </a:p>
          <a:p>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339363425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52425"/>
            <a:ext cx="10572750" cy="962025"/>
          </a:xfrm>
          <a:solidFill>
            <a:schemeClr val="bg2"/>
          </a:solidFill>
        </p:spPr>
        <p:txBody>
          <a:bodyPr>
            <a:normAutofit/>
          </a:bodyPr>
          <a:lstStyle/>
          <a:p>
            <a:r>
              <a:rPr lang="lv-LV" sz="3200" b="1" dirty="0">
                <a:latin typeface="+mn-lt"/>
              </a:rPr>
              <a:t>Nav atbalstāmas šādas darbības:</a:t>
            </a:r>
          </a:p>
        </p:txBody>
      </p:sp>
      <p:sp>
        <p:nvSpPr>
          <p:cNvPr id="3" name="Content Placeholder 2"/>
          <p:cNvSpPr>
            <a:spLocks noGrp="1"/>
          </p:cNvSpPr>
          <p:nvPr>
            <p:ph idx="1"/>
          </p:nvPr>
        </p:nvSpPr>
        <p:spPr>
          <a:xfrm>
            <a:off x="838200" y="1314450"/>
            <a:ext cx="10572750" cy="4733925"/>
          </a:xfrm>
          <a:gradFill>
            <a:gsLst>
              <a:gs pos="15022">
                <a:srgbClr val="F3F3F3"/>
              </a:gs>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20000"/>
          </a:bodyPr>
          <a:lstStyle/>
          <a:p>
            <a:r>
              <a:rPr lang="lv-LV" dirty="0"/>
              <a:t>lauksaimniecības produktu primārā ražošana;</a:t>
            </a:r>
          </a:p>
          <a:p>
            <a:r>
              <a:rPr lang="lv-LV" dirty="0"/>
              <a:t>zvejniecība un akvakultūra;</a:t>
            </a:r>
          </a:p>
          <a:p>
            <a:r>
              <a:rPr lang="lv-LV" dirty="0"/>
              <a:t>zivsaimniecības produktu pārstrāde;</a:t>
            </a:r>
          </a:p>
          <a:p>
            <a:r>
              <a:rPr lang="lv-LV" dirty="0"/>
              <a:t>operācijas ar nekustamo īpašumu;</a:t>
            </a:r>
          </a:p>
          <a:p>
            <a:r>
              <a:rPr lang="lv-LV" dirty="0"/>
              <a:t>enerģijas ražošana, sadale un tirdzniecība, </a:t>
            </a:r>
            <a:r>
              <a:rPr lang="lv-LV" dirty="0">
                <a:solidFill>
                  <a:srgbClr val="FF0000"/>
                </a:solidFill>
              </a:rPr>
              <a:t>izņemot tehnikas, iekārtu un aprīkojuma izmaksas, kas paredzēts atjaunojamās vai </a:t>
            </a:r>
            <a:r>
              <a:rPr lang="lv-LV" dirty="0" err="1">
                <a:solidFill>
                  <a:srgbClr val="FF0000"/>
                </a:solidFill>
              </a:rPr>
              <a:t>atjaunīgās</a:t>
            </a:r>
            <a:r>
              <a:rPr lang="lv-LV" dirty="0">
                <a:solidFill>
                  <a:srgbClr val="FF0000"/>
                </a:solidFill>
              </a:rPr>
              <a:t> elektroenerģijas ražošanai atbalsta pretendenta pašpatēriņam</a:t>
            </a:r>
            <a:r>
              <a:rPr lang="lv-LV" dirty="0"/>
              <a:t>, sk. MK 33.4. punktu;</a:t>
            </a:r>
          </a:p>
          <a:p>
            <a:r>
              <a:rPr lang="lv-LV" dirty="0"/>
              <a:t>ieroču un munīcijas ražošana un tirdzniecība;</a:t>
            </a:r>
          </a:p>
          <a:p>
            <a:r>
              <a:rPr lang="lv-LV" dirty="0"/>
              <a:t>tabakas izstrādājumu ražošana un tirdzniecība;</a:t>
            </a:r>
          </a:p>
          <a:p>
            <a:r>
              <a:rPr lang="lv-LV" dirty="0"/>
              <a:t>azartspēļu un derību organizēšana;</a:t>
            </a:r>
          </a:p>
          <a:p>
            <a:r>
              <a:rPr lang="lv-LV" dirty="0"/>
              <a:t>finanšu un apdrošināšanas darbības.</a:t>
            </a:r>
          </a:p>
        </p:txBody>
      </p:sp>
      <p:pic>
        <p:nvPicPr>
          <p:cNvPr id="4" name="Picture 3"/>
          <p:cNvPicPr>
            <a:picLocks noChangeAspect="1"/>
          </p:cNvPicPr>
          <p:nvPr/>
        </p:nvPicPr>
        <p:blipFill>
          <a:blip r:embed="rId2"/>
          <a:stretch>
            <a:fillRect/>
          </a:stretch>
        </p:blipFill>
        <p:spPr>
          <a:xfrm flipV="1">
            <a:off x="10382250" y="352424"/>
            <a:ext cx="995363" cy="995363"/>
          </a:xfrm>
          <a:prstGeom prst="rect">
            <a:avLst/>
          </a:prstGeom>
        </p:spPr>
      </p:pic>
    </p:spTree>
    <p:extLst>
      <p:ext uri="{BB962C8B-B14F-4D97-AF65-F5344CB8AC3E}">
        <p14:creationId xmlns:p14="http://schemas.microsoft.com/office/powerpoint/2010/main" val="311902911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31" y="228599"/>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a:bodyPr>
          <a:lstStyle/>
          <a:p>
            <a:pPr algn="ctr"/>
            <a:r>
              <a:rPr lang="lv-LV" sz="3200" b="1" dirty="0">
                <a:latin typeface="+mn-lt"/>
              </a:rPr>
              <a:t>Neattiecināmās izmaksas (1)</a:t>
            </a:r>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85000" lnSpcReduction="20000"/>
          </a:bodyPr>
          <a:lstStyle/>
          <a:p>
            <a:r>
              <a:rPr lang="lv-LV" sz="2600" dirty="0"/>
              <a:t>procentu maksājumi, maksa par naudas </a:t>
            </a:r>
            <a:r>
              <a:rPr lang="lv-LV" sz="2600" dirty="0" err="1"/>
              <a:t>pārskaitījumiem</a:t>
            </a:r>
            <a:r>
              <a:rPr lang="lv-LV" sz="2600" dirty="0"/>
              <a:t>, valūtas maiņas komisijas maksājumi un valūtas kursa svārstību dēļ radušies zaudējumi;</a:t>
            </a:r>
          </a:p>
          <a:p>
            <a:r>
              <a:rPr lang="lv-LV" sz="2600" dirty="0"/>
              <a:t>naudas sodi, līgumsodi un tiesas prāvu izmaksas;</a:t>
            </a:r>
          </a:p>
          <a:p>
            <a:r>
              <a:rPr lang="lv-LV" sz="2600" dirty="0"/>
              <a:t>tādu apakšlīgumu slēgšana, kuri mākslīgi un nepamatoti palielina projekta izmaksas un kuros samaksa ir noteikta procentos no kopējām projekta izmaksām;</a:t>
            </a:r>
          </a:p>
          <a:p>
            <a:r>
              <a:rPr lang="lv-LV" sz="2600" dirty="0"/>
              <a:t> izmaksas, kas saistītas ar jebkuru piegādi, pakalpojumu vai darbu, ja nav organizēta atbilstoša iepirkuma procedūra saskaņā ar normatīvajiem aktiem par iepirkuma procedūras piemērošanu;</a:t>
            </a:r>
          </a:p>
          <a:p>
            <a:r>
              <a:rPr lang="lv-LV" sz="2600" dirty="0"/>
              <a:t>esošo būvju, iegādāto pamatlīdzekļu un programmnodrošinājuma uzturēšanas izmaksas;</a:t>
            </a:r>
          </a:p>
          <a:p>
            <a:r>
              <a:rPr lang="lv-LV" sz="2600" dirty="0"/>
              <a:t>lietotu būvmateriālu iegādes izmaksas;</a:t>
            </a:r>
          </a:p>
          <a:p>
            <a:r>
              <a:rPr lang="lv-LV" sz="2600" dirty="0"/>
              <a:t>īpašuma vai kapitāldaļu iegādes izdevumi;</a:t>
            </a:r>
          </a:p>
          <a:p>
            <a:r>
              <a:rPr lang="lv-LV" sz="2600" dirty="0"/>
              <a:t>tehniskās apkopes, rezerves daļu un ekspluatācijas izdevumi;</a:t>
            </a:r>
          </a:p>
          <a:p>
            <a:r>
              <a:rPr lang="lv-LV" sz="2600" dirty="0"/>
              <a:t>atlīdzība personālam, izņemot MK 27., 35.5. un 37.punktā minētos  gadījumus;</a:t>
            </a:r>
          </a:p>
          <a:p>
            <a:r>
              <a:rPr lang="lv-LV" sz="2600" dirty="0"/>
              <a:t>jebkuras piemaksas par papildu darbu, virsstundu darbu vai darbu svētku dienās, prēmijas, materiālā</a:t>
            </a:r>
          </a:p>
          <a:p>
            <a:r>
              <a:rPr lang="lv-LV" sz="2600" dirty="0"/>
              <a:t>stimulēšana un naudas balvas;</a:t>
            </a:r>
          </a:p>
          <a:p>
            <a:pPr marL="0" indent="0">
              <a:buNone/>
            </a:pPr>
            <a:endParaRPr lang="lv-LV" dirty="0"/>
          </a:p>
          <a:p>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4113684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4093" y="228599"/>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a:bodyPr>
          <a:lstStyle/>
          <a:p>
            <a:pPr algn="ctr"/>
            <a:r>
              <a:rPr lang="lv-LV" sz="3200" b="1" dirty="0">
                <a:latin typeface="+mn-lt"/>
              </a:rPr>
              <a:t>Neattiecināmās izmaksas (2)</a:t>
            </a:r>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10000"/>
          </a:bodyPr>
          <a:lstStyle/>
          <a:p>
            <a:r>
              <a:rPr lang="lv-LV" sz="2200" dirty="0"/>
              <a:t>projektā, kurā paredzēta pamatlīdzekļu iegāde, nav attiecināmas mācību izmaksas;</a:t>
            </a:r>
          </a:p>
          <a:p>
            <a:r>
              <a:rPr lang="lv-LV" sz="2200" dirty="0"/>
              <a:t>projektā, kurā paredzētas mācības, nav attiecināma pamatlīdzekļu iegāde</a:t>
            </a:r>
          </a:p>
          <a:p>
            <a:r>
              <a:rPr lang="lv-LV" sz="2200" dirty="0"/>
              <a:t>transportlīdzekļu iegādes izdevumi, MK 33.1.1., 33.1.2. un 35.1. apakšpunktā minēto gadījumu;</a:t>
            </a:r>
          </a:p>
          <a:p>
            <a:r>
              <a:rPr lang="lv-LV" sz="2200" dirty="0"/>
              <a:t>izdevumi, kas saistīti ar jebkuru darbību īstenošanu ārvalstīs;</a:t>
            </a:r>
          </a:p>
          <a:p>
            <a:r>
              <a:rPr lang="lv-LV" sz="2200" dirty="0"/>
              <a:t>tādu pamatlīdzekļu iegādes izmaksas, kuri ir saistīti ar lauksaimniecības produktu primāro ražošanu, un traktoru iegādes izmaksas;</a:t>
            </a:r>
          </a:p>
          <a:p>
            <a:r>
              <a:rPr lang="lv-LV" sz="2200" dirty="0"/>
              <a:t>maksa par mācībām, kas ir daļa no vispārējās vidējās izglītības vai augstākās izglītības programmām vai ir saistītas ar Eiropas Savienības vai citu finanšu instrumentu atbalsta saņemšanu un projekta iesnieguma sagatavošanu;</a:t>
            </a:r>
          </a:p>
          <a:p>
            <a:r>
              <a:rPr lang="lv-LV" sz="2200" dirty="0"/>
              <a:t>izmaksas, kas radušās pirms projekta iesnieguma iesniegšanas, izņemot MK 33.9. un 35.7. apakšpunktā minētās izmaksas;</a:t>
            </a:r>
          </a:p>
          <a:p>
            <a:r>
              <a:rPr lang="lv-LV" sz="2200" dirty="0"/>
              <a:t>dzīvnieku un viengadīgu augu iegādes izmaksas;</a:t>
            </a:r>
          </a:p>
          <a:p>
            <a:r>
              <a:rPr lang="lv-LV" sz="2200" dirty="0"/>
              <a:t>hidrotehnisko būvju izveides izmaksas;</a:t>
            </a:r>
          </a:p>
          <a:p>
            <a:r>
              <a:rPr lang="lv-LV" sz="2200" dirty="0"/>
              <a:t>mazvērtīgā inventāra iegādes izmaksas, izņemot MK 14. un 27. punktā, kā arī 35.5.apakšpunktā minēto gadījumu.</a:t>
            </a:r>
          </a:p>
          <a:p>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380152482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281" y="216500"/>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Lai pieteiktos atbalsta saņemšanai aktivitātē </a:t>
            </a:r>
            <a:br>
              <a:rPr lang="lv-LV" sz="3600" b="1" dirty="0">
                <a:latin typeface="+mn-lt"/>
              </a:rPr>
            </a:br>
            <a:r>
              <a:rPr lang="lv-LV" sz="3600" b="1" dirty="0">
                <a:latin typeface="+mn-lt"/>
              </a:rPr>
              <a:t>atbalsta pretendents iesniedz LAD EPS šādus dokumentus (1):</a:t>
            </a:r>
            <a:br>
              <a:rPr lang="lv-LV" sz="4000" b="1" dirty="0">
                <a:solidFill>
                  <a:schemeClr val="bg1"/>
                </a:solidFill>
              </a:rPr>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lnSpcReduction="10000"/>
          </a:bodyPr>
          <a:lstStyle/>
          <a:p>
            <a:pPr algn="just"/>
            <a:endParaRPr lang="lv-LV" dirty="0"/>
          </a:p>
          <a:p>
            <a:r>
              <a:rPr lang="lv-LV" sz="2000" b="1" dirty="0"/>
              <a:t>projekta iesniegumu</a:t>
            </a:r>
            <a:r>
              <a:rPr lang="lv-LV" sz="2000" dirty="0"/>
              <a:t>, kas ietver informāciju par atbalsta pretendentu (darbības apraksts, raksturojošie rādītāji, informācija par atbalsta pretendenta pamatlīdzekļiem, saņemtais publiskais finansējums) un projektu (projekta mērķi, projekta apraksts, projekta īstenošanas vieta, ar investīcijām sasniedzamie rādītāji un ieguldījums Kopējās lauksaimniecības politikas stratēģiskā plāna 2023.–2027. gadam mērķa virzienos, ietekme uz klimata pārmaiņām, inovāciju apraksts, projektā plānotās izmaksas, informācija, kas sniedzama saskaņā ar sabiedrības virzītas vietējās attīstības stratēģiju), un pavaddokumentus;</a:t>
            </a:r>
          </a:p>
          <a:p>
            <a:r>
              <a:rPr lang="lv-LV" sz="2000" b="1" dirty="0"/>
              <a:t>atbalsta pretendenta deklarāciju </a:t>
            </a:r>
            <a:r>
              <a:rPr lang="lv-LV" sz="2000" dirty="0"/>
              <a:t>( </a:t>
            </a:r>
            <a:r>
              <a:rPr lang="lv-LV" sz="2000" dirty="0">
                <a:hlinkClick r:id="rId2"/>
              </a:rPr>
              <a:t>https://www.lad.gov.lv/lv/media/10545/download?attachment</a:t>
            </a:r>
            <a:r>
              <a:rPr lang="lv-LV" sz="2000" dirty="0"/>
              <a:t> </a:t>
            </a:r>
            <a:r>
              <a:rPr lang="lv-LV" sz="2000" b="1" dirty="0"/>
              <a:t>)</a:t>
            </a:r>
            <a:r>
              <a:rPr lang="lv-LV" sz="2000" dirty="0"/>
              <a:t>;</a:t>
            </a:r>
          </a:p>
          <a:p>
            <a:pPr algn="just"/>
            <a:r>
              <a:rPr lang="lv-LV" sz="2000" b="1" dirty="0"/>
              <a:t>iepirkuma procedūru apliecinošus dokumentus </a:t>
            </a:r>
            <a:r>
              <a:rPr lang="lv-LV" sz="2000" dirty="0"/>
              <a:t>saskaņā ar normatīvajiem aktiem par valsts un Eiropas Savienības atbalsta piešķiršanas, administrēšanas un uzraudzības vispārējo kārtību lauku un zivsaimniecības attīstībai </a:t>
            </a:r>
            <a:r>
              <a:rPr lang="lv-LV" sz="2000" i="1" dirty="0">
                <a:solidFill>
                  <a:srgbClr val="289028"/>
                </a:solidFill>
              </a:rPr>
              <a:t>vai sešu mēnešu laikā pēc dienas, kad stājies spēkā Lauku atbalsta dienesta lēmums par projekta iesnieguma apstiprināšanu</a:t>
            </a:r>
            <a:r>
              <a:rPr lang="lv-LV" sz="2000" dirty="0"/>
              <a:t>;</a:t>
            </a:r>
          </a:p>
          <a:p>
            <a:pPr algn="just"/>
            <a:r>
              <a:rPr lang="lv-LV" sz="2000" dirty="0"/>
              <a:t>ja projektā plānota jauna būvniecība, būves atjaunošana, būves restaurācija, būves ierīkošana, būves novietošana vai pārbūve vai būvmateriālu iegāde, – </a:t>
            </a:r>
            <a:r>
              <a:rPr lang="lv-LV" sz="2000" b="1" dirty="0"/>
              <a:t>informāciju par būvniecības lietu, kas atbilstoši būvniecības jomu regulējošajiem normatīvajiem aktiem reģistrēta Būvniecības informācijas </a:t>
            </a:r>
            <a:r>
              <a:rPr lang="lv-LV" sz="2000" dirty="0">
                <a:solidFill>
                  <a:srgbClr val="289028"/>
                </a:solidFill>
              </a:rPr>
              <a:t>sistēmā  </a:t>
            </a:r>
            <a:r>
              <a:rPr lang="lv-LV" sz="2000" i="1" dirty="0">
                <a:solidFill>
                  <a:srgbClr val="289028"/>
                </a:solidFill>
              </a:rPr>
              <a:t>vai sešu mēnešu laikā pēc dienas, kad stājies spēkā Lauku atbalsta dienesta lēmums par projekta iesnieguma apstiprināšanu</a:t>
            </a:r>
            <a:r>
              <a:rPr lang="lv-LV" sz="2000" dirty="0"/>
              <a:t>;</a:t>
            </a:r>
          </a:p>
          <a:p>
            <a:endParaRPr lang="lv-LV" sz="2000" dirty="0"/>
          </a:p>
          <a:p>
            <a:endParaRPr lang="lv-LV" dirty="0"/>
          </a:p>
          <a:p>
            <a:endParaRPr lang="lv-LV" sz="2100" dirty="0"/>
          </a:p>
          <a:p>
            <a:endParaRPr lang="lv-LV" dirty="0"/>
          </a:p>
          <a:p>
            <a:endParaRPr lang="lv-LV" dirty="0"/>
          </a:p>
        </p:txBody>
      </p:sp>
    </p:spTree>
    <p:extLst>
      <p:ext uri="{BB962C8B-B14F-4D97-AF65-F5344CB8AC3E}">
        <p14:creationId xmlns:p14="http://schemas.microsoft.com/office/powerpoint/2010/main" val="5777378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81519" y="249451"/>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Lai pieteiktos atbalsta saņemšanai aktivitātē </a:t>
            </a:r>
            <a:br>
              <a:rPr lang="lv-LV" sz="3600" b="1" dirty="0">
                <a:latin typeface="+mn-lt"/>
              </a:rPr>
            </a:br>
            <a:r>
              <a:rPr lang="lv-LV" sz="3600" b="1" dirty="0">
                <a:latin typeface="+mn-lt"/>
              </a:rPr>
              <a:t>atbalsta pretendents iesniedz LAD EPS šādus dokumentus (2):</a:t>
            </a:r>
            <a:br>
              <a:rPr lang="lv-LV" sz="4000" b="1" dirty="0">
                <a:solidFill>
                  <a:schemeClr val="bg1"/>
                </a:solidFill>
              </a:rPr>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77500" lnSpcReduction="20000"/>
          </a:bodyPr>
          <a:lstStyle/>
          <a:p>
            <a:pPr algn="just"/>
            <a:endParaRPr lang="lv-LV" dirty="0"/>
          </a:p>
          <a:p>
            <a:r>
              <a:rPr lang="lv-LV" u="sng" dirty="0"/>
              <a:t>ja nekustamo īpašumu</a:t>
            </a:r>
            <a:r>
              <a:rPr lang="lv-LV" dirty="0"/>
              <a:t>, </a:t>
            </a:r>
            <a:r>
              <a:rPr lang="lv-LV" u="sng" dirty="0"/>
              <a:t>kurā paredzēts īstenot projektu un uzstādīt stacionāros pamatlīdzekļus, atbalsta pretendents nomā</a:t>
            </a:r>
            <a:r>
              <a:rPr lang="lv-LV" dirty="0"/>
              <a:t>, – </a:t>
            </a:r>
            <a:r>
              <a:rPr lang="lv-LV" b="1" dirty="0"/>
              <a:t>nomas līguma kopiju </a:t>
            </a:r>
            <a:r>
              <a:rPr lang="lv-LV" dirty="0"/>
              <a:t>(nomas līgums noslēgts vismaz uz septiņiem gadiem no projekta iesnieguma iesniegšanas dienas). </a:t>
            </a:r>
          </a:p>
          <a:p>
            <a:r>
              <a:rPr lang="lv-LV" u="sng" dirty="0"/>
              <a:t>ja paredzēta jauna būvniecība, būves pārbūve, būves ierīkošana, būves novietošana, būves restaurācija vai būves atjaunošana un nekustamo īpašumu, kurā paredzēts īstenot projektu, atbalsta pretendents nomā</a:t>
            </a:r>
            <a:r>
              <a:rPr lang="lv-LV" dirty="0"/>
              <a:t>, tas kopā ar projekta iesniegumu vai pirms projekta īstenošanas uzsākšanas iesniedz </a:t>
            </a:r>
            <a:r>
              <a:rPr lang="lv-LV" b="1" dirty="0"/>
              <a:t>ilgtermiņa nomas līgumu, kurš reģistrēts zemesgrāmatā </a:t>
            </a:r>
            <a:r>
              <a:rPr lang="lv-LV" dirty="0"/>
              <a:t>un kurā minētais nomas termiņš nav īsāks par septiņiem gadiem no projekta iesnieguma iesniegšanas dienas. </a:t>
            </a:r>
          </a:p>
          <a:p>
            <a:r>
              <a:rPr lang="lv-LV" u="sng" dirty="0"/>
              <a:t>ja nekustamais īpašums, kurā īsteno projektu, ir valsts vai pašvaldības īpašumā vai valdījumā</a:t>
            </a:r>
            <a:r>
              <a:rPr lang="lv-LV" dirty="0"/>
              <a:t>, atbalsta pretendents var iesniegt </a:t>
            </a:r>
            <a:r>
              <a:rPr lang="lv-LV" b="1" dirty="0"/>
              <a:t>patapinājuma līguma kopiju (</a:t>
            </a:r>
            <a:r>
              <a:rPr lang="lv-LV" dirty="0"/>
              <a:t>patapinājuma līgums noslēgts vismaz uz septiņiem gadiem no projekta iesnieguma iesniegšanas dienas). </a:t>
            </a:r>
          </a:p>
          <a:p>
            <a:r>
              <a:rPr lang="lv-LV" u="sng" dirty="0"/>
              <a:t>ja paredzēta atsevišķu labiekārtojuma elementu ierīkošana vai tādu pamatlīdzekļu iegāde, kuri nav stacionāri novietojami</a:t>
            </a:r>
            <a:r>
              <a:rPr lang="lv-LV" dirty="0"/>
              <a:t> (ja vien projektā plānotās darbības neīsteno noteiktā telpā), atbalsta pretendents nomas līguma vietā iesniedz </a:t>
            </a:r>
            <a:r>
              <a:rPr lang="lv-LV" b="1" dirty="0"/>
              <a:t>saskaņojumu ar nekustamā īpašuma īpašnieku </a:t>
            </a:r>
            <a:r>
              <a:rPr lang="lv-LV" dirty="0"/>
              <a:t>par atsevišķu labiekārtojuma elementu ierīkošanu vai pamatlīdzekļu novietošanu vai uzglabāšanu vismaz septiņu gadu periodā no projekta iesnieguma iesniegšanas dienas; </a:t>
            </a:r>
          </a:p>
          <a:p>
            <a:endParaRPr lang="lv-LV" sz="2100" dirty="0"/>
          </a:p>
          <a:p>
            <a:endParaRPr lang="lv-LV" dirty="0"/>
          </a:p>
          <a:p>
            <a:endParaRPr lang="lv-LV" dirty="0"/>
          </a:p>
        </p:txBody>
      </p:sp>
    </p:spTree>
    <p:extLst>
      <p:ext uri="{BB962C8B-B14F-4D97-AF65-F5344CB8AC3E}">
        <p14:creationId xmlns:p14="http://schemas.microsoft.com/office/powerpoint/2010/main" val="1420166123"/>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281" y="216500"/>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Lai pieteiktos atbalsta saņemšanai aktivitātē </a:t>
            </a:r>
            <a:br>
              <a:rPr lang="lv-LV" sz="3600" b="1" dirty="0">
                <a:latin typeface="+mn-lt"/>
              </a:rPr>
            </a:br>
            <a:r>
              <a:rPr lang="lv-LV" sz="3600" b="1" dirty="0">
                <a:latin typeface="+mn-lt"/>
              </a:rPr>
              <a:t>atbalsta pretendents iesniedz LAD EPS šādus dokumentus (3):</a:t>
            </a:r>
            <a:br>
              <a:rPr lang="lv-LV" sz="4000" b="1" dirty="0">
                <a:solidFill>
                  <a:schemeClr val="bg1"/>
                </a:solidFill>
              </a:rPr>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algn="just"/>
            <a:r>
              <a:rPr lang="lv-LV" sz="2200" b="1" dirty="0"/>
              <a:t>Valsts vides dienesta reģionālās vides pārvaldes izsniegtu izziņu </a:t>
            </a:r>
            <a:r>
              <a:rPr lang="lv-LV" sz="2200" dirty="0"/>
              <a:t>par to, kura piesārņojoša darbība tiks veikta, īstenojot projektu, un kādu atļauju – A vai B kategorijas piesārņojošas darbības atļauju vai C kategorijas piesārņojošas darbības apliecinājumu – pretendentam ir nepieciešams saņemt (ja šī prasība attiecas uz pretendentu saskaņā ar normatīvajiem aktiem par piesārņojošo darbību veikšanu);</a:t>
            </a:r>
          </a:p>
          <a:p>
            <a:pPr algn="just"/>
            <a:r>
              <a:rPr lang="lv-LV" sz="2200" u="sng" dirty="0"/>
              <a:t>par publiskās </a:t>
            </a:r>
            <a:r>
              <a:rPr lang="lv-LV" sz="2200" u="sng" dirty="0" err="1"/>
              <a:t>ārtelpas</a:t>
            </a:r>
            <a:r>
              <a:rPr lang="lv-LV" sz="2200" u="sng" dirty="0"/>
              <a:t> atsevišķu labiekārtojuma elementu būvniecību, kuriem nav vajadzīga būvniecības ieceres dokumentācija</a:t>
            </a:r>
            <a:r>
              <a:rPr lang="lv-LV" sz="2200" dirty="0"/>
              <a:t> - </a:t>
            </a:r>
            <a:r>
              <a:rPr lang="lv-LV" sz="2200" b="1" dirty="0"/>
              <a:t>būvvaldes izziņu </a:t>
            </a:r>
            <a:r>
              <a:rPr lang="lv-LV" sz="2200" dirty="0"/>
              <a:t>par to, ka tiem nav nepieciešams izstrādāt būvniecības ieceres dokumentāciju; </a:t>
            </a:r>
          </a:p>
          <a:p>
            <a:pPr algn="just"/>
            <a:r>
              <a:rPr lang="lv-LV" sz="2200" b="1" dirty="0"/>
              <a:t>atbalsta pretendenta pašnovērtējumu </a:t>
            </a:r>
            <a:r>
              <a:rPr lang="lv-LV" sz="2200" dirty="0"/>
              <a:t>par projekta atbilstību vietējās attīstības stratēģijā attiecīgajai rīcībai noteiktajiem projektu vērtēšanas kritērijiem, norādot katram kritērijam atbilstošo punktu skaitu un pamatojot punktu skaita atbilstību</a:t>
            </a:r>
            <a:r>
              <a:rPr lang="lv-LV" sz="2200"/>
              <a:t>; </a:t>
            </a:r>
            <a:r>
              <a:rPr lang="lv-LV" sz="2200">
                <a:solidFill>
                  <a:srgbClr val="FF0000"/>
                </a:solidFill>
              </a:rPr>
              <a:t>obligāti</a:t>
            </a:r>
            <a:r>
              <a:rPr lang="lv-LV" sz="2200" dirty="0">
                <a:solidFill>
                  <a:srgbClr val="FF0000"/>
                </a:solidFill>
              </a:rPr>
              <a:t>!</a:t>
            </a:r>
          </a:p>
          <a:p>
            <a:pPr algn="just"/>
            <a:r>
              <a:rPr lang="lv-LV" sz="2200" dirty="0"/>
              <a:t>ja tiek īstenots kopprojekts, – </a:t>
            </a:r>
            <a:r>
              <a:rPr lang="lv-LV" sz="2200" b="1" dirty="0"/>
              <a:t>kopprojekta dalībnieku sadarbības līgumu</a:t>
            </a:r>
            <a:r>
              <a:rPr lang="lv-LV" sz="2200" dirty="0"/>
              <a:t>, kas apliecina atbalsta pretendenta tiesības pārstāvēt kopprojektā iesaistītās personas, iesniegt projekta iesniegumu, īstenot projektu un saņemt atbalstu;</a:t>
            </a:r>
          </a:p>
          <a:p>
            <a:pPr algn="just"/>
            <a:endParaRPr lang="lv-LV" sz="2200" dirty="0"/>
          </a:p>
          <a:p>
            <a:pPr algn="just"/>
            <a:endParaRPr lang="lv-LV" sz="2200" dirty="0"/>
          </a:p>
          <a:p>
            <a:pPr algn="just"/>
            <a:endParaRPr lang="lv-LV" dirty="0"/>
          </a:p>
          <a:p>
            <a:pPr algn="just"/>
            <a:endParaRPr lang="lv-LV" dirty="0"/>
          </a:p>
          <a:p>
            <a:endParaRPr lang="lv-LV" sz="2100" dirty="0"/>
          </a:p>
          <a:p>
            <a:endParaRPr lang="lv-LV" dirty="0"/>
          </a:p>
          <a:p>
            <a:endParaRPr lang="lv-LV" dirty="0"/>
          </a:p>
        </p:txBody>
      </p:sp>
    </p:spTree>
    <p:extLst>
      <p:ext uri="{BB962C8B-B14F-4D97-AF65-F5344CB8AC3E}">
        <p14:creationId xmlns:p14="http://schemas.microsoft.com/office/powerpoint/2010/main" val="158673300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73281" y="216500"/>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Lai pieteiktos atbalsta saņemšanai aktivitātē </a:t>
            </a:r>
            <a:br>
              <a:rPr lang="lv-LV" sz="3600" b="1" dirty="0">
                <a:latin typeface="+mn-lt"/>
              </a:rPr>
            </a:br>
            <a:r>
              <a:rPr lang="lv-LV" sz="3600" b="1" dirty="0">
                <a:latin typeface="+mn-lt"/>
              </a:rPr>
              <a:t>atbalsta pretendents iesniedz LAD EPS šādus dokumentus (4):</a:t>
            </a:r>
            <a:br>
              <a:rPr lang="lv-LV" sz="4000" b="1" dirty="0">
                <a:solidFill>
                  <a:schemeClr val="bg1"/>
                </a:solidFill>
              </a:rPr>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pPr algn="just"/>
            <a:r>
              <a:rPr lang="lv-LV" sz="2200" u="sng" dirty="0"/>
              <a:t>Ja atbalsta pretendents ir biedrība vai nodibinājums</a:t>
            </a:r>
            <a:r>
              <a:rPr lang="lv-LV" sz="2200" dirty="0"/>
              <a:t>, tas papildus minētajiem </a:t>
            </a:r>
            <a:r>
              <a:rPr lang="lv-LV" sz="2200" dirty="0" err="1"/>
              <a:t>minētajiem</a:t>
            </a:r>
            <a:r>
              <a:rPr lang="lv-LV" sz="2200" dirty="0"/>
              <a:t> dokumentiem iesniedz </a:t>
            </a:r>
            <a:r>
              <a:rPr lang="lv-LV" sz="2200" b="1" dirty="0"/>
              <a:t>valdes apstiprinātu lēmumu </a:t>
            </a:r>
            <a:r>
              <a:rPr lang="lv-LV" sz="2200" dirty="0"/>
              <a:t>par projekta īstenošanu un visām no tā izrietošajām saistībām, norādot projekta kopējās izmaksas un finansēšanas avotus;</a:t>
            </a:r>
          </a:p>
          <a:p>
            <a:pPr algn="just"/>
            <a:r>
              <a:rPr lang="lv-LV" sz="2200" u="sng" dirty="0"/>
              <a:t>Ja atbalsta pretendents ir pašvaldība</a:t>
            </a:r>
            <a:r>
              <a:rPr lang="lv-LV" sz="2200" dirty="0"/>
              <a:t>, tā papildus minētajiem dokumentiem iesniedz </a:t>
            </a:r>
            <a:r>
              <a:rPr lang="lv-LV" sz="2200" b="1" dirty="0"/>
              <a:t>pašvaldības lēmumu </a:t>
            </a:r>
            <a:r>
              <a:rPr lang="lv-LV" sz="2200" dirty="0"/>
              <a:t>par piedalīšanos projektā un projekta īstenošanai nepieciešamā finansējuma apmēru;</a:t>
            </a:r>
          </a:p>
          <a:p>
            <a:pPr algn="just"/>
            <a:r>
              <a:rPr lang="lv-LV" sz="2400" b="1" dirty="0"/>
              <a:t>Izziņu vai izdruku no e-vides par dzīves vietas deklarāciju</a:t>
            </a:r>
            <a:r>
              <a:rPr lang="lv-LV" sz="2400" dirty="0"/>
              <a:t>, ja projekta iesniedzējs ir fiziska persona.</a:t>
            </a:r>
            <a:endParaRPr lang="lv-LV" sz="2200" dirty="0"/>
          </a:p>
          <a:p>
            <a:pPr algn="just"/>
            <a:endParaRPr lang="lv-LV" sz="2200" dirty="0"/>
          </a:p>
          <a:p>
            <a:pPr algn="just"/>
            <a:endParaRPr lang="lv-LV" dirty="0"/>
          </a:p>
          <a:p>
            <a:pPr algn="just"/>
            <a:endParaRPr lang="lv-LV" dirty="0"/>
          </a:p>
          <a:p>
            <a:endParaRPr lang="lv-LV" sz="2100" dirty="0"/>
          </a:p>
          <a:p>
            <a:endParaRPr lang="lv-LV" dirty="0"/>
          </a:p>
          <a:p>
            <a:endParaRPr lang="lv-LV" dirty="0"/>
          </a:p>
        </p:txBody>
      </p:sp>
    </p:spTree>
    <p:extLst>
      <p:ext uri="{BB962C8B-B14F-4D97-AF65-F5344CB8AC3E}">
        <p14:creationId xmlns:p14="http://schemas.microsoft.com/office/powerpoint/2010/main" val="1514083355"/>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31" y="208499"/>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Nosacījumi (1)</a:t>
            </a:r>
            <a:br>
              <a:rPr lang="lv-LV" b="1" dirty="0"/>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sz="2400" dirty="0"/>
              <a:t>Atbalstu uzskata par piešķirtu ar dienu , </a:t>
            </a:r>
            <a:r>
              <a:rPr lang="lv-LV" sz="2400" b="1" dirty="0"/>
              <a:t>kad Lauku atbalsta dienests ir pieņēmis lēmumu par projekta iesnieguma apstiprināšanu</a:t>
            </a:r>
            <a:r>
              <a:rPr lang="lv-LV" sz="2400" dirty="0"/>
              <a:t>;</a:t>
            </a:r>
          </a:p>
          <a:p>
            <a:r>
              <a:rPr lang="lv-LV" sz="2400" dirty="0"/>
              <a:t>Atbalsta saņēmējs </a:t>
            </a:r>
            <a:r>
              <a:rPr lang="lv-LV" sz="2400" b="1" dirty="0"/>
              <a:t>projektu sāk īstenot 6 mēnešu laikā pēc dienas , kad stājas spēkā lēmums par projekta iesnieguma apstiprināšanu</a:t>
            </a:r>
            <a:r>
              <a:rPr lang="lv-LV" sz="2400" dirty="0"/>
              <a:t>, izņēmumu sk. MK 68.punktā.</a:t>
            </a:r>
          </a:p>
          <a:p>
            <a:r>
              <a:rPr lang="lv-LV" sz="2400" dirty="0"/>
              <a:t>Ja projekta finansējums ir paredzēts tikai būvniecības izmaksām, bet nav paredzēts ēku un telpu aprīkošanai, iekārtu un aprīkojuma iegādes un uzstādīšanas izmaksām, </a:t>
            </a:r>
            <a:r>
              <a:rPr lang="lv-LV" sz="2400" b="1" dirty="0"/>
              <a:t>pēdējo maksājuma pieprasījumu LAD iesniedz tikai tad, kad ir iespējama ēku/ telpu funkcionāla izmantošana, ražošana vai pakalpojuma sniegšana;</a:t>
            </a:r>
          </a:p>
          <a:p>
            <a:r>
              <a:rPr lang="lv-LV" sz="2400" b="1" dirty="0"/>
              <a:t>5 darbdienas pirms mācībām</a:t>
            </a:r>
            <a:r>
              <a:rPr lang="lv-LV" sz="2400" dirty="0"/>
              <a:t>, kas saistītas ar MK 35.5. apakšpunktā minētajām izmaksām par mācībām , un pirms pasākuma, kurā saņem fiksētas summas maksājumu "Jauniešu iniciatīvas", </a:t>
            </a:r>
            <a:r>
              <a:rPr lang="lv-LV" sz="2400" b="1" dirty="0"/>
              <a:t>informē vietējo rīcības grupu un Lauku atbalsta dienestu par tā norises vietu un laiku</a:t>
            </a:r>
            <a:r>
              <a:rPr lang="lv-LV" sz="2400" dirty="0"/>
              <a:t>;</a:t>
            </a:r>
          </a:p>
          <a:p>
            <a:pPr marL="0" indent="0">
              <a:buNone/>
            </a:pPr>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3335181606"/>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2331" y="245075"/>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lv-LV" sz="3600" b="1" dirty="0">
                <a:latin typeface="+mn-lt"/>
              </a:rPr>
              <a:t>Nosacījumi (2)</a:t>
            </a:r>
            <a:br>
              <a:rPr lang="lv-LV" b="1" dirty="0"/>
            </a:br>
            <a:endParaRPr lang="lv-LV" b="1" dirty="0"/>
          </a:p>
        </p:txBody>
      </p:sp>
      <p:sp>
        <p:nvSpPr>
          <p:cNvPr id="3" name="Content Placeholder 2"/>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a:bodyPr>
          <a:lstStyle/>
          <a:p>
            <a:r>
              <a:rPr lang="lv-LV" sz="2400" dirty="0"/>
              <a:t>līdz pēdējā maksājuma pieprasījuma iesniegšanai </a:t>
            </a:r>
            <a:r>
              <a:rPr lang="lv-LV" sz="2400" b="1" dirty="0"/>
              <a:t>nodrošina projekta rezultātu publicitāti plašsaziņas līdzekļos vai savā tīmekļvietnē. </a:t>
            </a:r>
            <a:r>
              <a:rPr lang="lv-LV" sz="2400" dirty="0"/>
              <a:t>Atbalsta saņēmējs kopā ar pēdējā maksājuma pieprasījumu iesniedz Lauku atbalsta dienestā informāciju, kas apliecina projekta rezultātu publicitāti plašsaziņas līdzekļos vai tīmekļvietnē. Ja projekts ir saistīts ar pakalpojuma vai produktu piedāvājumu, atbalsta saņēmējs visā projekta uzraudzības periodā informē vietējo rīcības grupu par aktualitātēm, kas saistītas ar projektu;</a:t>
            </a:r>
          </a:p>
          <a:p>
            <a:r>
              <a:rPr lang="lv-LV" sz="2400" b="1" dirty="0"/>
              <a:t>Projektu uzraudzības periods ir pieci gadi, bet projektiem, kuru kopējā attiecināmo izmaksu summa nepārsniedz 50 000 </a:t>
            </a:r>
            <a:r>
              <a:rPr lang="lv-LV" sz="2400" b="1" dirty="0" err="1"/>
              <a:t>euro</a:t>
            </a:r>
            <a:r>
              <a:rPr lang="lv-LV" sz="2400" b="1" dirty="0"/>
              <a:t>, – trīs gadi. </a:t>
            </a:r>
          </a:p>
          <a:p>
            <a:r>
              <a:rPr lang="lv-LV" sz="2400" b="1" dirty="0"/>
              <a:t>Projektu uzraudzības periodu nepiemēro projektiem, ja biedrība vai nodibinājums īsteno mācību projektu un klātienē piedalās vismaz 10 dalībnieku (arī  33.5. vai 33.7. apakšpunktā minētās izmaksas)  vai par kuriem saņem fiksētas summas maksājumu "Jauniešu iniciatīvas". </a:t>
            </a:r>
          </a:p>
          <a:p>
            <a:r>
              <a:rPr lang="lv-LV" sz="2400" dirty="0"/>
              <a:t>Projektiem, kas saistīti ar darbinieku produktivitātes kāpināšanu, </a:t>
            </a:r>
            <a:r>
              <a:rPr lang="lv-LV" sz="2400" b="1" dirty="0"/>
              <a:t>uzraudzības periods ir 18 mēneši </a:t>
            </a:r>
            <a:r>
              <a:rPr lang="lv-LV" sz="2400" dirty="0"/>
              <a:t>pēc pēdējā maksājuma pieprasījuma iesniegšanas Lauku atbalsta dienestā.</a:t>
            </a:r>
          </a:p>
          <a:p>
            <a:endParaRPr lang="lv-LV" sz="2100" dirty="0"/>
          </a:p>
          <a:p>
            <a:endParaRPr lang="lv-LV" dirty="0"/>
          </a:p>
          <a:p>
            <a:endParaRPr lang="lv-LV" dirty="0"/>
          </a:p>
        </p:txBody>
      </p:sp>
      <p:pic>
        <p:nvPicPr>
          <p:cNvPr id="4" name="Picture 3"/>
          <p:cNvPicPr>
            <a:picLocks noChangeAspect="1"/>
          </p:cNvPicPr>
          <p:nvPr/>
        </p:nvPicPr>
        <p:blipFill>
          <a:blip r:embed="rId2"/>
          <a:stretch>
            <a:fillRect/>
          </a:stretch>
        </p:blipFill>
        <p:spPr>
          <a:xfrm>
            <a:off x="10515600" y="144039"/>
            <a:ext cx="1156446" cy="1312122"/>
          </a:xfrm>
          <a:prstGeom prst="rect">
            <a:avLst/>
          </a:prstGeom>
          <a:ln>
            <a:noFill/>
          </a:ln>
          <a:effectLst>
            <a:softEdge rad="112500"/>
          </a:effectLst>
        </p:spPr>
      </p:pic>
    </p:spTree>
    <p:extLst>
      <p:ext uri="{BB962C8B-B14F-4D97-AF65-F5344CB8AC3E}">
        <p14:creationId xmlns:p14="http://schemas.microsoft.com/office/powerpoint/2010/main" val="307738256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2F2481E-5CC1-1286-344E-E5A737615E5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DF7B259-0355-889E-7FA0-FCB9D3E709F9}"/>
              </a:ext>
            </a:extLst>
          </p:cNvPr>
          <p:cNvSpPr>
            <a:spLocks noGrp="1"/>
          </p:cNvSpPr>
          <p:nvPr>
            <p:ph type="title"/>
          </p:nvPr>
        </p:nvSpPr>
        <p:spPr>
          <a:xfrm>
            <a:off x="492331" y="245075"/>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en-GB" sz="4000" b="1" dirty="0"/>
              <a:t>Jaunie</a:t>
            </a:r>
            <a:r>
              <a:rPr lang="lv-LV" sz="4000" b="1" dirty="0" err="1"/>
              <a:t>šu</a:t>
            </a:r>
            <a:r>
              <a:rPr lang="lv-LV" sz="4000" b="1" dirty="0"/>
              <a:t> iniciatīvas projekti (1)</a:t>
            </a:r>
            <a:br>
              <a:rPr lang="lv-LV" b="1" dirty="0"/>
            </a:br>
            <a:endParaRPr lang="lv-LV" b="1" dirty="0"/>
          </a:p>
        </p:txBody>
      </p:sp>
      <p:sp>
        <p:nvSpPr>
          <p:cNvPr id="3" name="Content Placeholder 2">
            <a:extLst>
              <a:ext uri="{FF2B5EF4-FFF2-40B4-BE49-F238E27FC236}">
                <a16:creationId xmlns:a16="http://schemas.microsoft.com/office/drawing/2014/main" id="{E4C4857D-0890-4277-9BA8-0AB2F2C67460}"/>
              </a:ext>
            </a:extLst>
          </p:cNvPr>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a:bodyPr>
          <a:lstStyle/>
          <a:p>
            <a:r>
              <a:rPr lang="lv-LV" dirty="0"/>
              <a:t>«Jauniešu iniciatīvas» mērķis ir iesaistīt jauniešus aktivitātēs, kurās </a:t>
            </a:r>
            <a:r>
              <a:rPr lang="lv-LV" b="1" dirty="0"/>
              <a:t>neformālās izglītības ceļa iegūst dzīvei nepieciešamās prasmes, zināšanas un kompetences. </a:t>
            </a:r>
            <a:r>
              <a:rPr lang="lv-LV" dirty="0"/>
              <a:t>Projektā jāiesaista </a:t>
            </a:r>
            <a:r>
              <a:rPr lang="lv-LV" b="1" dirty="0"/>
              <a:t>vismaz 10 dalībnieki vecumā no 14</a:t>
            </a:r>
            <a:r>
              <a:rPr lang="en-GB" b="1" dirty="0"/>
              <a:t> l</a:t>
            </a:r>
            <a:r>
              <a:rPr lang="lv-LV" b="1" dirty="0" err="1"/>
              <a:t>īdz</a:t>
            </a:r>
            <a:r>
              <a:rPr lang="lv-LV" b="1" dirty="0"/>
              <a:t> 25 gadiem, kas ir deklarēti Dobeles VRG.</a:t>
            </a:r>
            <a:r>
              <a:rPr lang="lv-LV" dirty="0"/>
              <a:t> </a:t>
            </a:r>
            <a:endParaRPr lang="lv-LV" b="1" dirty="0"/>
          </a:p>
          <a:p>
            <a:r>
              <a:rPr lang="lv-LV" dirty="0"/>
              <a:t>Projekta iesniedzējs var būt pašvaldība, biedrība, nodibinājums vai reliģiska organizācija. Biedrībai, nodibinājumam vai reliģiskai organizācijai – gadu pirms projekta iesniegšanas vai projekta iesniegšanas gadā jābūt sniegušai pakalpojumu jauniešiem.</a:t>
            </a:r>
          </a:p>
          <a:p>
            <a:r>
              <a:rPr lang="lv-LV" b="1" dirty="0"/>
              <a:t>Attiecināmās izmaksas – tieši saistītas ar aktivitāšu īstenošanu </a:t>
            </a:r>
            <a:r>
              <a:rPr lang="lv-LV" dirty="0"/>
              <a:t>– telpu noma, aprīkojuma noma, aktivitāšu materiāli, transports, ēdināšana, lektoru, treneru un citu speciālistu pakalpojumi u.c. </a:t>
            </a:r>
            <a:r>
              <a:rPr lang="lv-LV" b="1" dirty="0"/>
              <a:t>Nav attiecināma pamatlīdzekļu iegāde.</a:t>
            </a:r>
          </a:p>
          <a:p>
            <a:endParaRPr lang="lv-LV" dirty="0"/>
          </a:p>
          <a:p>
            <a:endParaRPr lang="lv-LV" dirty="0"/>
          </a:p>
          <a:p>
            <a:endParaRPr lang="lv-LV" dirty="0"/>
          </a:p>
          <a:p>
            <a:endParaRPr lang="lv-LV" dirty="0"/>
          </a:p>
          <a:p>
            <a:endParaRPr lang="lv-LV" dirty="0"/>
          </a:p>
        </p:txBody>
      </p:sp>
    </p:spTree>
    <p:extLst>
      <p:ext uri="{BB962C8B-B14F-4D97-AF65-F5344CB8AC3E}">
        <p14:creationId xmlns:p14="http://schemas.microsoft.com/office/powerpoint/2010/main" val="621020418"/>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F3F69D-5656-54C7-7FB3-CCEA2128814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1E788E0-2C25-5294-10D1-D290E249A347}"/>
              </a:ext>
            </a:extLst>
          </p:cNvPr>
          <p:cNvSpPr>
            <a:spLocks noGrp="1"/>
          </p:cNvSpPr>
          <p:nvPr>
            <p:ph type="title"/>
          </p:nvPr>
        </p:nvSpPr>
        <p:spPr>
          <a:xfrm>
            <a:off x="492331" y="245075"/>
            <a:ext cx="11187953" cy="1143001"/>
          </a:xfrm>
          <a:gradFill flip="none" rotWithShape="1">
            <a:gsLst>
              <a:gs pos="0">
                <a:schemeClr val="bg1">
                  <a:lumMod val="8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tileRect/>
          </a:gradFill>
        </p:spPr>
        <p:txBody>
          <a:bodyPr>
            <a:normAutofit fontScale="90000"/>
          </a:bodyPr>
          <a:lstStyle/>
          <a:p>
            <a:pPr algn="ctr"/>
            <a:br>
              <a:rPr lang="lv-LV" sz="4000" b="1" dirty="0">
                <a:solidFill>
                  <a:schemeClr val="bg1"/>
                </a:solidFill>
              </a:rPr>
            </a:br>
            <a:r>
              <a:rPr lang="en-GB" sz="4000" b="1" dirty="0"/>
              <a:t>Jaunie</a:t>
            </a:r>
            <a:r>
              <a:rPr lang="lv-LV" sz="4000" b="1" dirty="0" err="1"/>
              <a:t>šu</a:t>
            </a:r>
            <a:r>
              <a:rPr lang="lv-LV" sz="4000" b="1" dirty="0"/>
              <a:t> iniciatīvas (2)</a:t>
            </a:r>
            <a:br>
              <a:rPr lang="lv-LV" b="1" dirty="0"/>
            </a:br>
            <a:endParaRPr lang="lv-LV" b="1" dirty="0"/>
          </a:p>
        </p:txBody>
      </p:sp>
      <p:sp>
        <p:nvSpPr>
          <p:cNvPr id="3" name="Content Placeholder 2">
            <a:extLst>
              <a:ext uri="{FF2B5EF4-FFF2-40B4-BE49-F238E27FC236}">
                <a16:creationId xmlns:a16="http://schemas.microsoft.com/office/drawing/2014/main" id="{E88AE591-E68A-694C-0014-8F22AEDF70C3}"/>
              </a:ext>
            </a:extLst>
          </p:cNvPr>
          <p:cNvSpPr>
            <a:spLocks noGrp="1"/>
          </p:cNvSpPr>
          <p:nvPr>
            <p:ph idx="1"/>
          </p:nvPr>
        </p:nvSpPr>
        <p:spPr>
          <a:xfrm>
            <a:off x="484093" y="1371600"/>
            <a:ext cx="11187953" cy="5150224"/>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lnSpcReduction="10000"/>
          </a:bodyPr>
          <a:lstStyle/>
          <a:p>
            <a:endParaRPr lang="lv-LV" dirty="0"/>
          </a:p>
          <a:p>
            <a:r>
              <a:rPr lang="lv-LV" dirty="0"/>
              <a:t>Projekta budžets ir </a:t>
            </a:r>
            <a:r>
              <a:rPr lang="lv-LV" b="1" dirty="0"/>
              <a:t>fiksēta summa 6000.00 </a:t>
            </a:r>
            <a:r>
              <a:rPr lang="lv-LV" b="1" dirty="0" err="1"/>
              <a:t>Eur</a:t>
            </a:r>
            <a:r>
              <a:rPr lang="lv-LV" dirty="0"/>
              <a:t>, atbalsta </a:t>
            </a:r>
            <a:r>
              <a:rPr lang="lv-LV" dirty="0" err="1"/>
              <a:t>intenistāte</a:t>
            </a:r>
            <a:r>
              <a:rPr lang="lv-LV" dirty="0"/>
              <a:t> ir </a:t>
            </a:r>
            <a:r>
              <a:rPr lang="lv-LV" b="1" dirty="0"/>
              <a:t>100%.</a:t>
            </a:r>
          </a:p>
          <a:p>
            <a:r>
              <a:rPr lang="lv-LV" dirty="0"/>
              <a:t>Atbalsta izmaksas kārtība: pēc projekta apstiprināšanas var saņemt avansu 80% apmērā, atlikušos 20% izmaksā pēc projekta īstenošanas.</a:t>
            </a:r>
          </a:p>
          <a:p>
            <a:r>
              <a:rPr lang="lv-LV" dirty="0"/>
              <a:t>Fiksētas summas maksājums = nav jāatskaitās ar izdevumus pamatojošiem grāmatvedības dokumentiem, bet jāpierāda, ka projektā solītās aktivitātes ir notikušas un rezultāts sasniegts (dalībnieku saraksti/ reģistrācijas lapas, pasākumu programmas, fotogrāfijas, video u.tml.)</a:t>
            </a:r>
          </a:p>
          <a:p>
            <a:r>
              <a:rPr lang="lv-LV" dirty="0"/>
              <a:t>Nav nepieciešams budžetu sadalīt līdz sīkām vienībām, pietiek ar izmaksu kategorijām, piemēram, ēdināšana, naktsmītnes, aktivitāšu materiāli. Nav nepieciešama cenu aptauja. </a:t>
            </a:r>
          </a:p>
        </p:txBody>
      </p:sp>
    </p:spTree>
    <p:extLst>
      <p:ext uri="{BB962C8B-B14F-4D97-AF65-F5344CB8AC3E}">
        <p14:creationId xmlns:p14="http://schemas.microsoft.com/office/powerpoint/2010/main" val="197204996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04874" y="365125"/>
            <a:ext cx="10448926" cy="1325563"/>
          </a:xfrm>
          <a:solidFill>
            <a:schemeClr val="bg2"/>
          </a:solidFill>
        </p:spPr>
        <p:txBody>
          <a:bodyPr>
            <a:normAutofit fontScale="90000"/>
          </a:bodyPr>
          <a:lstStyle/>
          <a:p>
            <a:pPr algn="ctr"/>
            <a:br>
              <a:rPr lang="lv-LV" sz="3600" b="1" dirty="0">
                <a:solidFill>
                  <a:schemeClr val="bg1"/>
                </a:solidFill>
              </a:rPr>
            </a:br>
            <a:r>
              <a:rPr lang="lv-LV" sz="4000" b="1" dirty="0">
                <a:latin typeface="+mn-lt"/>
              </a:rPr>
              <a:t>Normatīvie akti, metodika</a:t>
            </a:r>
            <a:br>
              <a:rPr lang="lv-LV" b="1" dirty="0">
                <a:solidFill>
                  <a:schemeClr val="bg1"/>
                </a:solidFill>
              </a:rPr>
            </a:br>
            <a:r>
              <a:rPr lang="lv-LV" b="1" dirty="0">
                <a:solidFill>
                  <a:schemeClr val="bg1"/>
                </a:solidFill>
              </a:rPr>
              <a:t> </a:t>
            </a:r>
          </a:p>
        </p:txBody>
      </p:sp>
      <p:sp>
        <p:nvSpPr>
          <p:cNvPr id="3" name="Content Placeholder 2"/>
          <p:cNvSpPr>
            <a:spLocks noGrp="1"/>
          </p:cNvSpPr>
          <p:nvPr>
            <p:ph sz="half" idx="1"/>
          </p:nvPr>
        </p:nvSpPr>
        <p:spPr>
          <a:xfrm>
            <a:off x="871537" y="1819275"/>
            <a:ext cx="10448925" cy="4510088"/>
          </a:xfrm>
          <a:solidFill>
            <a:srgbClr val="E2E6E6"/>
          </a:solidFill>
        </p:spPr>
        <p:txBody>
          <a:bodyPr>
            <a:normAutofit/>
          </a:bodyPr>
          <a:lstStyle/>
          <a:p>
            <a:r>
              <a:rPr lang="lv-LV" dirty="0">
                <a:hlinkClick r:id="rId2" tooltip="MK noteikumi Nr.580"/>
              </a:rPr>
              <a:t>MK noteikumi Nr.580 "Valsts un Eiropas Savienības atbalsta piešķiršanas kārtība Eiropas Lauksaimniecības fonda lauku attīstībai intervencē "Darbību īstenošana saskaņā ar sabiedrības virzītas vietējās attīstības stratēģiju, tostarp sadarbības aktivitātes un to sagatavošana"«</a:t>
            </a:r>
            <a:endParaRPr lang="lv-LV" dirty="0"/>
          </a:p>
          <a:p>
            <a:r>
              <a:rPr lang="lv-LV" dirty="0">
                <a:hlinkClick r:id="rId3" tooltip="MK noteikumi Nr.113 &quot;Valsts un Eiropas Savienības atbalsta piešķiršanas, administrēšanas un uzraudzības vispārējā kārtība lauku un zivsaimniecības attīstībai&quot;"/>
              </a:rPr>
              <a:t>MK noteikumi Nr.113 "Valsts un Eiropas Savienības atbalsta piešķiršanas, administrēšanas un uzraudzības vispārējā kārtība lauku un zivsaimniecības attīstībai«</a:t>
            </a:r>
            <a:endParaRPr lang="lv-LV" dirty="0"/>
          </a:p>
          <a:p>
            <a:endParaRPr lang="lv-LV" dirty="0"/>
          </a:p>
          <a:p>
            <a:pPr marL="0" indent="0">
              <a:buNone/>
            </a:pPr>
            <a:endParaRPr lang="lv-LV" dirty="0"/>
          </a:p>
        </p:txBody>
      </p:sp>
    </p:spTree>
    <p:extLst>
      <p:ext uri="{BB962C8B-B14F-4D97-AF65-F5344CB8AC3E}">
        <p14:creationId xmlns:p14="http://schemas.microsoft.com/office/powerpoint/2010/main" val="2744491845"/>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33425" y="365125"/>
            <a:ext cx="10515600" cy="1325563"/>
          </a:xfrm>
          <a:solidFill>
            <a:schemeClr val="bg1">
              <a:lumMod val="85000"/>
            </a:schemeClr>
          </a:solidFill>
        </p:spPr>
        <p:txBody>
          <a:bodyPr>
            <a:normAutofit fontScale="90000"/>
          </a:bodyPr>
          <a:lstStyle/>
          <a:p>
            <a:pPr algn="ctr"/>
            <a:br>
              <a:rPr lang="lv-LV" sz="3600" b="1" dirty="0">
                <a:solidFill>
                  <a:schemeClr val="bg1"/>
                </a:solidFill>
              </a:rPr>
            </a:br>
            <a:r>
              <a:rPr lang="lv-LV" sz="4000" b="1" dirty="0">
                <a:latin typeface="+mn-lt"/>
              </a:rPr>
              <a:t>Biedrības kontaktinformācija</a:t>
            </a:r>
            <a:br>
              <a:rPr lang="lv-LV" sz="4000" b="1" dirty="0">
                <a:solidFill>
                  <a:schemeClr val="bg1"/>
                </a:solidFill>
              </a:rPr>
            </a:br>
            <a:r>
              <a:rPr lang="lv-LV" sz="4000" dirty="0">
                <a:solidFill>
                  <a:schemeClr val="bg1"/>
                </a:solidFill>
              </a:rPr>
              <a:t> </a:t>
            </a:r>
          </a:p>
        </p:txBody>
      </p:sp>
      <p:sp>
        <p:nvSpPr>
          <p:cNvPr id="3" name="Content Placeholder 2"/>
          <p:cNvSpPr>
            <a:spLocks noGrp="1"/>
          </p:cNvSpPr>
          <p:nvPr>
            <p:ph sz="half" idx="1"/>
          </p:nvPr>
        </p:nvSpPr>
        <p:spPr>
          <a:xfrm>
            <a:off x="742950" y="1690688"/>
            <a:ext cx="10515600" cy="4351338"/>
          </a:xfrm>
          <a:gradFill>
            <a:gsLst>
              <a:gs pos="0">
                <a:schemeClr val="accent3">
                  <a:lumMod val="5000"/>
                  <a:lumOff val="95000"/>
                </a:schemeClr>
              </a:gs>
              <a:gs pos="74000">
                <a:schemeClr val="accent3">
                  <a:lumMod val="45000"/>
                  <a:lumOff val="55000"/>
                </a:schemeClr>
              </a:gs>
              <a:gs pos="83000">
                <a:schemeClr val="accent3">
                  <a:lumMod val="45000"/>
                  <a:lumOff val="55000"/>
                </a:schemeClr>
              </a:gs>
              <a:gs pos="100000">
                <a:schemeClr val="accent3">
                  <a:lumMod val="30000"/>
                  <a:lumOff val="70000"/>
                </a:schemeClr>
              </a:gs>
            </a:gsLst>
            <a:lin ang="5400000" scaled="1"/>
          </a:gradFill>
        </p:spPr>
        <p:txBody>
          <a:bodyPr>
            <a:normAutofit fontScale="92500" lnSpcReduction="10000"/>
          </a:bodyPr>
          <a:lstStyle/>
          <a:p>
            <a:pPr algn="ctr"/>
            <a:endParaRPr lang="lv-LV" dirty="0"/>
          </a:p>
          <a:p>
            <a:pPr marL="0" indent="0" algn="ctr">
              <a:buNone/>
            </a:pPr>
            <a:r>
              <a:rPr lang="nn-NO" dirty="0"/>
              <a:t>E</a:t>
            </a:r>
            <a:r>
              <a:rPr lang="lv-LV" dirty="0"/>
              <a:t>-</a:t>
            </a:r>
            <a:r>
              <a:rPr lang="nn-NO" dirty="0"/>
              <a:t>pasts: </a:t>
            </a:r>
            <a:r>
              <a:rPr lang="nn-NO" dirty="0">
                <a:hlinkClick r:id="rId2"/>
              </a:rPr>
              <a:t>partneriba@dobelespartneriba.lv</a:t>
            </a:r>
            <a:endParaRPr lang="nn-NO" dirty="0"/>
          </a:p>
          <a:p>
            <a:pPr marL="0" indent="0" algn="ctr">
              <a:buNone/>
            </a:pPr>
            <a:r>
              <a:rPr lang="lv-LV" dirty="0"/>
              <a:t>Adrese: </a:t>
            </a:r>
            <a:r>
              <a:rPr lang="nn-NO" dirty="0"/>
              <a:t>Uzvaras iela 2,</a:t>
            </a:r>
            <a:r>
              <a:rPr lang="lv-LV" dirty="0"/>
              <a:t> </a:t>
            </a:r>
            <a:r>
              <a:rPr lang="nn-NO" dirty="0"/>
              <a:t>Dobele</a:t>
            </a:r>
            <a:r>
              <a:rPr lang="lv-LV" dirty="0"/>
              <a:t> </a:t>
            </a:r>
            <a:r>
              <a:rPr lang="nn-NO" dirty="0"/>
              <a:t>LV-3701</a:t>
            </a:r>
          </a:p>
          <a:p>
            <a:pPr marL="0" indent="0" algn="ctr">
              <a:buNone/>
            </a:pPr>
            <a:r>
              <a:rPr lang="lv-LV" dirty="0"/>
              <a:t>      </a:t>
            </a:r>
            <a:r>
              <a:rPr lang="nn-NO" dirty="0"/>
              <a:t>Aija Šenbrūna 29812300, </a:t>
            </a:r>
            <a:r>
              <a:rPr lang="nn-NO" dirty="0">
                <a:hlinkClick r:id="rId3"/>
              </a:rPr>
              <a:t>aija.senbruna@gmail.com</a:t>
            </a:r>
            <a:endParaRPr lang="lv-LV" dirty="0"/>
          </a:p>
          <a:p>
            <a:pPr marL="0" indent="0" algn="ctr">
              <a:buNone/>
            </a:pPr>
            <a:r>
              <a:rPr lang="nn-NO" dirty="0"/>
              <a:t>Dace Vilmane 29187113, </a:t>
            </a:r>
            <a:r>
              <a:rPr lang="nn-NO" dirty="0">
                <a:hlinkClick r:id="rId4"/>
              </a:rPr>
              <a:t>dace.vilmane@inbox.lv</a:t>
            </a:r>
            <a:br>
              <a:rPr lang="nn-NO" dirty="0"/>
            </a:br>
            <a:r>
              <a:rPr lang="lv-LV" dirty="0"/>
              <a:t>  </a:t>
            </a:r>
            <a:r>
              <a:rPr lang="nn-NO" dirty="0"/>
              <a:t>Ineta Vintere, 22026755, </a:t>
            </a:r>
            <a:r>
              <a:rPr lang="lv-LV" dirty="0" err="1">
                <a:solidFill>
                  <a:schemeClr val="accent5"/>
                </a:solidFill>
              </a:rPr>
              <a:t>partneriba</a:t>
            </a:r>
            <a:r>
              <a:rPr lang="nn-NO" dirty="0">
                <a:hlinkClick r:id="rId5"/>
              </a:rPr>
              <a:t>@</a:t>
            </a:r>
            <a:r>
              <a:rPr lang="lv-LV" dirty="0" err="1">
                <a:hlinkClick r:id="rId5"/>
              </a:rPr>
              <a:t>dobelespartneriba</a:t>
            </a:r>
            <a:r>
              <a:rPr lang="nn-NO" dirty="0">
                <a:hlinkClick r:id="rId5"/>
              </a:rPr>
              <a:t>.lv</a:t>
            </a:r>
            <a:r>
              <a:rPr lang="nn-NO" dirty="0"/>
              <a:t> </a:t>
            </a:r>
          </a:p>
          <a:p>
            <a:endParaRPr lang="lv-LV" dirty="0"/>
          </a:p>
          <a:p>
            <a:pPr marL="0" indent="0">
              <a:buNone/>
            </a:pPr>
            <a:endParaRPr lang="lv-LV" dirty="0"/>
          </a:p>
          <a:p>
            <a:endParaRPr lang="lv-LV" dirty="0"/>
          </a:p>
          <a:p>
            <a:pPr marL="0" indent="0" algn="ctr">
              <a:buNone/>
            </a:pPr>
            <a:r>
              <a:rPr lang="lv-LV" sz="1800" dirty="0"/>
              <a:t>Atbalsta Zemkopības ministrija un Lauku atbalsta dienests</a:t>
            </a:r>
            <a:endParaRPr lang="lv-LV" sz="1800" b="1" dirty="0"/>
          </a:p>
          <a:p>
            <a:pPr algn="ctr"/>
            <a:endParaRPr lang="lv-LV" sz="1800" dirty="0"/>
          </a:p>
        </p:txBody>
      </p:sp>
      <p:pic>
        <p:nvPicPr>
          <p:cNvPr id="4" name="Picture 3"/>
          <p:cNvPicPr>
            <a:picLocks noChangeAspect="1"/>
          </p:cNvPicPr>
          <p:nvPr/>
        </p:nvPicPr>
        <p:blipFill>
          <a:blip r:embed="rId6"/>
          <a:stretch>
            <a:fillRect/>
          </a:stretch>
        </p:blipFill>
        <p:spPr>
          <a:xfrm>
            <a:off x="3761029" y="4807617"/>
            <a:ext cx="4669941" cy="719390"/>
          </a:xfrm>
          <a:prstGeom prst="rect">
            <a:avLst/>
          </a:prstGeom>
        </p:spPr>
      </p:pic>
    </p:spTree>
    <p:extLst>
      <p:ext uri="{BB962C8B-B14F-4D97-AF65-F5344CB8AC3E}">
        <p14:creationId xmlns:p14="http://schemas.microsoft.com/office/powerpoint/2010/main" val="1920452229"/>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3816</TotalTime>
  <Words>3494</Words>
  <Application>Microsoft Office PowerPoint</Application>
  <PresentationFormat>Widescreen</PresentationFormat>
  <Paragraphs>248</Paragraphs>
  <Slides>28</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28</vt:i4>
      </vt:variant>
    </vt:vector>
  </HeadingPairs>
  <TitlesOfParts>
    <vt:vector size="33" baseType="lpstr">
      <vt:lpstr>Arial</vt:lpstr>
      <vt:lpstr>Calibri</vt:lpstr>
      <vt:lpstr>Calibri Light</vt:lpstr>
      <vt:lpstr>Wingdings</vt:lpstr>
      <vt:lpstr>Office Theme</vt:lpstr>
      <vt:lpstr>PowerPoint Presentation</vt:lpstr>
      <vt:lpstr>  M2. Kvalitatīvas dzīves vides un aktivitāšu nodrošināšana.  </vt:lpstr>
      <vt:lpstr>PowerPoint Presentation</vt:lpstr>
      <vt:lpstr>Atbalsta pretendents: </vt:lpstr>
      <vt:lpstr> M2. Kvalitatīvas dzīves vides un aktivitāšu nodrošināšana 4.kārtas finansējums un viena atbalstāmā projekta (arī kopprojekta) maksimālā attiecināmo izmaksu summa</vt:lpstr>
      <vt:lpstr> M2. Kvalitatīvas dzīves vides un aktivitāšu nodrošināšana 3.Rīcības apraksts</vt:lpstr>
      <vt:lpstr>M2. Kvalitatīvas dzīves vides un aktivitāšu nodrošināšana Atbalsta intensitāte 3. Rīcībā</vt:lpstr>
      <vt:lpstr>M2. Kvalitatīvas dzīves vides un aktivitāšu nodrošināšana 3.Rīcībā iespējamie risinājumi</vt:lpstr>
      <vt:lpstr>M2. Kvalitatīvas dzīves vides un aktivitāšu nodrošināšana 4.Rīcības apraksts</vt:lpstr>
      <vt:lpstr>M2. Kvalitatīvas dzīves vides un aktivitāšu nodrošināšana Atbalsta intensitāte 4. Rīcībā</vt:lpstr>
      <vt:lpstr>M2. Kvalitatīvas dzīves vides un aktivitāšu nodrošināšana 4.Rīcībā iespējamie risinājumi</vt:lpstr>
      <vt:lpstr>Viedo ciemu iniciatīvas</vt:lpstr>
      <vt:lpstr> Publisko finansējumu aktivitātēm var saņemt, ja </vt:lpstr>
      <vt:lpstr> Attiecināmās izmaksas (1)  </vt:lpstr>
      <vt:lpstr> Attiecināmās izmaksas (2)  </vt:lpstr>
      <vt:lpstr>Nav atbalstāmas šādas darbības:</vt:lpstr>
      <vt:lpstr>Neattiecināmās izmaksas (1)</vt:lpstr>
      <vt:lpstr>Neattiecināmās izmaksas (2)</vt:lpstr>
      <vt:lpstr> Lai pieteiktos atbalsta saņemšanai aktivitātē  atbalsta pretendents iesniedz LAD EPS šādus dokumentus (1): </vt:lpstr>
      <vt:lpstr> Lai pieteiktos atbalsta saņemšanai aktivitātē  atbalsta pretendents iesniedz LAD EPS šādus dokumentus (2): </vt:lpstr>
      <vt:lpstr> Lai pieteiktos atbalsta saņemšanai aktivitātē  atbalsta pretendents iesniedz LAD EPS šādus dokumentus (3): </vt:lpstr>
      <vt:lpstr> Lai pieteiktos atbalsta saņemšanai aktivitātē  atbalsta pretendents iesniedz LAD EPS šādus dokumentus (4): </vt:lpstr>
      <vt:lpstr> Nosacījumi (1) </vt:lpstr>
      <vt:lpstr> Nosacījumi (2) </vt:lpstr>
      <vt:lpstr> Jauniešu iniciatīvas projekti (1) </vt:lpstr>
      <vt:lpstr> Jauniešu iniciatīvas (2) </vt:lpstr>
      <vt:lpstr> Normatīvie akti, metodika  </vt:lpstr>
      <vt:lpstr> Biedrības kontaktinformācija  </vt:lpstr>
    </vt:vector>
  </TitlesOfParts>
  <Company>Hewlett-Packard Company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Biedrība  «Dobeles rajona lauku partnerība»</dc:title>
  <dc:creator>Ineta Vintere</dc:creator>
  <cp:lastModifiedBy>Aija Šenbrūna Dobeles partnerība</cp:lastModifiedBy>
  <cp:revision>245</cp:revision>
  <dcterms:created xsi:type="dcterms:W3CDTF">2024-05-07T09:49:04Z</dcterms:created>
  <dcterms:modified xsi:type="dcterms:W3CDTF">2026-10-05T18:45:16Z</dcterms:modified>
</cp:coreProperties>
</file>