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570" r:id="rId3"/>
    <p:sldId id="571" r:id="rId4"/>
    <p:sldId id="573" r:id="rId5"/>
    <p:sldId id="572" r:id="rId6"/>
    <p:sldId id="574" r:id="rId7"/>
    <p:sldId id="364" r:id="rId8"/>
    <p:sldId id="365" r:id="rId9"/>
    <p:sldId id="575" r:id="rId10"/>
    <p:sldId id="568" r:id="rId11"/>
    <p:sldId id="369" r:id="rId12"/>
    <p:sldId id="562" r:id="rId13"/>
    <p:sldId id="359" r:id="rId14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99FF"/>
    <a:srgbClr val="CC00FF"/>
    <a:srgbClr val="FF66FF"/>
    <a:srgbClr val="CC0099"/>
    <a:srgbClr val="005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60"/>
  </p:normalViewPr>
  <p:slideViewPr>
    <p:cSldViewPr snapToGrid="0">
      <p:cViewPr varScale="1">
        <p:scale>
          <a:sx n="81" d="100"/>
          <a:sy n="81" d="100"/>
        </p:scale>
        <p:origin x="58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A94B3-5AD5-4295-B074-677FDDD6B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7596E-70D6-4F63-8044-0B1175205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DAF34-F063-4252-8772-85E7AB54C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680F9-68BE-48B3-98F6-980BB0385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6093D-3F22-4C93-B39F-B1D79D3AB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6629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5AA05-F4BA-4BA7-AC33-4900BB069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6E504-E134-4A2A-AFF8-14481C3B6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035EC-EE63-4991-AE6C-FAFDC0406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46CF8-ACDB-4210-8A51-5EA32A7A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8A6E0-D2E2-4182-ABED-AB975C86F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9065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1BBE-8893-4FE0-A2EB-B40AD0A13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72812-D955-46E3-9F3E-93087AB69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4580F-8323-4951-991C-5BE689512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9524E-160E-4729-85A5-7C9F281E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FCD5B-1A4D-4DE9-A38C-CBA6A7C2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9512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5DD4B-08E0-477E-9CFF-E051B609A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53276-139D-407B-8245-E6E2464BEE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EC18B-471E-425D-9AB1-E1CD12812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BB06E-6D18-4493-8A49-89BDBEDA1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36D5C-A1CD-4939-9FAD-E9BD57253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08B033-F0CE-4721-AF4F-B6A5C7DD7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6248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86A7A-3332-41AB-86C0-D669691E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B86E6-87BF-44B2-AD0C-88713A141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E5648-36A8-4C40-9E3F-69ABBDB80D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E47D4A-B22E-44C9-A89E-9E3B3497A8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F27D59-B691-4A55-8236-DCEC45B012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1C9F14-BEB6-4FE0-B109-99E68F815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6E3573-844E-45D3-BD02-FD8BC70BE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BD6452-45B8-4843-8C82-203EA389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19367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1717-2011-424E-A9F8-5D2C68219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4ECF57-EFB1-4F84-AD37-9FF7E6B45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EBA291-1951-4A09-89B8-C7E65B0C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8A2DF3-1683-45CB-88CB-6B669F8C5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4829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3F36CE-87F9-4D79-B644-32CA52AB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F324F9-E0CB-4008-8B42-74EB0F298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918A1-C359-4E3D-A2E8-E2AC23A7B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067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82C0-9421-4EDC-8DA4-475E4E57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AF300-8D18-45D1-B17A-022972F37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8BEAD-3F18-454B-B609-D81E2E914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86D8D-08CC-486F-B966-2EBE5FBE9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6C5C3-25FC-48CF-88CF-183F122E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B0708-E73E-4A11-8751-D2648FC71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4042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494D-2F6A-453D-8CF0-8C7258BE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65933E-D8AA-49ED-B5CF-C484E69928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C7FBD-8EBB-467B-B39B-7AD7940B8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DCCE6-D338-4251-BF42-2DEC62D29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6291A-2937-4A62-A516-C8CEE78A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FE975-B1C4-47D2-B796-8C575A28F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66768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91EB-560A-4897-B9F7-580417FB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C7642D-DD17-46AA-B9BB-5D3A80595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72E59-B568-4AEE-B93F-6E66771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81303-6EF9-417A-A5D8-763E815E9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CBD9E-0027-43C4-BDD5-C37D49CE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8749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CCC5D2-32E9-4BC1-928B-703C1905A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04F7EC-FD5C-4775-AC60-657453061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01635-F0DD-4B21-8781-27ACE0A48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708E0-B51A-48B9-A911-77DDA211B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EC6C2-5FE0-448F-A13A-434F090CB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5166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5088BE-3DA6-4616-BE09-275C6E0FA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3E1EE-0436-4D5E-AC21-72C76E71B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4A193-6C20-401A-BACB-0ECC56C87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C42AB-2AB0-4AAE-BF79-D4CA3235026A}" type="datetimeFigureOut">
              <a:rPr lang="lv-LV" smtClean="0"/>
              <a:t>05.10.2026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7D605-526A-49FA-916B-39A49E9DB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0FD14-DD1A-4B84-9BC1-B7C82F024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6239D-FABF-468B-8568-58AB6434E1F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522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ikumi.lv/ta/id/269069-visparigie-buvnoteikumi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kumi.lv/doc.php?id=25857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www.dobele.lv/lv/dokumenti/saistosie-noteikumi-nr-4-dobeles-novada-teritorijas-planojuma-teritorijas-izmantosanas-un-apbuves-noteikumi-un-grafiska-dala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dobele.lv/lv/paraugs-ekas-projektam-saviem-spekiem-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bis.gov.lv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hyperlink" Target="mailto:eva.namsone@dobele.lv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C7E623-E623-4DD7-A1DC-F8EC716AD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092"/>
            <a:ext cx="12192000" cy="69650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C1C56D-DEBF-EBAA-59E0-5B37178B30AC}"/>
              </a:ext>
            </a:extLst>
          </p:cNvPr>
          <p:cNvSpPr txBox="1"/>
          <p:nvPr/>
        </p:nvSpPr>
        <p:spPr>
          <a:xfrm>
            <a:off x="1931894" y="2632435"/>
            <a:ext cx="10228731" cy="92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1" b="1" cap="all" dirty="0">
                <a:solidFill>
                  <a:schemeClr val="bg1"/>
                </a:solidFill>
                <a:latin typeface="Montserrat" panose="00000500000000000000" pitchFamily="2" charset="-70"/>
              </a:rPr>
              <a:t>Būvniecības dokumenti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B5FD3C-65A2-1BD1-6964-2D03EFB784C6}"/>
              </a:ext>
            </a:extLst>
          </p:cNvPr>
          <p:cNvSpPr txBox="1"/>
          <p:nvPr/>
        </p:nvSpPr>
        <p:spPr>
          <a:xfrm>
            <a:off x="251011" y="3965650"/>
            <a:ext cx="917985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500" dirty="0">
                <a:solidFill>
                  <a:schemeClr val="bg1"/>
                </a:solidFill>
                <a:latin typeface="Montserrat" panose="00000500000000000000" pitchFamily="2" charset="-70"/>
              </a:rPr>
              <a:t>Dobeles novada pašvaldības Būvvaldes vadītāja, būvinspektore</a:t>
            </a:r>
          </a:p>
          <a:p>
            <a:pPr algn="ctr"/>
            <a:r>
              <a:rPr lang="lv-LV" sz="3500" b="1" dirty="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-70"/>
              </a:rPr>
              <a:t>EVA NAMSONE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F5A735-FDE4-7E8D-E381-F96E32884C83}"/>
              </a:ext>
            </a:extLst>
          </p:cNvPr>
          <p:cNvSpPr txBox="1"/>
          <p:nvPr/>
        </p:nvSpPr>
        <p:spPr>
          <a:xfrm>
            <a:off x="184064" y="6295420"/>
            <a:ext cx="6862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dirty="0">
                <a:solidFill>
                  <a:schemeClr val="bg1"/>
                </a:solidFill>
                <a:latin typeface="Montserrat" panose="00000500000000000000" pitchFamily="2" charset="-70"/>
              </a:rPr>
              <a:t>Dobele 06.10.2026.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C620B4-5B59-A2DD-2A8C-CFC6DC6C3B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09"/>
          <a:stretch/>
        </p:blipFill>
        <p:spPr>
          <a:xfrm>
            <a:off x="3783742" y="64655"/>
            <a:ext cx="7717975" cy="12345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969AC2-FF78-61C2-7FF5-F5B749D02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386" y="5315762"/>
            <a:ext cx="1281315" cy="117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29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F9E57-89C4-DFD0-9A84-E5B9BD65B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E4E903-4064-F22D-D1A3-B5E42BBFA6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092"/>
            <a:ext cx="12192000" cy="6965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9228E0-7D4C-0DD1-CAE2-A1047A4D9A9F}"/>
              </a:ext>
            </a:extLst>
          </p:cNvPr>
          <p:cNvSpPr txBox="1"/>
          <p:nvPr/>
        </p:nvSpPr>
        <p:spPr>
          <a:xfrm>
            <a:off x="2976282" y="2913789"/>
            <a:ext cx="889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0" b="1" dirty="0">
                <a:solidFill>
                  <a:srgbClr val="FFFFFF"/>
                </a:solidFill>
                <a:latin typeface="Montserrat" pitchFamily="2" charset="-70"/>
                <a:cs typeface="Arial" panose="020B0604020202020204" pitchFamily="34" charset="0"/>
              </a:rPr>
              <a:t>BŪVNIECĪBAS PROCESS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60F8BE-0E7E-6A34-614B-CEECCA029456}"/>
              </a:ext>
            </a:extLst>
          </p:cNvPr>
          <p:cNvGrpSpPr/>
          <p:nvPr/>
        </p:nvGrpSpPr>
        <p:grpSpPr>
          <a:xfrm>
            <a:off x="550542" y="4554071"/>
            <a:ext cx="3675531" cy="3608406"/>
            <a:chOff x="4769223" y="-1456652"/>
            <a:chExt cx="3505200" cy="3505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6640338-F07D-E300-2110-C67156123109}"/>
                </a:ext>
              </a:extLst>
            </p:cNvPr>
            <p:cNvSpPr/>
            <p:nvPr/>
          </p:nvSpPr>
          <p:spPr>
            <a:xfrm>
              <a:off x="4769223" y="-1456652"/>
              <a:ext cx="3505200" cy="3505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5EC8E2-F1BA-5DB5-2D1E-45AC4A2BB1F7}"/>
                </a:ext>
              </a:extLst>
            </p:cNvPr>
            <p:cNvSpPr txBox="1"/>
            <p:nvPr/>
          </p:nvSpPr>
          <p:spPr>
            <a:xfrm>
              <a:off x="4953000" y="-107092"/>
              <a:ext cx="31376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3600" b="1" dirty="0">
                  <a:solidFill>
                    <a:schemeClr val="accent1">
                      <a:lumMod val="75000"/>
                    </a:schemeClr>
                  </a:solidFill>
                  <a:latin typeface="Montserrat" panose="00000500000000000000" pitchFamily="2" charset="-70"/>
                </a:rPr>
                <a:t>2.BŪVDARBI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158DCD7-9092-36AA-E24B-8246B2ADEF7B}"/>
              </a:ext>
            </a:extLst>
          </p:cNvPr>
          <p:cNvGrpSpPr/>
          <p:nvPr/>
        </p:nvGrpSpPr>
        <p:grpSpPr>
          <a:xfrm>
            <a:off x="4769223" y="-1456652"/>
            <a:ext cx="3703252" cy="3505200"/>
            <a:chOff x="4769223" y="-1456652"/>
            <a:chExt cx="3703252" cy="35052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A87738C-9459-8E3D-E641-B2857AA45854}"/>
                </a:ext>
              </a:extLst>
            </p:cNvPr>
            <p:cNvGrpSpPr/>
            <p:nvPr/>
          </p:nvGrpSpPr>
          <p:grpSpPr>
            <a:xfrm>
              <a:off x="4769223" y="-1456652"/>
              <a:ext cx="3505200" cy="3505200"/>
              <a:chOff x="4769223" y="-1456652"/>
              <a:chExt cx="3505200" cy="3505200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90014DFC-0757-B229-BF49-E480CD6E0FD2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6281ED-3045-EB43-0802-E03BC37EE0C5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1.PROJEKTS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A76640-D158-0868-84C8-5CF1EF44CAAD}"/>
                </a:ext>
              </a:extLst>
            </p:cNvPr>
            <p:cNvSpPr txBox="1"/>
            <p:nvPr/>
          </p:nvSpPr>
          <p:spPr>
            <a:xfrm>
              <a:off x="5573464" y="824072"/>
              <a:ext cx="289901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/>
                <a:t>TEHNISKIE NOTEIKUMI</a:t>
              </a:r>
            </a:p>
            <a:p>
              <a:endParaRPr lang="lv-LV" dirty="0"/>
            </a:p>
            <a:p>
              <a:r>
                <a:rPr lang="lv-LV" dirty="0"/>
                <a:t>SASKAŅOJUMI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C9D247-A29B-A6A8-7907-AB54ED5529DB}"/>
              </a:ext>
            </a:extLst>
          </p:cNvPr>
          <p:cNvGrpSpPr/>
          <p:nvPr/>
        </p:nvGrpSpPr>
        <p:grpSpPr>
          <a:xfrm>
            <a:off x="7022970" y="4383464"/>
            <a:ext cx="4071727" cy="3779013"/>
            <a:chOff x="7022970" y="4383464"/>
            <a:chExt cx="4071727" cy="377901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E8D8F9A-AC02-207E-FF08-EF8AC1CCE2E4}"/>
                </a:ext>
              </a:extLst>
            </p:cNvPr>
            <p:cNvGrpSpPr/>
            <p:nvPr/>
          </p:nvGrpSpPr>
          <p:grpSpPr>
            <a:xfrm>
              <a:off x="7022970" y="4383464"/>
              <a:ext cx="3888278" cy="3779013"/>
              <a:chOff x="4769223" y="-1456652"/>
              <a:chExt cx="3505200" cy="350520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45002CF0-CB1B-1300-0281-B6FD0E5ECBFB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6B160C-660F-398E-E8E4-BC79234FCCA9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1165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3.NODOŠANA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C73D0CD-6BD2-479D-682E-07C988CFB8B6}"/>
                </a:ext>
              </a:extLst>
            </p:cNvPr>
            <p:cNvSpPr txBox="1"/>
            <p:nvPr/>
          </p:nvSpPr>
          <p:spPr>
            <a:xfrm>
              <a:off x="8195686" y="4586514"/>
              <a:ext cx="289901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/>
                <a:t>ATZINUMI</a:t>
              </a:r>
            </a:p>
            <a:p>
              <a:endParaRPr lang="lv-LV" dirty="0"/>
            </a:p>
            <a:p>
              <a:r>
                <a:rPr lang="lv-LV" dirty="0"/>
                <a:t>IZPILDUZMĒRĪJUMS (MĒRNIEKS)</a:t>
              </a:r>
            </a:p>
            <a:p>
              <a:endParaRPr lang="lv-LV" dirty="0"/>
            </a:p>
            <a:p>
              <a:endParaRPr lang="lv-LV" dirty="0"/>
            </a:p>
            <a:p>
              <a:endParaRPr lang="lv-LV" dirty="0"/>
            </a:p>
            <a:p>
              <a:r>
                <a:rPr lang="lv-LV" dirty="0">
                  <a:solidFill>
                    <a:srgbClr val="00B050"/>
                  </a:solidFill>
                </a:rPr>
                <a:t>KADASTRS (VZD)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346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A491A-6F09-CA08-91E3-681713812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ACEF2-4D3C-C21C-E542-A21F94769B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5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752D89-1A76-AD21-5BEF-9103599761CA}"/>
              </a:ext>
            </a:extLst>
          </p:cNvPr>
          <p:cNvSpPr txBox="1"/>
          <p:nvPr/>
        </p:nvSpPr>
        <p:spPr>
          <a:xfrm>
            <a:off x="2976282" y="2913789"/>
            <a:ext cx="889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0" b="1" dirty="0">
                <a:solidFill>
                  <a:srgbClr val="FFFFFF"/>
                </a:solidFill>
                <a:latin typeface="Montserrat" pitchFamily="2" charset="-70"/>
                <a:cs typeface="Arial" panose="020B0604020202020204" pitchFamily="34" charset="0"/>
              </a:rPr>
              <a:t>BŪVNIECĪBAS PROCESS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66C556-6A91-AD78-B3D8-170336A73840}"/>
              </a:ext>
            </a:extLst>
          </p:cNvPr>
          <p:cNvSpPr txBox="1"/>
          <p:nvPr/>
        </p:nvSpPr>
        <p:spPr>
          <a:xfrm>
            <a:off x="3138691" y="3619281"/>
            <a:ext cx="8890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/>
              <a:t>MK nr.500 «</a:t>
            </a:r>
            <a:r>
              <a:rPr lang="lv-LV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Vispārīgie būvnoteikumi</a:t>
            </a:r>
            <a:r>
              <a:rPr lang="lv-LV" sz="3200" dirty="0"/>
              <a:t>»</a:t>
            </a:r>
          </a:p>
          <a:p>
            <a:r>
              <a:rPr lang="lv-LV" sz="3200" dirty="0"/>
              <a:t>1.pielikums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F42890-618E-71A1-829F-26A7BBC66423}"/>
              </a:ext>
            </a:extLst>
          </p:cNvPr>
          <p:cNvGrpSpPr/>
          <p:nvPr/>
        </p:nvGrpSpPr>
        <p:grpSpPr>
          <a:xfrm>
            <a:off x="4769223" y="-1456652"/>
            <a:ext cx="6404211" cy="3556029"/>
            <a:chOff x="4769223" y="-1456652"/>
            <a:chExt cx="6404211" cy="355602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2FA48CA-1EDE-E74C-2609-C2B37DFD5773}"/>
                </a:ext>
              </a:extLst>
            </p:cNvPr>
            <p:cNvGrpSpPr/>
            <p:nvPr/>
          </p:nvGrpSpPr>
          <p:grpSpPr>
            <a:xfrm>
              <a:off x="4769223" y="-1456652"/>
              <a:ext cx="3505200" cy="3505200"/>
              <a:chOff x="4769223" y="-1456652"/>
              <a:chExt cx="3505200" cy="35052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C527E908-61D4-8E4C-0B8A-9503FA2A2D02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9FCB19-6836-24D2-29F3-184472DB2626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1.GRUPA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A942A9-1FBA-B764-4A89-815ECD6CA3C5}"/>
                </a:ext>
              </a:extLst>
            </p:cNvPr>
            <p:cNvSpPr txBox="1"/>
            <p:nvPr/>
          </p:nvSpPr>
          <p:spPr>
            <a:xfrm>
              <a:off x="8274423" y="345051"/>
              <a:ext cx="289901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b="1" dirty="0"/>
                <a:t>Mazie projekti:</a:t>
              </a:r>
            </a:p>
            <a:p>
              <a:r>
                <a:rPr lang="lv-LV" dirty="0"/>
                <a:t>25..60 m2, viens stāvs</a:t>
              </a:r>
            </a:p>
            <a:p>
              <a:r>
                <a:rPr lang="lv-LV" dirty="0"/>
                <a:t>Laukumi ar segumu</a:t>
              </a:r>
            </a:p>
            <a:p>
              <a:r>
                <a:rPr lang="lv-LV" dirty="0"/>
                <a:t>Inženiertīkli </a:t>
              </a:r>
            </a:p>
            <a:p>
              <a:r>
                <a:rPr lang="lv-LV" dirty="0"/>
                <a:t>Žogi</a:t>
              </a:r>
            </a:p>
            <a:p>
              <a:r>
                <a:rPr lang="lv-LV" dirty="0"/>
                <a:t>Dīķi &lt; 0,5 ha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42FFC6-5809-2818-9942-F903632133CD}"/>
              </a:ext>
            </a:extLst>
          </p:cNvPr>
          <p:cNvGrpSpPr/>
          <p:nvPr/>
        </p:nvGrpSpPr>
        <p:grpSpPr>
          <a:xfrm>
            <a:off x="409498" y="4810580"/>
            <a:ext cx="3505200" cy="3505200"/>
            <a:chOff x="390645" y="4622485"/>
            <a:chExt cx="3505200" cy="35052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758104-34C5-2137-0627-A121E98A58F9}"/>
                </a:ext>
              </a:extLst>
            </p:cNvPr>
            <p:cNvGrpSpPr/>
            <p:nvPr/>
          </p:nvGrpSpPr>
          <p:grpSpPr>
            <a:xfrm>
              <a:off x="390645" y="4622485"/>
              <a:ext cx="3505200" cy="3505200"/>
              <a:chOff x="4791391" y="-1416501"/>
              <a:chExt cx="3505200" cy="3505200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FBDFBEB-43AF-94A7-9774-33D13C0293EB}"/>
                  </a:ext>
                </a:extLst>
              </p:cNvPr>
              <p:cNvSpPr/>
              <p:nvPr/>
            </p:nvSpPr>
            <p:spPr>
              <a:xfrm>
                <a:off x="4791391" y="-1416501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BBFF1C5-8E99-2621-DC60-626F5B6EF317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2.GRUPA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B1DD29-60F3-6C5E-A8B2-4B7BCB903ED6}"/>
                </a:ext>
              </a:extLst>
            </p:cNvPr>
            <p:cNvSpPr txBox="1"/>
            <p:nvPr/>
          </p:nvSpPr>
          <p:spPr>
            <a:xfrm>
              <a:off x="1160731" y="5008564"/>
              <a:ext cx="22589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b="1" dirty="0"/>
                <a:t>Vidējie projekti:</a:t>
              </a:r>
            </a:p>
            <a:p>
              <a:r>
                <a:rPr lang="lv-LV" dirty="0"/>
                <a:t>60 līdz 400 m2 </a:t>
              </a:r>
              <a:r>
                <a:rPr lang="lv-LV" dirty="0">
                  <a:solidFill>
                    <a:srgbClr val="00B050"/>
                  </a:solidFill>
                </a:rPr>
                <a:t>(800…1999) m2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6389FB-7B35-DBBF-3284-66856AAB762B}"/>
              </a:ext>
            </a:extLst>
          </p:cNvPr>
          <p:cNvGrpSpPr/>
          <p:nvPr/>
        </p:nvGrpSpPr>
        <p:grpSpPr>
          <a:xfrm>
            <a:off x="7217790" y="4702360"/>
            <a:ext cx="3505200" cy="3505200"/>
            <a:chOff x="7217790" y="4702360"/>
            <a:chExt cx="3505200" cy="35052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BF8F479-AD31-3761-8A69-ACB5C88BC8AA}"/>
                </a:ext>
              </a:extLst>
            </p:cNvPr>
            <p:cNvGrpSpPr/>
            <p:nvPr/>
          </p:nvGrpSpPr>
          <p:grpSpPr>
            <a:xfrm>
              <a:off x="7217790" y="4702360"/>
              <a:ext cx="3505200" cy="3505200"/>
              <a:chOff x="4769223" y="-1456652"/>
              <a:chExt cx="3505200" cy="350520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EDB28F8-5BD6-D37D-BB0A-9AA0A598188C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AAEE0D-A722-F8C2-F47C-4C590B3D6893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3.GRUPA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280CBE-6573-6D3F-DDA2-7096CF3E87CA}"/>
                </a:ext>
              </a:extLst>
            </p:cNvPr>
            <p:cNvSpPr txBox="1"/>
            <p:nvPr/>
          </p:nvSpPr>
          <p:spPr>
            <a:xfrm>
              <a:off x="8274423" y="5285563"/>
              <a:ext cx="2117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b="1" dirty="0"/>
                <a:t>Lielie projekti:</a:t>
              </a:r>
            </a:p>
            <a:p>
              <a:r>
                <a:rPr lang="lv-LV" dirty="0"/>
                <a:t>&gt; 2000 m2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88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79D79-EEB8-F295-EA15-7E84C7F67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7798DB-9F5D-DDE4-B20A-A14498C09E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5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40EDB9-5A4E-63E6-13FF-D634D1BF4008}"/>
              </a:ext>
            </a:extLst>
          </p:cNvPr>
          <p:cNvSpPr txBox="1"/>
          <p:nvPr/>
        </p:nvSpPr>
        <p:spPr>
          <a:xfrm>
            <a:off x="2976282" y="2913789"/>
            <a:ext cx="889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0" b="1" dirty="0">
                <a:solidFill>
                  <a:srgbClr val="FFFFFF"/>
                </a:solidFill>
                <a:latin typeface="Montserrat" pitchFamily="2" charset="-70"/>
                <a:cs typeface="Arial" panose="020B0604020202020204" pitchFamily="34" charset="0"/>
              </a:rPr>
              <a:t>BŪVNIECĪBAS PROCESS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2CBF68-335D-9B69-9F37-71110C033507}"/>
              </a:ext>
            </a:extLst>
          </p:cNvPr>
          <p:cNvGrpSpPr/>
          <p:nvPr/>
        </p:nvGrpSpPr>
        <p:grpSpPr>
          <a:xfrm>
            <a:off x="4769223" y="-1456652"/>
            <a:ext cx="3775435" cy="3505200"/>
            <a:chOff x="4769223" y="-1456652"/>
            <a:chExt cx="3775435" cy="35052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5C0A276-FE17-307E-80B9-F4B1F8F8C826}"/>
                </a:ext>
              </a:extLst>
            </p:cNvPr>
            <p:cNvGrpSpPr/>
            <p:nvPr/>
          </p:nvGrpSpPr>
          <p:grpSpPr>
            <a:xfrm>
              <a:off x="4769223" y="-1456652"/>
              <a:ext cx="3505200" cy="3505200"/>
              <a:chOff x="4769223" y="-1456652"/>
              <a:chExt cx="3505200" cy="35052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B3BD26E0-AA72-ECFD-B2B4-26FED4730BFE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89692C-D38D-B38F-99D2-44D2FF7EEBD2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1.GRUPA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940613D-7418-C883-1FA2-5F823F217663}"/>
                </a:ext>
              </a:extLst>
            </p:cNvPr>
            <p:cNvSpPr txBox="1"/>
            <p:nvPr/>
          </p:nvSpPr>
          <p:spPr>
            <a:xfrm>
              <a:off x="5167551" y="698808"/>
              <a:ext cx="337710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/>
                <a:t>PAZIŅOJUMS PAR BŪVNIECĪBU</a:t>
              </a:r>
            </a:p>
            <a:p>
              <a:endParaRPr lang="lv-LV" dirty="0"/>
            </a:p>
            <a:p>
              <a:r>
                <a:rPr lang="lv-LV" dirty="0"/>
                <a:t>PASKAIDROJUMA RAKSTS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51DA88B-28D1-E152-1100-21890E6011FF}"/>
              </a:ext>
            </a:extLst>
          </p:cNvPr>
          <p:cNvGrpSpPr/>
          <p:nvPr/>
        </p:nvGrpSpPr>
        <p:grpSpPr>
          <a:xfrm>
            <a:off x="409498" y="4810580"/>
            <a:ext cx="3914698" cy="3505200"/>
            <a:chOff x="409498" y="4810580"/>
            <a:chExt cx="3914698" cy="35052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1124127-3419-15A8-26BE-FE2A0238DA91}"/>
                </a:ext>
              </a:extLst>
            </p:cNvPr>
            <p:cNvGrpSpPr/>
            <p:nvPr/>
          </p:nvGrpSpPr>
          <p:grpSpPr>
            <a:xfrm>
              <a:off x="409498" y="4810580"/>
              <a:ext cx="3505200" cy="3505200"/>
              <a:chOff x="4791391" y="-1416501"/>
              <a:chExt cx="3505200" cy="3505200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76DDFCE-3129-E8CE-095B-5C3F4B492DDF}"/>
                  </a:ext>
                </a:extLst>
              </p:cNvPr>
              <p:cNvSpPr/>
              <p:nvPr/>
            </p:nvSpPr>
            <p:spPr>
              <a:xfrm>
                <a:off x="4791391" y="-1416501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7560EFB-EED9-C688-4C9B-CE3E781FA8AE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2.GRUPA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A41CF6-DA93-72EA-9AAB-8085FE743CDB}"/>
                </a:ext>
              </a:extLst>
            </p:cNvPr>
            <p:cNvSpPr txBox="1"/>
            <p:nvPr/>
          </p:nvSpPr>
          <p:spPr>
            <a:xfrm>
              <a:off x="947089" y="5196659"/>
              <a:ext cx="337710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/>
                <a:t>PASKAIDROJUMA RAKSTS</a:t>
              </a:r>
            </a:p>
            <a:p>
              <a:endParaRPr lang="lv-LV" dirty="0"/>
            </a:p>
            <a:p>
              <a:r>
                <a:rPr lang="lv-LV" dirty="0"/>
                <a:t>BŪVATĻAUJA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5C32425-8113-C8F3-0BA3-FC2AF81CE47B}"/>
              </a:ext>
            </a:extLst>
          </p:cNvPr>
          <p:cNvGrpSpPr/>
          <p:nvPr/>
        </p:nvGrpSpPr>
        <p:grpSpPr>
          <a:xfrm>
            <a:off x="7217790" y="4702360"/>
            <a:ext cx="4433740" cy="3505200"/>
            <a:chOff x="7217790" y="4702360"/>
            <a:chExt cx="4433740" cy="35052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F21B69D-1B71-8EA2-27EB-CCCE869A8762}"/>
                </a:ext>
              </a:extLst>
            </p:cNvPr>
            <p:cNvGrpSpPr/>
            <p:nvPr/>
          </p:nvGrpSpPr>
          <p:grpSpPr>
            <a:xfrm>
              <a:off x="7217790" y="4702360"/>
              <a:ext cx="3505200" cy="3505200"/>
              <a:chOff x="4769223" y="-1456652"/>
              <a:chExt cx="3505200" cy="350520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ED40C39-2C65-CB18-77B6-0F6C3A3BEEDC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CBA8449-6ABD-4022-86BD-A9299C2C21D3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3.GRUPA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152427-580B-5412-6E5F-8E1035148BFA}"/>
                </a:ext>
              </a:extLst>
            </p:cNvPr>
            <p:cNvSpPr txBox="1"/>
            <p:nvPr/>
          </p:nvSpPr>
          <p:spPr>
            <a:xfrm>
              <a:off x="8274423" y="5293771"/>
              <a:ext cx="33771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/>
                <a:t>BŪVATĻAUJA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897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9536E-70E9-FB85-797C-6D43DDEE0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E427E6-F76E-69BF-C37C-E3F67A27F3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5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B28749-189B-3156-0C20-059A59345985}"/>
              </a:ext>
            </a:extLst>
          </p:cNvPr>
          <p:cNvSpPr txBox="1"/>
          <p:nvPr/>
        </p:nvSpPr>
        <p:spPr>
          <a:xfrm>
            <a:off x="2976282" y="2913789"/>
            <a:ext cx="889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0" b="1" dirty="0">
                <a:solidFill>
                  <a:srgbClr val="FFFFFF"/>
                </a:solidFill>
                <a:latin typeface="Montserrat" pitchFamily="2" charset="-70"/>
                <a:cs typeface="Arial" panose="020B0604020202020204" pitchFamily="34" charset="0"/>
              </a:rPr>
              <a:t>BŪVĒTĀJS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F2E39C-4C4C-990E-F63C-0C5A4F3D43A5}"/>
              </a:ext>
            </a:extLst>
          </p:cNvPr>
          <p:cNvSpPr txBox="1"/>
          <p:nvPr/>
        </p:nvSpPr>
        <p:spPr>
          <a:xfrm>
            <a:off x="3138691" y="3619281"/>
            <a:ext cx="889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Būvniecības likums </a:t>
            </a:r>
            <a:r>
              <a:rPr lang="lv-LV" sz="3200" dirty="0"/>
              <a:t>(definīcijas)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4BBE30-A116-1CE6-4B80-BFB84C92E068}"/>
              </a:ext>
            </a:extLst>
          </p:cNvPr>
          <p:cNvGrpSpPr/>
          <p:nvPr/>
        </p:nvGrpSpPr>
        <p:grpSpPr>
          <a:xfrm>
            <a:off x="409498" y="-1456652"/>
            <a:ext cx="7864925" cy="9772432"/>
            <a:chOff x="409498" y="-1456652"/>
            <a:chExt cx="7864925" cy="977243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3588F58-61D7-DAC6-68A6-6AD38C172B6E}"/>
                </a:ext>
              </a:extLst>
            </p:cNvPr>
            <p:cNvGrpSpPr/>
            <p:nvPr/>
          </p:nvGrpSpPr>
          <p:grpSpPr>
            <a:xfrm>
              <a:off x="4769223" y="-1456652"/>
              <a:ext cx="3505200" cy="3505200"/>
              <a:chOff x="4769223" y="-1456652"/>
              <a:chExt cx="3505200" cy="35052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946165B-EB9C-6144-330B-1B56CE742268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6B72D3-6473-60ED-2220-23DE3EFEE409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1.GRUPA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8CC8C17-458E-1BA8-65EE-BD63D34CD852}"/>
                </a:ext>
              </a:extLst>
            </p:cNvPr>
            <p:cNvGrpSpPr/>
            <p:nvPr/>
          </p:nvGrpSpPr>
          <p:grpSpPr>
            <a:xfrm>
              <a:off x="409498" y="4810580"/>
              <a:ext cx="3505200" cy="3505200"/>
              <a:chOff x="4791391" y="-1416501"/>
              <a:chExt cx="3505200" cy="3505200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C5D371A-D6E8-A248-D23E-F71E6E836BCA}"/>
                  </a:ext>
                </a:extLst>
              </p:cNvPr>
              <p:cNvSpPr/>
              <p:nvPr/>
            </p:nvSpPr>
            <p:spPr>
              <a:xfrm>
                <a:off x="4791391" y="-1416501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8AFE5DD-15A4-86BE-EBC5-A29AAF6A14E2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2.GRUPA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7F92194-DFF8-6936-3B01-33ED8A7923D6}"/>
              </a:ext>
            </a:extLst>
          </p:cNvPr>
          <p:cNvGrpSpPr/>
          <p:nvPr/>
        </p:nvGrpSpPr>
        <p:grpSpPr>
          <a:xfrm>
            <a:off x="9422090" y="1086149"/>
            <a:ext cx="2356701" cy="1104551"/>
            <a:chOff x="9422090" y="1010825"/>
            <a:chExt cx="2356701" cy="110455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1E7B386-1A37-C7AB-468F-4587FB54BEEF}"/>
                </a:ext>
              </a:extLst>
            </p:cNvPr>
            <p:cNvSpPr/>
            <p:nvPr/>
          </p:nvSpPr>
          <p:spPr>
            <a:xfrm>
              <a:off x="9422090" y="1010825"/>
              <a:ext cx="2356701" cy="110455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9A29377-83DF-4A4D-285A-59B488AE1D75}"/>
                </a:ext>
              </a:extLst>
            </p:cNvPr>
            <p:cNvSpPr txBox="1"/>
            <p:nvPr/>
          </p:nvSpPr>
          <p:spPr>
            <a:xfrm>
              <a:off x="9577632" y="1224865"/>
              <a:ext cx="20456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3200" b="1" dirty="0">
                  <a:solidFill>
                    <a:schemeClr val="accent1">
                      <a:lumMod val="75000"/>
                    </a:schemeClr>
                  </a:solidFill>
                  <a:latin typeface="Montserrat" panose="00000500000000000000" pitchFamily="2" charset="-70"/>
                </a:rPr>
                <a:t>FIZISKA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7A9093-8888-4270-F80D-EB0074EFAA71}"/>
              </a:ext>
            </a:extLst>
          </p:cNvPr>
          <p:cNvGrpSpPr/>
          <p:nvPr/>
        </p:nvGrpSpPr>
        <p:grpSpPr>
          <a:xfrm>
            <a:off x="10341204" y="3067005"/>
            <a:ext cx="1437587" cy="1104551"/>
            <a:chOff x="9422090" y="1010825"/>
            <a:chExt cx="2356701" cy="110455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C4751E5-07DD-96C2-B38C-A7063BA9E77F}"/>
                </a:ext>
              </a:extLst>
            </p:cNvPr>
            <p:cNvSpPr/>
            <p:nvPr/>
          </p:nvSpPr>
          <p:spPr>
            <a:xfrm>
              <a:off x="9422090" y="1010825"/>
              <a:ext cx="2356701" cy="110455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1727E6-CF8F-7271-9AE1-0975156B65C7}"/>
                </a:ext>
              </a:extLst>
            </p:cNvPr>
            <p:cNvSpPr txBox="1"/>
            <p:nvPr/>
          </p:nvSpPr>
          <p:spPr>
            <a:xfrm>
              <a:off x="9607536" y="1224865"/>
              <a:ext cx="20157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3200" b="1" dirty="0">
                  <a:solidFill>
                    <a:schemeClr val="accent1">
                      <a:lumMod val="75000"/>
                    </a:schemeClr>
                  </a:solidFill>
                  <a:latin typeface="Montserrat" panose="00000500000000000000" pitchFamily="2" charset="-70"/>
                </a:rPr>
                <a:t>Z/S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FF807AB-99D6-CC4D-2BBF-058415BE3292}"/>
              </a:ext>
            </a:extLst>
          </p:cNvPr>
          <p:cNvSpPr txBox="1"/>
          <p:nvPr/>
        </p:nvSpPr>
        <p:spPr>
          <a:xfrm>
            <a:off x="8457532" y="2417219"/>
            <a:ext cx="2356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400" dirty="0">
                <a:solidFill>
                  <a:srgbClr val="00B050"/>
                </a:solidFill>
                <a:latin typeface="Montserrat" panose="00000500000000000000" pitchFamily="2" charset="-70"/>
              </a:rPr>
              <a:t>OCTA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86CB4A4-40CD-F434-16E7-AD3056D3E82E}"/>
              </a:ext>
            </a:extLst>
          </p:cNvPr>
          <p:cNvGrpSpPr/>
          <p:nvPr/>
        </p:nvGrpSpPr>
        <p:grpSpPr>
          <a:xfrm>
            <a:off x="6096000" y="4770196"/>
            <a:ext cx="5771182" cy="1709541"/>
            <a:chOff x="6096000" y="4770196"/>
            <a:chExt cx="5771182" cy="170954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1DD2930-1FEC-57F0-A691-6EF4DEED82F1}"/>
                </a:ext>
              </a:extLst>
            </p:cNvPr>
            <p:cNvGrpSpPr/>
            <p:nvPr/>
          </p:nvGrpSpPr>
          <p:grpSpPr>
            <a:xfrm>
              <a:off x="6768445" y="4770196"/>
              <a:ext cx="5098737" cy="1150717"/>
              <a:chOff x="9422090" y="1010825"/>
              <a:chExt cx="2356701" cy="1150717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EA5640-5D42-78B1-A215-C9F64453648E}"/>
                  </a:ext>
                </a:extLst>
              </p:cNvPr>
              <p:cNvSpPr/>
              <p:nvPr/>
            </p:nvSpPr>
            <p:spPr>
              <a:xfrm>
                <a:off x="9422090" y="1010825"/>
                <a:ext cx="2356701" cy="110455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546080-48FA-6333-2EFE-DB145E312A87}"/>
                  </a:ext>
                </a:extLst>
              </p:cNvPr>
              <p:cNvSpPr txBox="1"/>
              <p:nvPr/>
            </p:nvSpPr>
            <p:spPr>
              <a:xfrm>
                <a:off x="9577632" y="1084324"/>
                <a:ext cx="204561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2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JURIDISKA, KAS BŪVĒ SEV</a:t>
                </a:r>
                <a:r>
                  <a:rPr lang="lv-LV" sz="3200" b="1" dirty="0">
                    <a:solidFill>
                      <a:srgbClr val="FF0000"/>
                    </a:solidFill>
                    <a:latin typeface="Montserrat" panose="00000500000000000000" pitchFamily="2" charset="-70"/>
                  </a:rPr>
                  <a:t>*</a:t>
                </a:r>
                <a:endParaRPr lang="lv-LV" sz="3200" b="1" dirty="0">
                  <a:solidFill>
                    <a:schemeClr val="accent1">
                      <a:lumMod val="75000"/>
                    </a:schemeClr>
                  </a:solidFill>
                  <a:latin typeface="Montserrat" panose="00000500000000000000" pitchFamily="2" charset="-70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AB19A7-C04A-3814-DE2E-3D5D7660CF80}"/>
                </a:ext>
              </a:extLst>
            </p:cNvPr>
            <p:cNvSpPr txBox="1"/>
            <p:nvPr/>
          </p:nvSpPr>
          <p:spPr>
            <a:xfrm>
              <a:off x="6096000" y="5771851"/>
              <a:ext cx="49187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4000" dirty="0">
                  <a:solidFill>
                    <a:srgbClr val="FF0000"/>
                  </a:solidFill>
                  <a:latin typeface="Montserrat" panose="00000500000000000000" pitchFamily="2" charset="-70"/>
                </a:rPr>
                <a:t>Lauksaimniecība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262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61308-0DA9-7DED-C5A0-990A8F9D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AE94E9-6D94-AB9D-0C33-FB39DD64EF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5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F91821-D744-E664-321B-41F2819F1C1C}"/>
              </a:ext>
            </a:extLst>
          </p:cNvPr>
          <p:cNvSpPr txBox="1"/>
          <p:nvPr/>
        </p:nvSpPr>
        <p:spPr>
          <a:xfrm>
            <a:off x="2976282" y="2913789"/>
            <a:ext cx="889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0" b="1" dirty="0">
                <a:solidFill>
                  <a:srgbClr val="FFFFFF"/>
                </a:solidFill>
                <a:latin typeface="Montserrat" pitchFamily="2" charset="-70"/>
                <a:cs typeface="Arial" panose="020B0604020202020204" pitchFamily="34" charset="0"/>
              </a:rPr>
              <a:t>BŪVNIECĪBAS IECERE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E0ACC-E0CA-4B8B-CE61-10D68333F843}"/>
              </a:ext>
            </a:extLst>
          </p:cNvPr>
          <p:cNvGrpSpPr/>
          <p:nvPr/>
        </p:nvGrpSpPr>
        <p:grpSpPr>
          <a:xfrm>
            <a:off x="4769223" y="-1456652"/>
            <a:ext cx="3505200" cy="3505200"/>
            <a:chOff x="4769223" y="-1456652"/>
            <a:chExt cx="3505200" cy="35052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8722E28-EDEA-C089-AF8D-12858883CB60}"/>
                </a:ext>
              </a:extLst>
            </p:cNvPr>
            <p:cNvSpPr/>
            <p:nvPr/>
          </p:nvSpPr>
          <p:spPr>
            <a:xfrm>
              <a:off x="4769223" y="-1456652"/>
              <a:ext cx="3505200" cy="3505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2C29E6E-A5F2-DEB8-2BC8-17A32694DC05}"/>
                </a:ext>
              </a:extLst>
            </p:cNvPr>
            <p:cNvSpPr txBox="1"/>
            <p:nvPr/>
          </p:nvSpPr>
          <p:spPr>
            <a:xfrm>
              <a:off x="4953000" y="-107092"/>
              <a:ext cx="313764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3600" b="1" dirty="0">
                  <a:solidFill>
                    <a:schemeClr val="accent1">
                      <a:lumMod val="75000"/>
                    </a:schemeClr>
                  </a:solidFill>
                  <a:latin typeface="Montserrat" panose="00000500000000000000" pitchFamily="2" charset="-70"/>
                </a:rPr>
                <a:t>KAM PIEDER ĪPAŠUMS?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4B56BD-8421-AF72-8184-8E2D1BAD8F7B}"/>
              </a:ext>
            </a:extLst>
          </p:cNvPr>
          <p:cNvGrpSpPr/>
          <p:nvPr/>
        </p:nvGrpSpPr>
        <p:grpSpPr>
          <a:xfrm>
            <a:off x="409498" y="4810580"/>
            <a:ext cx="3505200" cy="3505200"/>
            <a:chOff x="4791391" y="-1416501"/>
            <a:chExt cx="3505200" cy="35052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7863152-566F-91F4-E15A-B5B2F5BED70E}"/>
                </a:ext>
              </a:extLst>
            </p:cNvPr>
            <p:cNvSpPr/>
            <p:nvPr/>
          </p:nvSpPr>
          <p:spPr>
            <a:xfrm>
              <a:off x="4791391" y="-1416501"/>
              <a:ext cx="3505200" cy="3505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796587-61CD-DF0D-355B-7EADA7F1F09E}"/>
                </a:ext>
              </a:extLst>
            </p:cNvPr>
            <p:cNvSpPr txBox="1"/>
            <p:nvPr/>
          </p:nvSpPr>
          <p:spPr>
            <a:xfrm>
              <a:off x="4853141" y="-864230"/>
              <a:ext cx="31376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3600" b="1" dirty="0">
                  <a:solidFill>
                    <a:schemeClr val="accent1">
                      <a:lumMod val="75000"/>
                    </a:schemeClr>
                  </a:solidFill>
                  <a:latin typeface="Montserrat" panose="00000500000000000000" pitchFamily="2" charset="-70"/>
                </a:rPr>
                <a:t>KAS IESNIEGS?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38612B-2CD1-2F8A-808F-4D7C4BF6B45A}"/>
              </a:ext>
            </a:extLst>
          </p:cNvPr>
          <p:cNvGrpSpPr/>
          <p:nvPr/>
        </p:nvGrpSpPr>
        <p:grpSpPr>
          <a:xfrm>
            <a:off x="7161229" y="4042484"/>
            <a:ext cx="3505200" cy="3505200"/>
            <a:chOff x="4769223" y="-1456652"/>
            <a:chExt cx="3505200" cy="35052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67C37E4-9555-9BDE-BA9F-5D398D25A455}"/>
                </a:ext>
              </a:extLst>
            </p:cNvPr>
            <p:cNvSpPr/>
            <p:nvPr/>
          </p:nvSpPr>
          <p:spPr>
            <a:xfrm>
              <a:off x="4769223" y="-1456652"/>
              <a:ext cx="3505200" cy="3505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7BD9D2-5617-2EF2-951B-12B74F681AD6}"/>
                </a:ext>
              </a:extLst>
            </p:cNvPr>
            <p:cNvSpPr txBox="1"/>
            <p:nvPr/>
          </p:nvSpPr>
          <p:spPr>
            <a:xfrm>
              <a:off x="4858732" y="-796161"/>
              <a:ext cx="313764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3600" b="1" dirty="0">
                  <a:solidFill>
                    <a:schemeClr val="accent1">
                      <a:lumMod val="75000"/>
                    </a:schemeClr>
                  </a:solidFill>
                  <a:latin typeface="Montserrat" panose="00000500000000000000" pitchFamily="2" charset="-70"/>
                </a:rPr>
                <a:t>APBŪVES TIESĪBA</a:t>
              </a:r>
            </a:p>
            <a:p>
              <a:pPr algn="ctr"/>
              <a:endParaRPr lang="lv-LV" sz="3600" b="1" dirty="0">
                <a:solidFill>
                  <a:schemeClr val="accent1">
                    <a:lumMod val="75000"/>
                  </a:schemeClr>
                </a:solidFill>
                <a:latin typeface="Montserrat" panose="00000500000000000000" pitchFamily="2" charset="-70"/>
              </a:endParaRPr>
            </a:p>
            <a:p>
              <a:pPr algn="ctr"/>
              <a:r>
                <a:rPr lang="lv-LV" sz="3600" b="1" dirty="0">
                  <a:solidFill>
                    <a:schemeClr val="accent1">
                      <a:lumMod val="75000"/>
                    </a:schemeClr>
                  </a:solidFill>
                  <a:latin typeface="Montserrat" panose="00000500000000000000" pitchFamily="2" charset="-70"/>
                </a:rPr>
                <a:t>NOMA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456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0682F-810C-42AF-A4A2-789D07909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EEF4712-0A2E-85CE-DF49-823A7725765B}"/>
              </a:ext>
            </a:extLst>
          </p:cNvPr>
          <p:cNvGrpSpPr/>
          <p:nvPr/>
        </p:nvGrpSpPr>
        <p:grpSpPr>
          <a:xfrm>
            <a:off x="374073" y="962891"/>
            <a:ext cx="3238500" cy="2159000"/>
            <a:chOff x="374073" y="962891"/>
            <a:chExt cx="3238500" cy="2159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04B8999-7E79-DCB4-E79E-8A0AA4DF4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073" y="962891"/>
              <a:ext cx="3238500" cy="2159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6E10759-0029-2BBE-94A2-85AF8CB328A8}"/>
                </a:ext>
              </a:extLst>
            </p:cNvPr>
            <p:cNvSpPr txBox="1"/>
            <p:nvPr/>
          </p:nvSpPr>
          <p:spPr>
            <a:xfrm>
              <a:off x="415636" y="1080655"/>
              <a:ext cx="4987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3600" dirty="0">
                  <a:solidFill>
                    <a:srgbClr val="FF0000"/>
                  </a:solidFill>
                </a:rPr>
                <a:t>1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F15411-5627-3FE0-ADC1-B4181B44B70B}"/>
              </a:ext>
            </a:extLst>
          </p:cNvPr>
          <p:cNvGrpSpPr/>
          <p:nvPr/>
        </p:nvGrpSpPr>
        <p:grpSpPr>
          <a:xfrm>
            <a:off x="3612573" y="962891"/>
            <a:ext cx="7184736" cy="1079500"/>
            <a:chOff x="3612573" y="962891"/>
            <a:chExt cx="7184736" cy="1079500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CC25063-127A-250E-E136-508C291C1978}"/>
                </a:ext>
              </a:extLst>
            </p:cNvPr>
            <p:cNvCxnSpPr>
              <a:stCxn id="5" idx="3"/>
            </p:cNvCxnSpPr>
            <p:nvPr/>
          </p:nvCxnSpPr>
          <p:spPr>
            <a:xfrm flipV="1">
              <a:off x="3612573" y="1173018"/>
              <a:ext cx="1504372" cy="86937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44E18D-9B16-1BFF-9BD7-9D4856B6E7CF}"/>
                </a:ext>
              </a:extLst>
            </p:cNvPr>
            <p:cNvSpPr txBox="1"/>
            <p:nvPr/>
          </p:nvSpPr>
          <p:spPr>
            <a:xfrm>
              <a:off x="5310909" y="962891"/>
              <a:ext cx="5486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/>
                <a:t>Apbūves tiesības līgums - reģistrēts zemesgrāmatā, </a:t>
              </a:r>
            </a:p>
            <a:p>
              <a:r>
                <a:rPr lang="lv-LV" dirty="0"/>
                <a:t>min. termiņš uz 10 gadiem (mērnieks </a:t>
              </a:r>
              <a:r>
                <a:rPr lang="lv-LV" dirty="0">
                  <a:sym typeface="Wingdings" panose="05000000000000000000" pitchFamily="2" charset="2"/>
                </a:rPr>
                <a:t> notārs  ZGR)</a:t>
              </a:r>
            </a:p>
            <a:p>
              <a:r>
                <a:rPr lang="lv-LV" dirty="0">
                  <a:solidFill>
                    <a:srgbClr val="00B050"/>
                  </a:solidFill>
                  <a:sym typeface="Wingdings" panose="05000000000000000000" pitchFamily="2" charset="2"/>
                </a:rPr>
                <a:t>Attiecas uz jaunbūvēm un piebūvēm</a:t>
              </a:r>
              <a:endParaRPr lang="lv-LV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A017F7-FE2F-025F-AD75-0159F3B9B791}"/>
              </a:ext>
            </a:extLst>
          </p:cNvPr>
          <p:cNvGrpSpPr/>
          <p:nvPr/>
        </p:nvGrpSpPr>
        <p:grpSpPr>
          <a:xfrm>
            <a:off x="3612573" y="2042391"/>
            <a:ext cx="8025244" cy="1214611"/>
            <a:chOff x="3612573" y="2042391"/>
            <a:chExt cx="8025244" cy="1214611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052E65D-7645-3F0A-8990-57AA0B83DDE8}"/>
                </a:ext>
              </a:extLst>
            </p:cNvPr>
            <p:cNvCxnSpPr>
              <a:cxnSpLocks/>
            </p:cNvCxnSpPr>
            <p:nvPr/>
          </p:nvCxnSpPr>
          <p:spPr>
            <a:xfrm>
              <a:off x="3612573" y="2042391"/>
              <a:ext cx="1504372" cy="69619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7584BA-E8E5-0680-F02E-40A197968841}"/>
                </a:ext>
              </a:extLst>
            </p:cNvPr>
            <p:cNvSpPr txBox="1"/>
            <p:nvPr/>
          </p:nvSpPr>
          <p:spPr>
            <a:xfrm>
              <a:off x="5310908" y="2333672"/>
              <a:ext cx="63269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/>
                <a:t>Nomas līgums – ar tiesībām veikt būvniecību, </a:t>
              </a:r>
            </a:p>
            <a:p>
              <a:r>
                <a:rPr lang="lv-LV" dirty="0"/>
                <a:t>termiņš mazāks par 10 gadiem</a:t>
              </a:r>
            </a:p>
            <a:p>
              <a:r>
                <a:rPr lang="lv-LV" dirty="0">
                  <a:solidFill>
                    <a:srgbClr val="00B050"/>
                  </a:solidFill>
                </a:rPr>
                <a:t>Neattiecas uz jaunbūvēm un uz piebūvēm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C9B0932-28C6-92FE-44F9-C0A8A4A387EB}"/>
              </a:ext>
            </a:extLst>
          </p:cNvPr>
          <p:cNvGrpSpPr/>
          <p:nvPr/>
        </p:nvGrpSpPr>
        <p:grpSpPr>
          <a:xfrm>
            <a:off x="10039547" y="1380535"/>
            <a:ext cx="2152454" cy="1777544"/>
            <a:chOff x="10178473" y="1380535"/>
            <a:chExt cx="2013527" cy="177754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B82A66-4B3F-370B-CF85-F253E3A8F515}"/>
                </a:ext>
              </a:extLst>
            </p:cNvPr>
            <p:cNvSpPr txBox="1"/>
            <p:nvPr/>
          </p:nvSpPr>
          <p:spPr>
            <a:xfrm>
              <a:off x="10178473" y="1380535"/>
              <a:ext cx="191192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2400" dirty="0">
                  <a:solidFill>
                    <a:srgbClr val="FF0000"/>
                  </a:solidFill>
                </a:rPr>
                <a:t>SIA un </a:t>
              </a:r>
              <a:r>
                <a:rPr lang="lv-LV" sz="2400" dirty="0" err="1">
                  <a:solidFill>
                    <a:srgbClr val="FF0000"/>
                  </a:solidFill>
                </a:rPr>
                <a:t>fiz.pers</a:t>
              </a:r>
              <a:r>
                <a:rPr lang="lv-LV" sz="2400" dirty="0">
                  <a:solidFill>
                    <a:srgbClr val="FF0000"/>
                  </a:solidFill>
                </a:rPr>
                <a:t>.</a:t>
              </a:r>
            </a:p>
            <a:p>
              <a:r>
                <a:rPr lang="lv-LV" sz="2400" dirty="0">
                  <a:solidFill>
                    <a:srgbClr val="FF0000"/>
                  </a:solidFill>
                </a:rPr>
                <a:t>Divas </a:t>
              </a:r>
              <a:r>
                <a:rPr lang="lv-LV" sz="2400" dirty="0" err="1">
                  <a:solidFill>
                    <a:srgbClr val="FF0000"/>
                  </a:solidFill>
                </a:rPr>
                <a:t>fiz.pers</a:t>
              </a:r>
              <a:r>
                <a:rPr lang="lv-LV" sz="2400" dirty="0">
                  <a:solidFill>
                    <a:srgbClr val="FF0000"/>
                  </a:solidFill>
                </a:rPr>
                <a:t>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655480-45E0-5572-6C5B-8AC21462BACA}"/>
                </a:ext>
              </a:extLst>
            </p:cNvPr>
            <p:cNvSpPr txBox="1"/>
            <p:nvPr/>
          </p:nvSpPr>
          <p:spPr>
            <a:xfrm>
              <a:off x="10280073" y="2696414"/>
              <a:ext cx="19119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2400" dirty="0">
                  <a:solidFill>
                    <a:srgbClr val="FF0000"/>
                  </a:solidFill>
                </a:rPr>
                <a:t>Z/S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1037A92-8069-BDDF-47FA-8FD8883EBA41}"/>
              </a:ext>
            </a:extLst>
          </p:cNvPr>
          <p:cNvGrpSpPr/>
          <p:nvPr/>
        </p:nvGrpSpPr>
        <p:grpSpPr>
          <a:xfrm>
            <a:off x="1551709" y="3412944"/>
            <a:ext cx="9245600" cy="2587937"/>
            <a:chOff x="1551709" y="3412944"/>
            <a:chExt cx="9245600" cy="258793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39B25BF-C1CA-6BCF-CB15-12FD0BA59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29773" y="3518473"/>
              <a:ext cx="3281135" cy="248240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716E18-FABF-A103-51DE-226BCA0BB9BC}"/>
                </a:ext>
              </a:extLst>
            </p:cNvPr>
            <p:cNvSpPr txBox="1"/>
            <p:nvPr/>
          </p:nvSpPr>
          <p:spPr>
            <a:xfrm>
              <a:off x="1551709" y="3412944"/>
              <a:ext cx="6557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36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FEDC43C-90E2-87B6-9B68-2F94F428A7FC}"/>
                </a:ext>
              </a:extLst>
            </p:cNvPr>
            <p:cNvSpPr txBox="1"/>
            <p:nvPr/>
          </p:nvSpPr>
          <p:spPr>
            <a:xfrm>
              <a:off x="5504873" y="4215218"/>
              <a:ext cx="52924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dirty="0"/>
                <a:t>Atbilstība apbūves noteikumiem</a:t>
              </a:r>
            </a:p>
            <a:p>
              <a:r>
                <a:rPr lang="lv-LV" dirty="0">
                  <a:hlinkClick r:id="rId5"/>
                </a:rPr>
                <a:t>Skatīt šeit</a:t>
              </a:r>
              <a:endParaRPr lang="lv-LV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DB577FB-F88F-155E-7FB4-B3ECCFCEA9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663" y="4312023"/>
            <a:ext cx="1281315" cy="117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4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0682F-810C-42AF-A4A2-789D07909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327279A-D5EC-2AE4-2E86-5CB9F1D48584}"/>
              </a:ext>
            </a:extLst>
          </p:cNvPr>
          <p:cNvGrpSpPr/>
          <p:nvPr/>
        </p:nvGrpSpPr>
        <p:grpSpPr>
          <a:xfrm>
            <a:off x="526744" y="711062"/>
            <a:ext cx="10529183" cy="3851565"/>
            <a:chOff x="526744" y="711062"/>
            <a:chExt cx="10529183" cy="385156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E377469-B0C0-78AB-3159-E5C03A1B2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17" t="22761" r="20475" b="21077"/>
            <a:stretch/>
          </p:blipFill>
          <p:spPr>
            <a:xfrm>
              <a:off x="526744" y="711062"/>
              <a:ext cx="3001818" cy="38515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676A2B4-E949-1169-6DD1-A453370C4B80}"/>
                </a:ext>
              </a:extLst>
            </p:cNvPr>
            <p:cNvSpPr txBox="1"/>
            <p:nvPr/>
          </p:nvSpPr>
          <p:spPr>
            <a:xfrm>
              <a:off x="2835699" y="775165"/>
              <a:ext cx="6373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36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17C03C-E552-88D8-2BA4-C2327296C629}"/>
                </a:ext>
              </a:extLst>
            </p:cNvPr>
            <p:cNvSpPr txBox="1"/>
            <p:nvPr/>
          </p:nvSpPr>
          <p:spPr>
            <a:xfrm>
              <a:off x="3786909" y="1025236"/>
              <a:ext cx="726901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2800" dirty="0"/>
                <a:t>Zemes robežu plāns</a:t>
              </a:r>
            </a:p>
            <a:p>
              <a:r>
                <a:rPr lang="lv-LV" sz="2800" dirty="0"/>
                <a:t>I grupa (mazie projekti)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BD4A227-6B82-B0D8-4B71-8A2E0E3F6024}"/>
              </a:ext>
            </a:extLst>
          </p:cNvPr>
          <p:cNvGrpSpPr/>
          <p:nvPr/>
        </p:nvGrpSpPr>
        <p:grpSpPr>
          <a:xfrm>
            <a:off x="4055306" y="2636844"/>
            <a:ext cx="7434459" cy="3542145"/>
            <a:chOff x="4055306" y="2636844"/>
            <a:chExt cx="7434459" cy="354214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200E2DA-AE75-F5B1-40E9-C10DF3201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6015" r="51370" b="17845"/>
            <a:stretch/>
          </p:blipFill>
          <p:spPr>
            <a:xfrm>
              <a:off x="4055306" y="2636844"/>
              <a:ext cx="2914002" cy="354214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0F2869A-38C7-B59F-09ED-579A2179DBCE}"/>
                </a:ext>
              </a:extLst>
            </p:cNvPr>
            <p:cNvSpPr txBox="1"/>
            <p:nvPr/>
          </p:nvSpPr>
          <p:spPr>
            <a:xfrm>
              <a:off x="6246397" y="2733964"/>
              <a:ext cx="745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36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37884D-1059-48F1-AE36-5DFA1B1DF00E}"/>
                </a:ext>
              </a:extLst>
            </p:cNvPr>
            <p:cNvSpPr txBox="1"/>
            <p:nvPr/>
          </p:nvSpPr>
          <p:spPr>
            <a:xfrm>
              <a:off x="7222836" y="2853823"/>
              <a:ext cx="426692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2800" dirty="0"/>
                <a:t>Topogrāfija (pie mērnieka)</a:t>
              </a:r>
            </a:p>
            <a:p>
              <a:r>
                <a:rPr lang="lv-LV" sz="2800" dirty="0"/>
                <a:t>II, III grupa (lielie projekti)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4165E20-0ABC-1C7C-DE74-0AA0E2C249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663" y="4312023"/>
            <a:ext cx="1281315" cy="117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3CDAC-4E07-54F0-EE2A-DB3139301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7DCDCF-B565-8741-ED73-639FB866C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5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791412-83E3-A720-E129-E45FC1197870}"/>
              </a:ext>
            </a:extLst>
          </p:cNvPr>
          <p:cNvSpPr txBox="1"/>
          <p:nvPr/>
        </p:nvSpPr>
        <p:spPr>
          <a:xfrm>
            <a:off x="593889" y="2913789"/>
            <a:ext cx="11273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0" b="1" dirty="0">
                <a:solidFill>
                  <a:srgbClr val="FFFFFF"/>
                </a:solidFill>
                <a:latin typeface="Montserrat" pitchFamily="2" charset="-70"/>
                <a:cs typeface="Arial" panose="020B0604020202020204" pitchFamily="34" charset="0"/>
              </a:rPr>
              <a:t>FUNKCIONĀLIE / TEHNISKIE UZLABOJUMI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17EFB0-FBD1-B8FE-5B5A-6F14EA8021B8}"/>
              </a:ext>
            </a:extLst>
          </p:cNvPr>
          <p:cNvGrpSpPr/>
          <p:nvPr/>
        </p:nvGrpSpPr>
        <p:grpSpPr>
          <a:xfrm>
            <a:off x="3730921" y="-1319737"/>
            <a:ext cx="3841511" cy="3505200"/>
            <a:chOff x="4769223" y="-1456652"/>
            <a:chExt cx="3841511" cy="35052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49CB060-C77D-A9E0-41AD-500572CCD5CC}"/>
                </a:ext>
              </a:extLst>
            </p:cNvPr>
            <p:cNvGrpSpPr/>
            <p:nvPr/>
          </p:nvGrpSpPr>
          <p:grpSpPr>
            <a:xfrm>
              <a:off x="4769223" y="-1456652"/>
              <a:ext cx="3505200" cy="3505200"/>
              <a:chOff x="4769223" y="-1456652"/>
              <a:chExt cx="3505200" cy="35052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1226644-D4B6-2192-98E6-3FCEE316C3C5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02FD3D-B1A4-3332-878F-FE1A97B684F7}"/>
                  </a:ext>
                </a:extLst>
              </p:cNvPr>
              <p:cNvSpPr txBox="1"/>
              <p:nvPr/>
            </p:nvSpPr>
            <p:spPr>
              <a:xfrm>
                <a:off x="4953000" y="-107092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Inženiertīkli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E8DBB05-50BE-F2D5-30BD-F4DEE68E33ED}"/>
                </a:ext>
              </a:extLst>
            </p:cNvPr>
            <p:cNvSpPr txBox="1"/>
            <p:nvPr/>
          </p:nvSpPr>
          <p:spPr>
            <a:xfrm>
              <a:off x="5711723" y="805990"/>
              <a:ext cx="28990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2000" dirty="0"/>
                <a:t>Atjaunošana</a:t>
              </a:r>
            </a:p>
            <a:p>
              <a:r>
                <a:rPr lang="lv-LV" sz="2000" dirty="0"/>
                <a:t>Nomainīšana </a:t>
              </a:r>
            </a:p>
            <a:p>
              <a:r>
                <a:rPr lang="lv-LV" sz="2000" dirty="0"/>
                <a:t>Iekārtas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0B061BD-0CAF-445C-0B1C-856F48D64ACD}"/>
              </a:ext>
            </a:extLst>
          </p:cNvPr>
          <p:cNvGrpSpPr/>
          <p:nvPr/>
        </p:nvGrpSpPr>
        <p:grpSpPr>
          <a:xfrm>
            <a:off x="409498" y="4810580"/>
            <a:ext cx="3505200" cy="3505200"/>
            <a:chOff x="409498" y="4810580"/>
            <a:chExt cx="3505200" cy="35052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F83394A-7338-92C5-BC63-06BEA4FC82F3}"/>
                </a:ext>
              </a:extLst>
            </p:cNvPr>
            <p:cNvGrpSpPr/>
            <p:nvPr/>
          </p:nvGrpSpPr>
          <p:grpSpPr>
            <a:xfrm>
              <a:off x="409498" y="4810580"/>
              <a:ext cx="3505200" cy="3505200"/>
              <a:chOff x="4791391" y="-1416501"/>
              <a:chExt cx="3505200" cy="3505200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80A96F03-4624-165F-0F7C-C43D9700DDF5}"/>
                  </a:ext>
                </a:extLst>
              </p:cNvPr>
              <p:cNvSpPr/>
              <p:nvPr/>
            </p:nvSpPr>
            <p:spPr>
              <a:xfrm>
                <a:off x="4791391" y="-1416501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299922A-24CC-109B-0B3E-C46555AD073A}"/>
                  </a:ext>
                </a:extLst>
              </p:cNvPr>
              <p:cNvSpPr txBox="1"/>
              <p:nvPr/>
            </p:nvSpPr>
            <p:spPr>
              <a:xfrm>
                <a:off x="4975167" y="-864230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Starpsienas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C2C4C3-B87A-3F2C-CE12-2525B20032D1}"/>
                </a:ext>
              </a:extLst>
            </p:cNvPr>
            <p:cNvSpPr txBox="1"/>
            <p:nvPr/>
          </p:nvSpPr>
          <p:spPr>
            <a:xfrm>
              <a:off x="712591" y="5857137"/>
              <a:ext cx="28990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2000" dirty="0"/>
                <a:t>Jaunas</a:t>
              </a:r>
            </a:p>
            <a:p>
              <a:r>
                <a:rPr lang="lv-LV" sz="2000" dirty="0"/>
                <a:t>Esošās demontēt</a:t>
              </a:r>
            </a:p>
            <a:p>
              <a:r>
                <a:rPr lang="lv-LV" sz="2000" dirty="0"/>
                <a:t>Esošās pārvietot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1A95CAB-76BF-1454-8A60-900F4CA1F31B}"/>
              </a:ext>
            </a:extLst>
          </p:cNvPr>
          <p:cNvGrpSpPr/>
          <p:nvPr/>
        </p:nvGrpSpPr>
        <p:grpSpPr>
          <a:xfrm>
            <a:off x="7161228" y="4810580"/>
            <a:ext cx="3828430" cy="3505200"/>
            <a:chOff x="7161228" y="4810580"/>
            <a:chExt cx="3828430" cy="35052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991A976-4270-CA9B-726B-BB0622A90D32}"/>
                </a:ext>
              </a:extLst>
            </p:cNvPr>
            <p:cNvGrpSpPr/>
            <p:nvPr/>
          </p:nvGrpSpPr>
          <p:grpSpPr>
            <a:xfrm>
              <a:off x="7161228" y="4810580"/>
              <a:ext cx="3505200" cy="3505200"/>
              <a:chOff x="4769223" y="-1456652"/>
              <a:chExt cx="3505200" cy="350520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9ED9992-DE55-25F9-BBD6-1914BAA3CF92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D845A1-EB1C-9D8F-2D17-6750F8322A7E}"/>
                  </a:ext>
                </a:extLst>
              </p:cNvPr>
              <p:cNvSpPr txBox="1"/>
              <p:nvPr/>
            </p:nvSpPr>
            <p:spPr>
              <a:xfrm>
                <a:off x="4858732" y="-796161"/>
                <a:ext cx="3137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Telpas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13481D9-5981-21A5-D3A6-B58E7884C9DC}"/>
                </a:ext>
              </a:extLst>
            </p:cNvPr>
            <p:cNvSpPr txBox="1"/>
            <p:nvPr/>
          </p:nvSpPr>
          <p:spPr>
            <a:xfrm>
              <a:off x="7484459" y="6124767"/>
              <a:ext cx="35051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2000" dirty="0"/>
                <a:t>Pārplānot (nemainīt funkciju </a:t>
              </a:r>
            </a:p>
            <a:p>
              <a:r>
                <a:rPr lang="lv-LV" sz="2000" dirty="0"/>
                <a:t>CC kodu)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C35378-0D92-752E-A835-A1331C829D24}"/>
              </a:ext>
            </a:extLst>
          </p:cNvPr>
          <p:cNvGrpSpPr/>
          <p:nvPr/>
        </p:nvGrpSpPr>
        <p:grpSpPr>
          <a:xfrm>
            <a:off x="8365720" y="-1319737"/>
            <a:ext cx="3826279" cy="3505200"/>
            <a:chOff x="4585447" y="-1456652"/>
            <a:chExt cx="3826279" cy="35052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B6E7E00-3888-0A2B-ABBA-3CB517CC1111}"/>
                </a:ext>
              </a:extLst>
            </p:cNvPr>
            <p:cNvGrpSpPr/>
            <p:nvPr/>
          </p:nvGrpSpPr>
          <p:grpSpPr>
            <a:xfrm>
              <a:off x="4585447" y="-1456652"/>
              <a:ext cx="3826279" cy="3505200"/>
              <a:chOff x="4585447" y="-1456652"/>
              <a:chExt cx="3826279" cy="350520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7C90EBD-303D-2861-16D0-270A6330C411}"/>
                  </a:ext>
                </a:extLst>
              </p:cNvPr>
              <p:cNvSpPr/>
              <p:nvPr/>
            </p:nvSpPr>
            <p:spPr>
              <a:xfrm>
                <a:off x="4769223" y="-1456652"/>
                <a:ext cx="3505200" cy="35052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A952EC-1442-0CCD-6B46-C038DAD8B222}"/>
                  </a:ext>
                </a:extLst>
              </p:cNvPr>
              <p:cNvSpPr txBox="1"/>
              <p:nvPr/>
            </p:nvSpPr>
            <p:spPr>
              <a:xfrm>
                <a:off x="4585447" y="-107092"/>
                <a:ext cx="38262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3600" b="1" dirty="0">
                    <a:solidFill>
                      <a:schemeClr val="accent1">
                        <a:lumMod val="75000"/>
                      </a:schemeClr>
                    </a:solidFill>
                    <a:latin typeface="Montserrat" panose="00000500000000000000" pitchFamily="2" charset="-70"/>
                  </a:rPr>
                  <a:t>Apdares darbi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640B709-B592-ECE0-D375-CF34061505E8}"/>
                </a:ext>
              </a:extLst>
            </p:cNvPr>
            <p:cNvSpPr txBox="1"/>
            <p:nvPr/>
          </p:nvSpPr>
          <p:spPr>
            <a:xfrm>
              <a:off x="5436649" y="612094"/>
              <a:ext cx="28990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2000" dirty="0"/>
                <a:t>Grīdu nomaiņa</a:t>
              </a:r>
            </a:p>
            <a:p>
              <a:r>
                <a:rPr lang="lv-LV" sz="2000" dirty="0"/>
                <a:t>Sienu apdares maiņa</a:t>
              </a:r>
            </a:p>
            <a:p>
              <a:r>
                <a:rPr lang="lv-LV" sz="2000" dirty="0"/>
                <a:t>Iekšdurvju nomaiņa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349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AF038-2CEB-4495-2584-5BC4665D6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32312E-4D4A-D8DF-83C4-9AC8D17764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092"/>
            <a:ext cx="12192000" cy="6965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3DB8A5-A8E0-AEB8-080D-C42A252F57D8}"/>
              </a:ext>
            </a:extLst>
          </p:cNvPr>
          <p:cNvSpPr txBox="1"/>
          <p:nvPr/>
        </p:nvSpPr>
        <p:spPr>
          <a:xfrm>
            <a:off x="645460" y="2913789"/>
            <a:ext cx="118223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0" b="1" dirty="0">
                <a:solidFill>
                  <a:srgbClr val="FFFFFF"/>
                </a:solidFill>
                <a:latin typeface="Montserrat" pitchFamily="2" charset="-70"/>
                <a:cs typeface="Arial" panose="020B0604020202020204" pitchFamily="34" charset="0"/>
              </a:rPr>
              <a:t>BŪVPROJEKTA IESNIEGŠANA</a:t>
            </a:r>
          </a:p>
        </p:txBody>
      </p:sp>
    </p:spTree>
    <p:extLst>
      <p:ext uri="{BB962C8B-B14F-4D97-AF65-F5344CB8AC3E}">
        <p14:creationId xmlns:p14="http://schemas.microsoft.com/office/powerpoint/2010/main" val="854526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B49F3-E144-8FD4-6244-70D26728D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3839B9-1102-86B5-5D8A-4661F78785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9AFB2E4-87F0-0B08-36AD-D1FCD95BC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663" y="4312023"/>
            <a:ext cx="1281315" cy="117971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BDA446E-D773-1AF4-BA34-E8D8C945C3F2}"/>
              </a:ext>
            </a:extLst>
          </p:cNvPr>
          <p:cNvGrpSpPr/>
          <p:nvPr/>
        </p:nvGrpSpPr>
        <p:grpSpPr>
          <a:xfrm>
            <a:off x="1338818" y="0"/>
            <a:ext cx="9122004" cy="5094106"/>
            <a:chOff x="1338818" y="0"/>
            <a:chExt cx="9122004" cy="50941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09DED5-C257-E53F-6D04-DBA7113F5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8818" y="0"/>
              <a:ext cx="9122004" cy="509410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6E04587-6D9B-03DE-1FBE-C24C83DBC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24670" y="340659"/>
              <a:ext cx="6367063" cy="2706148"/>
            </a:xfrm>
            <a:prstGeom prst="rect">
              <a:avLst/>
            </a:prstGeom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1863189-24C2-57FF-C674-DC75FFC9363C}"/>
                </a:ext>
              </a:extLst>
            </p:cNvPr>
            <p:cNvSpPr/>
            <p:nvPr/>
          </p:nvSpPr>
          <p:spPr>
            <a:xfrm>
              <a:off x="2510118" y="268941"/>
              <a:ext cx="6598023" cy="2886635"/>
            </a:xfrm>
            <a:prstGeom prst="round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F455FBA-FC46-8A84-36AA-D6E218E78EA5}"/>
              </a:ext>
            </a:extLst>
          </p:cNvPr>
          <p:cNvSpPr txBox="1"/>
          <p:nvPr/>
        </p:nvSpPr>
        <p:spPr>
          <a:xfrm>
            <a:off x="9035157" y="1065927"/>
            <a:ext cx="3080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hlinkClick r:id="rId6"/>
              </a:rPr>
              <a:t>www.bis.gov.lv</a:t>
            </a:r>
            <a:endParaRPr lang="lv-LV"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BA7311-61C9-3627-291F-CDC971B2FE06}"/>
              </a:ext>
            </a:extLst>
          </p:cNvPr>
          <p:cNvSpPr txBox="1"/>
          <p:nvPr/>
        </p:nvSpPr>
        <p:spPr>
          <a:xfrm>
            <a:off x="2510118" y="5423647"/>
            <a:ext cx="6481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dirty="0"/>
              <a:t>Pamācība kā iesniegt </a:t>
            </a:r>
            <a:r>
              <a:rPr lang="lv-LV" sz="3600" dirty="0">
                <a:sym typeface="Wingdings" panose="05000000000000000000" pitchFamily="2" charset="2"/>
              </a:rPr>
              <a:t> </a:t>
            </a:r>
            <a:r>
              <a:rPr lang="lv-LV" sz="3600" dirty="0">
                <a:sym typeface="Wingdings" panose="05000000000000000000" pitchFamily="2" charset="2"/>
                <a:hlinkClick r:id="rId7"/>
              </a:rPr>
              <a:t>skatīt šeit</a:t>
            </a:r>
            <a:endParaRPr lang="lv-LV" sz="36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6675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40B1C-C26B-C2E8-B20F-13BC1A389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002322-DE8D-57EE-A6D8-8DEF2A3051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370FF8-61AA-1D9D-A3FF-96CF076DA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00" y="4620062"/>
            <a:ext cx="1729890" cy="1592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04ACEA-752D-CE37-414A-0D5350F20EBC}"/>
              </a:ext>
            </a:extLst>
          </p:cNvPr>
          <p:cNvSpPr txBox="1"/>
          <p:nvPr/>
        </p:nvSpPr>
        <p:spPr>
          <a:xfrm>
            <a:off x="2718317" y="338609"/>
            <a:ext cx="791888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600" b="1" dirty="0">
                <a:solidFill>
                  <a:srgbClr val="0059A2"/>
                </a:solidFill>
                <a:latin typeface="Montserrat" panose="00000500000000000000" pitchFamily="2" charset="-70"/>
              </a:rPr>
              <a:t>KONTAKTINFORMĀCIJA: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141170-974D-F062-618F-57915486CDFB}"/>
              </a:ext>
            </a:extLst>
          </p:cNvPr>
          <p:cNvGrpSpPr/>
          <p:nvPr/>
        </p:nvGrpSpPr>
        <p:grpSpPr>
          <a:xfrm>
            <a:off x="4244973" y="1180896"/>
            <a:ext cx="5448163" cy="514190"/>
            <a:chOff x="4244973" y="1180896"/>
            <a:chExt cx="5448163" cy="51419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8805756-3B8D-4441-7819-A1B453566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973" y="1247286"/>
              <a:ext cx="503776" cy="4478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A13DA6-F4FC-2B87-06BA-20907A35C2C2}"/>
                </a:ext>
              </a:extLst>
            </p:cNvPr>
            <p:cNvSpPr txBox="1"/>
            <p:nvPr/>
          </p:nvSpPr>
          <p:spPr>
            <a:xfrm>
              <a:off x="4814596" y="1180896"/>
              <a:ext cx="4878540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lv-LV" sz="2600" dirty="0">
                  <a:solidFill>
                    <a:srgbClr val="0059A2"/>
                  </a:solidFill>
                  <a:latin typeface="Montserrat" panose="00000500000000000000" pitchFamily="2" charset="-70"/>
                </a:rPr>
                <a:t>@dobelesnovadabuvvalde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7ACD50-5499-A541-A3B5-0F16B2FE8B06}"/>
              </a:ext>
            </a:extLst>
          </p:cNvPr>
          <p:cNvGrpSpPr/>
          <p:nvPr/>
        </p:nvGrpSpPr>
        <p:grpSpPr>
          <a:xfrm>
            <a:off x="4267482" y="1739555"/>
            <a:ext cx="7330468" cy="492443"/>
            <a:chOff x="4267482" y="1739555"/>
            <a:chExt cx="7330468" cy="49244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B4756B7-4555-DCAE-B259-CF0FFD1B4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482" y="1788895"/>
              <a:ext cx="481267" cy="39376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B1A479-7B2A-FB39-77B1-6805681F6F44}"/>
                </a:ext>
              </a:extLst>
            </p:cNvPr>
            <p:cNvSpPr txBox="1"/>
            <p:nvPr/>
          </p:nvSpPr>
          <p:spPr>
            <a:xfrm>
              <a:off x="4814595" y="1739555"/>
              <a:ext cx="678335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lv-LV" sz="2600" dirty="0">
                  <a:solidFill>
                    <a:srgbClr val="0059A2"/>
                  </a:solidFill>
                  <a:latin typeface="Montserrat" panose="00000500000000000000" pitchFamily="2" charset="-70"/>
                </a:rPr>
                <a:t>@dobelesnovadapasvaldibasbuvvalde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BAA863-70E6-12A1-A64D-868738784AE3}"/>
              </a:ext>
            </a:extLst>
          </p:cNvPr>
          <p:cNvGrpSpPr/>
          <p:nvPr/>
        </p:nvGrpSpPr>
        <p:grpSpPr>
          <a:xfrm>
            <a:off x="4244973" y="2293056"/>
            <a:ext cx="2697003" cy="503776"/>
            <a:chOff x="4244973" y="2293056"/>
            <a:chExt cx="2697003" cy="50377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8D59F5-F6B0-B864-E56B-471F42EB8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4973" y="2293056"/>
              <a:ext cx="503776" cy="50377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0E602-F8F6-78C8-9E4B-A956BDDB6FDB}"/>
                </a:ext>
              </a:extLst>
            </p:cNvPr>
            <p:cNvSpPr txBox="1"/>
            <p:nvPr/>
          </p:nvSpPr>
          <p:spPr>
            <a:xfrm>
              <a:off x="4799462" y="2293056"/>
              <a:ext cx="2142514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lv-LV" sz="2600" dirty="0">
                  <a:solidFill>
                    <a:srgbClr val="0059A2"/>
                  </a:solidFill>
                  <a:latin typeface="Montserrat" panose="00000500000000000000" pitchFamily="2" charset="-70"/>
                </a:rPr>
                <a:t>25457058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02510C5-C425-8C84-EB95-314D2658CD78}"/>
              </a:ext>
            </a:extLst>
          </p:cNvPr>
          <p:cNvSpPr txBox="1"/>
          <p:nvPr/>
        </p:nvSpPr>
        <p:spPr>
          <a:xfrm>
            <a:off x="2136554" y="3340009"/>
            <a:ext cx="791888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2600" b="1" dirty="0">
                <a:solidFill>
                  <a:srgbClr val="0059A2"/>
                </a:solidFill>
                <a:latin typeface="Montserrat" panose="00000500000000000000" pitchFamily="2" charset="-70"/>
              </a:rPr>
              <a:t>BŪVVALDES VADĪTĀJA, BŪVINSPEKTORE:</a:t>
            </a:r>
          </a:p>
          <a:p>
            <a:pPr algn="ctr"/>
            <a:r>
              <a:rPr lang="lv-LV" sz="2600" dirty="0">
                <a:solidFill>
                  <a:srgbClr val="0059A2"/>
                </a:solidFill>
                <a:latin typeface="Montserrat" panose="00000500000000000000" pitchFamily="2" charset="-70"/>
              </a:rPr>
              <a:t>EVA NAMSONE,</a:t>
            </a:r>
          </a:p>
          <a:p>
            <a:pPr algn="ctr"/>
            <a:r>
              <a:rPr lang="lv-LV" sz="2600" dirty="0">
                <a:solidFill>
                  <a:srgbClr val="0059A2"/>
                </a:solidFill>
                <a:latin typeface="Montserrat" panose="00000500000000000000" pitchFamily="2" charset="-70"/>
              </a:rPr>
              <a:t>BRĪVĪBAS IELA 15, 313.KAB.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5E21D7-295D-958F-40CB-CB8C4C93A878}"/>
              </a:ext>
            </a:extLst>
          </p:cNvPr>
          <p:cNvGrpSpPr/>
          <p:nvPr/>
        </p:nvGrpSpPr>
        <p:grpSpPr>
          <a:xfrm>
            <a:off x="2136554" y="4717060"/>
            <a:ext cx="7918889" cy="724166"/>
            <a:chOff x="2136554" y="4717060"/>
            <a:chExt cx="7918889" cy="7241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4EE7E3-602D-8A05-4847-DFDBDA5606B2}"/>
                </a:ext>
              </a:extLst>
            </p:cNvPr>
            <p:cNvSpPr txBox="1"/>
            <p:nvPr/>
          </p:nvSpPr>
          <p:spPr>
            <a:xfrm>
              <a:off x="2136554" y="4865607"/>
              <a:ext cx="7918889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lv-LV" sz="2600" dirty="0">
                  <a:solidFill>
                    <a:srgbClr val="0059A2"/>
                  </a:solidFill>
                  <a:latin typeface="Montserrat" panose="00000500000000000000" pitchFamily="2" charset="-70"/>
                </a:rPr>
                <a:t>26530190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65A413A-5705-E16A-B50C-6432AAF97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3611" y="4717060"/>
              <a:ext cx="730277" cy="724166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367BF5-A748-55F5-1DEB-73B12456F8D6}"/>
              </a:ext>
            </a:extLst>
          </p:cNvPr>
          <p:cNvGrpSpPr/>
          <p:nvPr/>
        </p:nvGrpSpPr>
        <p:grpSpPr>
          <a:xfrm>
            <a:off x="3528833" y="5456880"/>
            <a:ext cx="5134334" cy="567603"/>
            <a:chOff x="4458329" y="5720337"/>
            <a:chExt cx="5134334" cy="56760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EF72867-CD27-F0C6-D7E3-4ADE445D9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329" y="5720745"/>
              <a:ext cx="580839" cy="56719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53429B5-B168-76E8-31B5-FBFF03D8A4B7}"/>
                </a:ext>
              </a:extLst>
            </p:cNvPr>
            <p:cNvSpPr txBox="1"/>
            <p:nvPr/>
          </p:nvSpPr>
          <p:spPr>
            <a:xfrm>
              <a:off x="5039168" y="5720337"/>
              <a:ext cx="455349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lv-LV" sz="2600" dirty="0">
                  <a:solidFill>
                    <a:srgbClr val="0059A2"/>
                  </a:solidFill>
                  <a:latin typeface="Montserrat" panose="00000500000000000000" pitchFamily="2" charset="-70"/>
                  <a:hlinkClick r:id="rId9"/>
                </a:rPr>
                <a:t>eva.namsone@dobele.lv</a:t>
              </a:r>
              <a:r>
                <a:rPr lang="lv-LV" sz="2600" dirty="0">
                  <a:solidFill>
                    <a:srgbClr val="0059A2"/>
                  </a:solidFill>
                  <a:latin typeface="Montserrat" panose="00000500000000000000" pitchFamily="2" charset="-7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3873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C7E623-E623-4DD7-A1DC-F8EC716AD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092"/>
            <a:ext cx="12192000" cy="6965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8E6179-5C3A-4AD9-96AA-B1A6183861E3}"/>
              </a:ext>
            </a:extLst>
          </p:cNvPr>
          <p:cNvSpPr txBox="1"/>
          <p:nvPr/>
        </p:nvSpPr>
        <p:spPr>
          <a:xfrm>
            <a:off x="2798726" y="2785162"/>
            <a:ext cx="77065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5400" b="1" dirty="0">
                <a:solidFill>
                  <a:srgbClr val="FFFFFF"/>
                </a:solidFill>
                <a:latin typeface="Montserrat" pitchFamily="2" charset="-70"/>
                <a:cs typeface="Arial" panose="020B0604020202020204" pitchFamily="34" charset="0"/>
              </a:rPr>
              <a:t>PALDIES PAR UZMANĪBU!</a:t>
            </a:r>
          </a:p>
        </p:txBody>
      </p:sp>
    </p:spTree>
    <p:extLst>
      <p:ext uri="{BB962C8B-B14F-4D97-AF65-F5344CB8AC3E}">
        <p14:creationId xmlns:p14="http://schemas.microsoft.com/office/powerpoint/2010/main" val="3949329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2152</TotalTime>
  <Words>321</Words>
  <Application>Microsoft Office PowerPoint</Application>
  <PresentationFormat>Widescreen</PresentationFormat>
  <Paragraphs>108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 Namsone</dc:creator>
  <cp:lastModifiedBy>Elvija Namsone</cp:lastModifiedBy>
  <cp:revision>328</cp:revision>
  <dcterms:created xsi:type="dcterms:W3CDTF">2022-03-24T07:31:42Z</dcterms:created>
  <dcterms:modified xsi:type="dcterms:W3CDTF">2026-10-05T20:15:37Z</dcterms:modified>
</cp:coreProperties>
</file>