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84" r:id="rId1"/>
  </p:sldMasterIdLst>
  <p:notesMasterIdLst>
    <p:notesMasterId r:id="rId12"/>
  </p:notesMasterIdLst>
  <p:handoutMasterIdLst>
    <p:handoutMasterId r:id="rId13"/>
  </p:handoutMasterIdLst>
  <p:sldIdLst>
    <p:sldId id="256" r:id="rId2"/>
    <p:sldId id="449" r:id="rId3"/>
    <p:sldId id="424" r:id="rId4"/>
    <p:sldId id="451" r:id="rId5"/>
    <p:sldId id="448" r:id="rId6"/>
    <p:sldId id="454" r:id="rId7"/>
    <p:sldId id="456" r:id="rId8"/>
    <p:sldId id="447" r:id="rId9"/>
    <p:sldId id="458" r:id="rId10"/>
    <p:sldId id="457" r:id="rId11"/>
  </p:sldIdLst>
  <p:sldSz cx="9144000" cy="6858000" type="screen4x3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00E6569-41F9-94B2-02ED-44C3B043E5D1}" name="Ieva Barutina" initials="IB" userId="S::ieva.barutina@zaao337.onmicrosoft.com::e1549db1-5eec-464b-b090-ee9fae1c029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29" autoAdjust="0"/>
    <p:restoredTop sz="91562" autoAdjust="0"/>
  </p:normalViewPr>
  <p:slideViewPr>
    <p:cSldViewPr>
      <p:cViewPr varScale="1">
        <p:scale>
          <a:sx n="60" d="100"/>
          <a:sy n="60" d="100"/>
        </p:scale>
        <p:origin x="1428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4" y="1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B1DC6-FF86-4DA8-9A82-701B1D3D1E44}" type="datetimeFigureOut">
              <a:rPr lang="lv-LV" smtClean="0"/>
              <a:t>05.10.2026</a:t>
            </a:fld>
            <a:endParaRPr lang="lv-LV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4" y="868521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3A6738-FAA5-4CE9-8DD5-F95AB61B9A7D}" type="slidenum">
              <a:rPr lang="lv-LV" smtClean="0"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7827367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4" y="1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B0772B-53C0-4117-B872-1CB93CF14660}" type="datetimeFigureOut">
              <a:rPr lang="lv-LV" smtClean="0"/>
              <a:t>05.10.2026</a:t>
            </a:fld>
            <a:endParaRPr lang="lv-LV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1" y="4343401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4" y="868521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F05D53-B66B-4345-A55B-4F7F358BC4AC}" type="slidenum">
              <a:rPr lang="lv-LV" smtClean="0"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4196597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dirty="0"/>
              <a:t>19.09.2018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71F24-6A41-4EC0-BA02-CBDA8D8EBD15}" type="slidenum">
              <a:rPr lang="lv-LV" smtClean="0"/>
              <a:t>‹#›</a:t>
            </a:fld>
            <a:endParaRPr lang="lv-LV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dirty="0"/>
              <a:t>19.09.2018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71F24-6A41-4EC0-BA02-CBDA8D8EBD15}" type="slidenum">
              <a:rPr lang="lv-LV" smtClean="0"/>
              <a:t>‹#›</a:t>
            </a:fld>
            <a:endParaRPr lang="lv-LV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dirty="0"/>
              <a:t>19.09.2018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71F24-6A41-4EC0-BA02-CBDA8D8EBD15}" type="slidenum">
              <a:rPr lang="lv-LV" smtClean="0"/>
              <a:t>‹#›</a:t>
            </a:fld>
            <a:endParaRPr lang="lv-LV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dirty="0"/>
              <a:t>19.09.2018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71F24-6A41-4EC0-BA02-CBDA8D8EBD15}" type="slidenum">
              <a:rPr lang="lv-LV" smtClean="0"/>
              <a:t>‹#›</a:t>
            </a:fld>
            <a:endParaRPr lang="lv-LV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dirty="0"/>
              <a:t>19.09.2018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71F24-6A41-4EC0-BA02-CBDA8D8EBD15}" type="slidenum">
              <a:rPr lang="lv-LV" smtClean="0"/>
              <a:t>‹#›</a:t>
            </a:fld>
            <a:endParaRPr lang="lv-LV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dirty="0"/>
              <a:t>19.09.2018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71F24-6A41-4EC0-BA02-CBDA8D8EBD15}" type="slidenum">
              <a:rPr lang="lv-LV" smtClean="0"/>
              <a:t>‹#›</a:t>
            </a:fld>
            <a:endParaRPr lang="lv-LV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dirty="0"/>
              <a:t>19.09.2018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71F24-6A41-4EC0-BA02-CBDA8D8EBD15}" type="slidenum">
              <a:rPr lang="lv-LV" smtClean="0"/>
              <a:t>‹#›</a:t>
            </a:fld>
            <a:endParaRPr lang="lv-LV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dirty="0"/>
              <a:t>19.09.2018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71F24-6A41-4EC0-BA02-CBDA8D8EBD15}" type="slidenum">
              <a:rPr lang="lv-LV" smtClean="0"/>
              <a:t>‹#›</a:t>
            </a:fld>
            <a:endParaRPr lang="lv-LV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dirty="0"/>
              <a:t>19.09.2018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671F24-6A41-4EC0-BA02-CBDA8D8EBD15}" type="slidenum">
              <a:rPr lang="lv-LV" smtClean="0"/>
              <a:t>‹#›</a:t>
            </a:fld>
            <a:endParaRPr lang="lv-LV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v-LV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dirty="0"/>
              <a:t>19.09.2018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71F24-6A41-4EC0-BA02-CBDA8D8EBD15}" type="slidenum">
              <a:rPr lang="lv-LV" smtClean="0"/>
              <a:t>‹#›</a:t>
            </a:fld>
            <a:endParaRPr lang="lv-LV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dirty="0"/>
              <a:t>19.09.2018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71F24-6A41-4EC0-BA02-CBDA8D8EBD15}" type="slidenum">
              <a:rPr lang="lv-LV" smtClean="0"/>
              <a:t>‹#›</a:t>
            </a:fld>
            <a:endParaRPr lang="lv-LV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16671F24-6A41-4EC0-BA02-CBDA8D8EBD15}" type="slidenum">
              <a:rPr lang="lv-LV" smtClean="0"/>
              <a:t>‹#›</a:t>
            </a:fld>
            <a:endParaRPr lang="lv-LV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lv-LV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r>
              <a:rPr lang="lv-LV" dirty="0"/>
              <a:t>19.09.2018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m.gov.lv/lv/socialas-uznemejdarbibas-uzsaceju-biznesa-ideju-konkurss-2026" TargetMode="External"/><Relationship Id="rId2" Type="http://schemas.openxmlformats.org/officeDocument/2006/relationships/hyperlink" Target="https://www.lm.gov.lv/lv/konsultacijas-socialajiem-uznemumiem-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nva.gov.lv/lv/komercdarbibas-uzsaksana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onsorts.lv/" TargetMode="External"/><Relationship Id="rId2" Type="http://schemas.openxmlformats.org/officeDocument/2006/relationships/hyperlink" Target="mailto:info@konsorts.lv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5441" y="1089359"/>
            <a:ext cx="7543800" cy="3203737"/>
          </a:xfrm>
        </p:spPr>
        <p:txBody>
          <a:bodyPr/>
          <a:lstStyle/>
          <a:p>
            <a:pPr algn="r"/>
            <a:r>
              <a:rPr lang="lv-LV" sz="3600" b="1" kern="0" dirty="0">
                <a:solidFill>
                  <a:srgbClr val="2F5496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Individuālās konsultācijas esošajiem un topošajiem uzņēmējiem</a:t>
            </a:r>
            <a:br>
              <a:rPr lang="lv-LV" sz="3600" dirty="0">
                <a:highlight>
                  <a:srgbClr val="FFFF00"/>
                </a:highlight>
                <a:latin typeface="+mn-lt"/>
              </a:rPr>
            </a:br>
            <a:br>
              <a:rPr lang="lv-LV" sz="2400" dirty="0">
                <a:latin typeface="+mn-lt"/>
              </a:rPr>
            </a:br>
            <a:endParaRPr lang="lv-LV" sz="24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5" name="Picture 4" descr="Description: C:\Users\Ieva\AppData\Local\Microsoft\Windows\Temporary Internet Files\Content.Outlook\069YG84I\Logo_2001201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339" y="5797259"/>
            <a:ext cx="1464940" cy="73205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705441" y="5213165"/>
            <a:ext cx="1552575" cy="3937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just">
              <a:spcBef>
                <a:spcPts val="600"/>
              </a:spcBef>
              <a:spcAft>
                <a:spcPts val="0"/>
              </a:spcAft>
            </a:pPr>
            <a:r>
              <a:rPr lang="lv-LV" sz="1400" b="1" dirty="0">
                <a:solidFill>
                  <a:srgbClr val="1F497D"/>
                </a:solidFill>
                <a:effectLst/>
                <a:latin typeface="Calibri"/>
                <a:ea typeface="Times New Roman"/>
                <a:cs typeface="Times New Roman"/>
              </a:rPr>
              <a:t>Pasūtītājs</a:t>
            </a:r>
            <a:endParaRPr lang="lv-LV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8" name="Text Box 35"/>
          <p:cNvSpPr txBox="1">
            <a:spLocks noChangeArrowheads="1"/>
          </p:cNvSpPr>
          <p:nvPr/>
        </p:nvSpPr>
        <p:spPr bwMode="auto">
          <a:xfrm>
            <a:off x="3441315" y="5191249"/>
            <a:ext cx="3000375" cy="56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fontAlgn="base">
              <a:spcBef>
                <a:spcPts val="600"/>
              </a:spcBef>
              <a:spcAft>
                <a:spcPts val="0"/>
              </a:spcAft>
            </a:pPr>
            <a:r>
              <a:rPr lang="lv-LV" sz="1400" b="1" kern="1200" dirty="0">
                <a:solidFill>
                  <a:srgbClr val="1F497D"/>
                </a:solidFill>
                <a:effectLst/>
                <a:latin typeface="Calibri"/>
                <a:ea typeface="Times New Roman"/>
                <a:cs typeface="Times New Roman"/>
              </a:rPr>
              <a:t>Izpildītājs</a:t>
            </a:r>
            <a:r>
              <a:rPr lang="en-GB" sz="1200" b="1" kern="1200" dirty="0">
                <a:solidFill>
                  <a:srgbClr val="1F497D"/>
                </a:solidFill>
                <a:effectLst/>
                <a:latin typeface="Calibri"/>
                <a:ea typeface="Times New Roman"/>
                <a:cs typeface="Times New Roman"/>
              </a:rPr>
              <a:t>:</a:t>
            </a:r>
            <a:endParaRPr lang="lv-LV" sz="1100" dirty="0">
              <a:effectLst/>
              <a:latin typeface="Calibri"/>
              <a:ea typeface="Times New Roman"/>
              <a:cs typeface="Times New Roman"/>
            </a:endParaRPr>
          </a:p>
          <a:p>
            <a:pPr algn="just" fontAlgn="base">
              <a:spcBef>
                <a:spcPts val="600"/>
              </a:spcBef>
              <a:spcAft>
                <a:spcPts val="0"/>
              </a:spcAft>
            </a:pPr>
            <a:r>
              <a:rPr lang="lv-LV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 </a:t>
            </a:r>
            <a:r>
              <a:rPr lang="lv-LV" sz="1200" dirty="0">
                <a:solidFill>
                  <a:srgbClr val="1F497D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endParaRPr lang="lv-LV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51821" y="3426009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lv-LV" dirty="0">
              <a:solidFill>
                <a:srgbClr val="FF0000"/>
              </a:solidFill>
            </a:endParaRPr>
          </a:p>
        </p:txBody>
      </p:sp>
      <p:pic>
        <p:nvPicPr>
          <p:cNvPr id="9" name="Picture 2" descr="Zemkopības ministrija">
            <a:extLst>
              <a:ext uri="{FF2B5EF4-FFF2-40B4-BE49-F238E27FC236}">
                <a16:creationId xmlns:a16="http://schemas.microsoft.com/office/drawing/2014/main" id="{AC5EEA3A-EB70-2CCE-B93D-7FC9FE7C1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598216"/>
            <a:ext cx="1195295" cy="1072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auku atbalsta dienests">
            <a:extLst>
              <a:ext uri="{FF2B5EF4-FFF2-40B4-BE49-F238E27FC236}">
                <a16:creationId xmlns:a16="http://schemas.microsoft.com/office/drawing/2014/main" id="{F9214A1E-23D6-D685-B030-2CA57F9F60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0736" y="5489167"/>
            <a:ext cx="798360" cy="1084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92AEA51-FBED-EE07-70E1-4DE9A8034F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53908" y="364223"/>
            <a:ext cx="2454063" cy="1048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680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4271B-4636-E70D-C2A2-D02A9F38B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z="2800" b="1" dirty="0">
                <a:latin typeface="+mn-lt"/>
              </a:rPr>
              <a:t>Normatīvā bāze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3CBC85-3C6C-DD9D-721C-05475522F9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lv-LV" sz="1600" dirty="0"/>
              <a:t>Ministru kabineta noteikumi Nr. 39 Rīgā 2025. gada 14. janvārī (prot. Nr. 2 31. §)</a:t>
            </a:r>
          </a:p>
          <a:p>
            <a:r>
              <a:rPr lang="lv-LV" dirty="0"/>
              <a:t>Valsts un Eiropas Savienības atbalsta piešķiršanas kārtība Eiropas Lauksaimniecības fonda lauku attīstībai intervencēs </a:t>
            </a:r>
            <a:r>
              <a:rPr lang="lv-LV" b="1" dirty="0"/>
              <a:t>"Individuālu konsultāciju pakalpojumi" un "Daudzgadu konsultāciju pakalpojumi ("inkubācija")</a:t>
            </a:r>
          </a:p>
          <a:p>
            <a:endParaRPr lang="lv-LV" dirty="0"/>
          </a:p>
          <a:p>
            <a:r>
              <a:rPr lang="lv-LV" sz="2400" dirty="0"/>
              <a:t>Iepirkumu rezultātā:</a:t>
            </a:r>
          </a:p>
          <a:p>
            <a:pPr lvl="1"/>
            <a:r>
              <a:rPr lang="lv-LV" sz="2200" dirty="0"/>
              <a:t>Pasākumu «Inkubācija» - nodrošina SIA «LLKC»</a:t>
            </a:r>
          </a:p>
          <a:p>
            <a:pPr lvl="1"/>
            <a:r>
              <a:rPr lang="lv-LV" sz="2200" dirty="0"/>
              <a:t>Pasākumu «Individuāli konsultāciju pakalpojumi» nodrošina:</a:t>
            </a:r>
          </a:p>
          <a:p>
            <a:pPr lvl="2"/>
            <a:r>
              <a:rPr lang="lv-LV" sz="2000" dirty="0"/>
              <a:t>1.lote – lauksaimniecība – SIA «LLKC»</a:t>
            </a:r>
          </a:p>
          <a:p>
            <a:pPr lvl="2"/>
            <a:r>
              <a:rPr lang="lv-LV" sz="2000" dirty="0"/>
              <a:t>2.lote – mežsaimniecība – LPKS «Mūsu mežs»</a:t>
            </a:r>
          </a:p>
          <a:p>
            <a:pPr lvl="2"/>
            <a:r>
              <a:rPr lang="lv-LV" sz="2000" b="1" dirty="0"/>
              <a:t>3.lote - Inženierekonomika un uzņēmējdarbība, vadība jeb vienkārši </a:t>
            </a:r>
            <a:r>
              <a:rPr lang="lv-LV" sz="2200" b="1" u="sng" dirty="0"/>
              <a:t>konsultācijas</a:t>
            </a:r>
            <a:r>
              <a:rPr lang="lv-LV" sz="2200" u="sng" dirty="0"/>
              <a:t> </a:t>
            </a:r>
            <a:r>
              <a:rPr lang="lv-LV" sz="2200" b="1" u="sng" dirty="0"/>
              <a:t>uzņēmējdarbībā </a:t>
            </a:r>
            <a:r>
              <a:rPr lang="lv-LV" sz="2000" b="1" dirty="0"/>
              <a:t>– SIA «Konsorts»</a:t>
            </a:r>
          </a:p>
          <a:p>
            <a:endParaRPr lang="lv-LV" dirty="0"/>
          </a:p>
          <a:p>
            <a:r>
              <a:rPr lang="lv-LV" dirty="0"/>
              <a:t>Termiņš – līdz 2029.gada 31.decembrim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8CDE4B-5E11-7DB1-597E-E21E6B479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71F24-6A41-4EC0-BA02-CBDA8D8EBD15}" type="slidenum">
              <a:rPr lang="lv-LV" smtClean="0"/>
              <a:t>2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127505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E5DB6-FA8B-1855-4552-86FFDA07C0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9E6833-8432-0227-C9E0-8B606943B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9279" y="4496832"/>
            <a:ext cx="548640" cy="396240"/>
          </a:xfrm>
        </p:spPr>
        <p:txBody>
          <a:bodyPr/>
          <a:lstStyle/>
          <a:p>
            <a:fld id="{16671F24-6A41-4EC0-BA02-CBDA8D8EBD15}" type="slidenum">
              <a:rPr lang="lv-LV" smtClean="0"/>
              <a:t>3</a:t>
            </a:fld>
            <a:endParaRPr lang="lv-LV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0301CB5-EEE7-DA5A-A7A0-FAB374275C21}"/>
              </a:ext>
            </a:extLst>
          </p:cNvPr>
          <p:cNvSpPr txBox="1">
            <a:spLocks/>
          </p:cNvSpPr>
          <p:nvPr/>
        </p:nvSpPr>
        <p:spPr>
          <a:xfrm>
            <a:off x="107504" y="551094"/>
            <a:ext cx="7620000" cy="5089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lv-LV" sz="2800" b="1" dirty="0">
                <a:latin typeface="+mn-lt"/>
              </a:rPr>
              <a:t>Gala labuma guvējs (GLG)</a:t>
            </a:r>
            <a:endParaRPr lang="en-US" sz="2800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060922-B521-C92B-ABAA-2AC7E58913E9}"/>
              </a:ext>
            </a:extLst>
          </p:cNvPr>
          <p:cNvSpPr txBox="1">
            <a:spLocks/>
          </p:cNvSpPr>
          <p:nvPr/>
        </p:nvSpPr>
        <p:spPr>
          <a:xfrm>
            <a:off x="107504" y="1126278"/>
            <a:ext cx="8045509" cy="39589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42900">
              <a:buAutoNum type="arabicParenR"/>
            </a:pPr>
            <a:r>
              <a:rPr lang="lv-LV" sz="1800" b="1" dirty="0">
                <a:solidFill>
                  <a:prstClr val="black"/>
                </a:solidFill>
                <a:ea typeface="Calibri" panose="020F0502020204030204" pitchFamily="34" charset="0"/>
              </a:rPr>
              <a:t>Fiziskas personas</a:t>
            </a:r>
            <a:r>
              <a:rPr lang="lv-LV" sz="1800" dirty="0">
                <a:solidFill>
                  <a:prstClr val="black"/>
                </a:solidFill>
                <a:ea typeface="Calibri" panose="020F0502020204030204" pitchFamily="34" charset="0"/>
              </a:rPr>
              <a:t>, kuru dzīvesvieta ir deklarēta lauku teritorijā vai kuru nekustamā īpašuma – lauksaimniecības vai meža zemes – adrese ir lauku teritorijā, </a:t>
            </a:r>
          </a:p>
          <a:p>
            <a:pPr marL="457200" indent="-342900">
              <a:buAutoNum type="arabicParenR"/>
            </a:pPr>
            <a:r>
              <a:rPr lang="lv-LV" sz="1800" b="1" dirty="0">
                <a:solidFill>
                  <a:prstClr val="black"/>
                </a:solidFill>
                <a:ea typeface="Calibri" panose="020F0502020204030204" pitchFamily="34" charset="0"/>
              </a:rPr>
              <a:t>Juridiskas personas</a:t>
            </a:r>
            <a:r>
              <a:rPr lang="lv-LV" sz="1800" dirty="0">
                <a:solidFill>
                  <a:prstClr val="black"/>
                </a:solidFill>
                <a:ea typeface="Calibri" panose="020F0502020204030204" pitchFamily="34" charset="0"/>
              </a:rPr>
              <a:t>, kuru juridiskā adrese ir lauku teritorijā. Norādīto adresi pārbauda konsultācijas sniegšanas dienā.</a:t>
            </a:r>
          </a:p>
          <a:p>
            <a:pPr marL="114300" indent="0">
              <a:buNone/>
            </a:pPr>
            <a:endParaRPr lang="lv-LV" sz="1800" dirty="0">
              <a:ea typeface="Calibri" panose="020F0502020204030204" pitchFamily="34" charset="0"/>
            </a:endParaRPr>
          </a:p>
          <a:p>
            <a:pPr marL="114300" indent="0">
              <a:buNone/>
            </a:pPr>
            <a:r>
              <a:rPr lang="lv-LV" sz="1800" dirty="0">
                <a:ea typeface="Calibri" panose="020F0502020204030204" pitchFamily="34" charset="0"/>
              </a:rPr>
              <a:t>Piemēram:</a:t>
            </a:r>
          </a:p>
          <a:p>
            <a:r>
              <a:rPr lang="lv-LV" sz="1800" dirty="0">
                <a:ea typeface="Calibri" panose="020F0502020204030204" pitchFamily="34" charset="0"/>
              </a:rPr>
              <a:t>GLG ir fiziska persona, tad tikai pats var saņemt konsultāciju;</a:t>
            </a:r>
          </a:p>
          <a:p>
            <a:r>
              <a:rPr lang="lv-LV" sz="1800" dirty="0">
                <a:ea typeface="Calibri" panose="020F0502020204030204" pitchFamily="34" charset="0"/>
              </a:rPr>
              <a:t>GLG ir SIA vai SDV, konsultāciju var saņemt īpašnieks, valdes loceklis, darbinieks ar darba līgumu, vai kāds cits ar rakstisku pilnvaru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2C649BC-2867-91A3-441F-7A601F78F9C7}"/>
              </a:ext>
            </a:extLst>
          </p:cNvPr>
          <p:cNvSpPr txBox="1">
            <a:spLocks/>
          </p:cNvSpPr>
          <p:nvPr/>
        </p:nvSpPr>
        <p:spPr>
          <a:xfrm>
            <a:off x="146279" y="5517232"/>
            <a:ext cx="8210389" cy="9807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None/>
            </a:pPr>
            <a:r>
              <a:rPr lang="lv-LV" sz="1600" dirty="0">
                <a:ea typeface="Calibri" panose="020F0502020204030204" pitchFamily="34" charset="0"/>
              </a:rPr>
              <a:t>Nodokļu parāds nav aktuāls nevienam GLG – ne juridiskai, ne fiziskai personai. </a:t>
            </a:r>
          </a:p>
          <a:p>
            <a:pPr marL="114300" indent="0">
              <a:buNone/>
            </a:pPr>
            <a:r>
              <a:rPr lang="lv-LV" sz="1600" dirty="0">
                <a:ea typeface="Calibri" panose="020F0502020204030204" pitchFamily="34" charset="0"/>
              </a:rPr>
              <a:t>Grūtības nonākuša uzņēmuma statuss arī nav aktuāls.</a:t>
            </a:r>
          </a:p>
        </p:txBody>
      </p:sp>
    </p:spTree>
    <p:extLst>
      <p:ext uri="{BB962C8B-B14F-4D97-AF65-F5344CB8AC3E}">
        <p14:creationId xmlns:p14="http://schemas.microsoft.com/office/powerpoint/2010/main" val="1585728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83000-25B3-91FC-05E6-CD19A6316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27FAE7-FB90-3103-8AF1-05A461A0B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9279" y="4496832"/>
            <a:ext cx="548640" cy="396240"/>
          </a:xfrm>
        </p:spPr>
        <p:txBody>
          <a:bodyPr/>
          <a:lstStyle/>
          <a:p>
            <a:fld id="{16671F24-6A41-4EC0-BA02-CBDA8D8EBD15}" type="slidenum">
              <a:rPr lang="lv-LV" smtClean="0"/>
              <a:t>4</a:t>
            </a:fld>
            <a:endParaRPr lang="lv-LV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C36CCD-BB62-4577-D494-ECEEFB5F760B}"/>
              </a:ext>
            </a:extLst>
          </p:cNvPr>
          <p:cNvSpPr txBox="1"/>
          <p:nvPr/>
        </p:nvSpPr>
        <p:spPr>
          <a:xfrm>
            <a:off x="851300" y="2023650"/>
            <a:ext cx="79208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lv-LV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53EF7CF-AD2E-E38E-AEC3-F233B4216675}"/>
              </a:ext>
            </a:extLst>
          </p:cNvPr>
          <p:cNvSpPr txBox="1">
            <a:spLocks/>
          </p:cNvSpPr>
          <p:nvPr/>
        </p:nvSpPr>
        <p:spPr>
          <a:xfrm>
            <a:off x="75835" y="1328603"/>
            <a:ext cx="7436276" cy="26219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None/>
            </a:pPr>
            <a:r>
              <a:rPr lang="lv-LV" sz="1800" dirty="0">
                <a:solidFill>
                  <a:srgbClr val="414142"/>
                </a:solidFill>
              </a:rPr>
              <a:t>Intervenču īstenošanas vieta ir Latvijas teritorija. </a:t>
            </a:r>
          </a:p>
          <a:p>
            <a:pPr marL="114300" indent="0">
              <a:buNone/>
            </a:pPr>
            <a:r>
              <a:rPr lang="lv-LV" sz="1800" b="1" dirty="0">
                <a:solidFill>
                  <a:srgbClr val="414142"/>
                </a:solidFill>
              </a:rPr>
              <a:t>Latvijas </a:t>
            </a:r>
            <a:r>
              <a:rPr lang="lv-LV" sz="1800" b="1" u="sng" dirty="0">
                <a:solidFill>
                  <a:srgbClr val="414142"/>
                </a:solidFill>
              </a:rPr>
              <a:t>lauku teritorija </a:t>
            </a:r>
            <a:r>
              <a:rPr lang="lv-LV" sz="1800" b="1" dirty="0">
                <a:solidFill>
                  <a:srgbClr val="414142"/>
                </a:solidFill>
              </a:rPr>
              <a:t>ir Latvijas teritorija, izņemot valstspilsētas un pilsētas, kurās ir vairāk nekā 5000 iedzīvotāju (CSP jaunākie dati).</a:t>
            </a:r>
          </a:p>
          <a:p>
            <a:pPr marL="114300" indent="0">
              <a:buNone/>
            </a:pPr>
            <a:endParaRPr lang="lv-LV" sz="1800" dirty="0">
              <a:ea typeface="Calibri" panose="020F0502020204030204" pitchFamily="34" charset="0"/>
            </a:endParaRPr>
          </a:p>
          <a:p>
            <a:pPr marL="114300" indent="0">
              <a:buNone/>
            </a:pPr>
            <a:r>
              <a:rPr lang="lv-LV" sz="1800" dirty="0">
                <a:ea typeface="Calibri" panose="020F0502020204030204" pitchFamily="34" charset="0"/>
              </a:rPr>
              <a:t>Atbalstāmie piemēri:</a:t>
            </a:r>
          </a:p>
          <a:p>
            <a:pPr>
              <a:buFontTx/>
              <a:buChar char="-"/>
            </a:pPr>
            <a:r>
              <a:rPr lang="lv-LV" sz="1800" dirty="0">
                <a:ea typeface="Calibri" panose="020F0502020204030204" pitchFamily="34" charset="0"/>
              </a:rPr>
              <a:t>Piesakās fiziska persona, kas deklarēta pilsētā virs 5000 iedz., pieder LIZ laukos, var saņemt konsultāciju restorāna atvēršanai pilsētā virs 5000 iedz.</a:t>
            </a:r>
          </a:p>
          <a:p>
            <a:pPr>
              <a:buFontTx/>
              <a:buChar char="-"/>
            </a:pPr>
            <a:r>
              <a:rPr lang="lv-LV" sz="1800" dirty="0">
                <a:ea typeface="Calibri" panose="020F0502020204030204" pitchFamily="34" charset="0"/>
              </a:rPr>
              <a:t>Piesakās juridiska persona, kas reģistrēta laukos, bet biznesu plāno pilsētā virs 5000 iedz.</a:t>
            </a:r>
          </a:p>
          <a:p>
            <a:pPr>
              <a:buFontTx/>
              <a:buChar char="-"/>
            </a:pPr>
            <a:endParaRPr lang="lv-LV" sz="1800" b="1" dirty="0">
              <a:solidFill>
                <a:prstClr val="black"/>
              </a:solidFill>
              <a:ea typeface="Calibri" panose="020F050202020403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E23CAD3-FAC7-161D-6867-CB6FA191ECBA}"/>
              </a:ext>
            </a:extLst>
          </p:cNvPr>
          <p:cNvSpPr txBox="1">
            <a:spLocks/>
          </p:cNvSpPr>
          <p:nvPr/>
        </p:nvSpPr>
        <p:spPr>
          <a:xfrm>
            <a:off x="75835" y="659123"/>
            <a:ext cx="7620000" cy="5089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lv-LV" sz="2800" b="1" dirty="0">
                <a:latin typeface="+mn-lt"/>
              </a:rPr>
              <a:t>Intervences īstenošanas vieta </a:t>
            </a:r>
            <a:endParaRPr lang="en-US" sz="2800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B104D2-B044-85F4-DC20-DC1F96E2206F}"/>
              </a:ext>
            </a:extLst>
          </p:cNvPr>
          <p:cNvSpPr txBox="1">
            <a:spLocks/>
          </p:cNvSpPr>
          <p:nvPr/>
        </p:nvSpPr>
        <p:spPr>
          <a:xfrm>
            <a:off x="251520" y="4694952"/>
            <a:ext cx="7766279" cy="13451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None/>
            </a:pPr>
            <a:r>
              <a:rPr lang="lv-LV" sz="1800" dirty="0">
                <a:solidFill>
                  <a:srgbClr val="414142"/>
                </a:solidFill>
              </a:rPr>
              <a:t>Konsultācijas sniedz:</a:t>
            </a:r>
          </a:p>
          <a:p>
            <a:pPr>
              <a:buFontTx/>
              <a:buChar char="-"/>
            </a:pPr>
            <a:r>
              <a:rPr lang="lv-LV" sz="1800" dirty="0">
                <a:solidFill>
                  <a:srgbClr val="414142"/>
                </a:solidFill>
              </a:rPr>
              <a:t>konsultāciju pakalpojuma sniedzēja (atbalsta pretendenta) birojā, </a:t>
            </a:r>
          </a:p>
          <a:p>
            <a:pPr>
              <a:buFontTx/>
              <a:buChar char="-"/>
            </a:pPr>
            <a:r>
              <a:rPr lang="lv-LV" sz="1800" dirty="0">
                <a:solidFill>
                  <a:srgbClr val="414142"/>
                </a:solidFill>
              </a:rPr>
              <a:t>pie gala labuma guvēja (t.i. pie klienta);</a:t>
            </a:r>
          </a:p>
          <a:p>
            <a:pPr>
              <a:buFontTx/>
              <a:buChar char="-"/>
            </a:pPr>
            <a:r>
              <a:rPr lang="lv-LV" sz="1800" dirty="0">
                <a:solidFill>
                  <a:srgbClr val="414142"/>
                </a:solidFill>
              </a:rPr>
              <a:t>attālināti, izmantojot tiešsaistes rīkus. </a:t>
            </a:r>
          </a:p>
          <a:p>
            <a:pPr marL="114300" indent="0">
              <a:buNone/>
            </a:pPr>
            <a:endParaRPr lang="lv-LV" sz="1800" b="1" dirty="0">
              <a:solidFill>
                <a:prstClr val="black"/>
              </a:solidFill>
              <a:ea typeface="Calibri" panose="020F0502020204030204" pitchFamily="34" charset="0"/>
            </a:endParaRPr>
          </a:p>
          <a:p>
            <a:pPr marL="457200" indent="-342900">
              <a:buAutoNum type="arabicParenR"/>
            </a:pPr>
            <a:endParaRPr lang="lv-LV" sz="1800" dirty="0">
              <a:solidFill>
                <a:prstClr val="black"/>
              </a:solidFill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375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D1ACA3-D68C-D42F-62EE-C10AD1A853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5DED60-746E-2580-8FB1-EE5664AAC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9279" y="4496832"/>
            <a:ext cx="548640" cy="396240"/>
          </a:xfrm>
        </p:spPr>
        <p:txBody>
          <a:bodyPr/>
          <a:lstStyle/>
          <a:p>
            <a:fld id="{16671F24-6A41-4EC0-BA02-CBDA8D8EBD15}" type="slidenum">
              <a:rPr lang="lv-LV" smtClean="0"/>
              <a:t>5</a:t>
            </a:fld>
            <a:endParaRPr lang="lv-LV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6EF04C8-AB12-A982-A5A2-94478FDF0F58}"/>
              </a:ext>
            </a:extLst>
          </p:cNvPr>
          <p:cNvSpPr txBox="1">
            <a:spLocks/>
          </p:cNvSpPr>
          <p:nvPr/>
        </p:nvSpPr>
        <p:spPr>
          <a:xfrm>
            <a:off x="192360" y="260648"/>
            <a:ext cx="7620000" cy="5089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lv-LV" sz="2800" b="1" dirty="0">
                <a:latin typeface="+mn-lt"/>
              </a:rPr>
              <a:t>Publiskā finansējuma apmērs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2E321B-477E-622A-EE2D-44D39EA5DDE1}"/>
              </a:ext>
            </a:extLst>
          </p:cNvPr>
          <p:cNvSpPr txBox="1">
            <a:spLocks/>
          </p:cNvSpPr>
          <p:nvPr/>
        </p:nvSpPr>
        <p:spPr>
          <a:xfrm>
            <a:off x="192360" y="769566"/>
            <a:ext cx="8268072" cy="60884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None/>
            </a:pPr>
            <a:r>
              <a:rPr lang="lv-LV" sz="1600" dirty="0">
                <a:ea typeface="Calibri" panose="020F0502020204030204" pitchFamily="34" charset="0"/>
              </a:rPr>
              <a:t>Maksimālais atbalsta apmērs par konsultācijām, kas sniegtas vienam gala labuma guvējam, neņemot vērā saistītās personas, visā plānošanas periodā ir 1 400 euro jeb vidēji 30 stundas. </a:t>
            </a:r>
          </a:p>
          <a:p>
            <a:pPr marL="114300" indent="0">
              <a:buNone/>
            </a:pPr>
            <a:endParaRPr lang="lv-LV" sz="1600" dirty="0">
              <a:ea typeface="Calibri" panose="020F0502020204030204" pitchFamily="34" charset="0"/>
            </a:endParaRPr>
          </a:p>
          <a:p>
            <a:pPr marL="114300" indent="0">
              <a:buNone/>
            </a:pPr>
            <a:r>
              <a:rPr lang="lv-LV" sz="1600" b="1" dirty="0">
                <a:ea typeface="Calibri" panose="020F0502020204030204" pitchFamily="34" charset="0"/>
              </a:rPr>
              <a:t>Katram GLG ir savs limits. </a:t>
            </a:r>
          </a:p>
          <a:p>
            <a:pPr marL="114300" indent="0">
              <a:buNone/>
            </a:pPr>
            <a:endParaRPr lang="lv-LV" sz="1600" dirty="0">
              <a:ea typeface="Calibri" panose="020F0502020204030204" pitchFamily="34" charset="0"/>
            </a:endParaRPr>
          </a:p>
          <a:p>
            <a:pPr marL="114300" indent="0">
              <a:buNone/>
            </a:pPr>
            <a:r>
              <a:rPr lang="lv-LV" sz="1600" dirty="0">
                <a:solidFill>
                  <a:prstClr val="black"/>
                </a:solidFill>
                <a:ea typeface="Calibri" panose="020F0502020204030204" pitchFamily="34" charset="0"/>
              </a:rPr>
              <a:t>Publiskā finansējuma atbalsta intensitāte ir no 80 līdz 100 procentiem atkarībā no gala labuma guvēja statusa:</a:t>
            </a:r>
          </a:p>
          <a:p>
            <a:pPr marL="457200" indent="-342900">
              <a:buAutoNum type="arabicParenR"/>
            </a:pPr>
            <a:r>
              <a:rPr lang="lv-LV" sz="1600" b="1" dirty="0">
                <a:solidFill>
                  <a:prstClr val="black"/>
                </a:solidFill>
                <a:ea typeface="Calibri" panose="020F0502020204030204" pitchFamily="34" charset="0"/>
              </a:rPr>
              <a:t>100 %,</a:t>
            </a:r>
            <a:r>
              <a:rPr lang="lv-LV" sz="1600" dirty="0">
                <a:solidFill>
                  <a:prstClr val="black"/>
                </a:solidFill>
                <a:ea typeface="Calibri" panose="020F0502020204030204" pitchFamily="34" charset="0"/>
              </a:rPr>
              <a:t> ja GLG ir:</a:t>
            </a:r>
          </a:p>
          <a:p>
            <a:pPr lvl="1"/>
            <a:r>
              <a:rPr lang="lv-LV" sz="1400" dirty="0">
                <a:solidFill>
                  <a:prstClr val="black"/>
                </a:solidFill>
                <a:ea typeface="Calibri" panose="020F0502020204030204" pitchFamily="34" charset="0"/>
              </a:rPr>
              <a:t>gados </a:t>
            </a:r>
            <a:r>
              <a:rPr lang="lv-LV" sz="1400" b="1" dirty="0">
                <a:solidFill>
                  <a:prstClr val="black"/>
                </a:solidFill>
                <a:ea typeface="Calibri" panose="020F0502020204030204" pitchFamily="34" charset="0"/>
              </a:rPr>
              <a:t>jauns uzņēmējs – fiziska persona</a:t>
            </a:r>
            <a:r>
              <a:rPr lang="lv-LV" sz="1400" dirty="0">
                <a:solidFill>
                  <a:prstClr val="black"/>
                </a:solidFill>
                <a:ea typeface="Calibri" panose="020F0502020204030204" pitchFamily="34" charset="0"/>
              </a:rPr>
              <a:t>, kuras dzīvesvieta ir deklarēta lauku teritorijā vai kuras nekustamā īpašuma (lauksaimniecības vai meža zemes) adrese ir lauku teritorijā, vecums līdz 40 gadiem ieskaitot, </a:t>
            </a:r>
          </a:p>
          <a:p>
            <a:pPr lvl="1"/>
            <a:r>
              <a:rPr lang="lv-LV" sz="1400" b="1" dirty="0">
                <a:solidFill>
                  <a:prstClr val="black"/>
                </a:solidFill>
                <a:ea typeface="Calibri" panose="020F0502020204030204" pitchFamily="34" charset="0"/>
              </a:rPr>
              <a:t>juridiska persona, kuras juridiskā adrese ir lauku teritorijā </a:t>
            </a:r>
            <a:r>
              <a:rPr lang="lv-LV" sz="1400" dirty="0">
                <a:solidFill>
                  <a:prstClr val="black"/>
                </a:solidFill>
                <a:ea typeface="Calibri" panose="020F0502020204030204" pitchFamily="34" charset="0"/>
              </a:rPr>
              <a:t>(uzņēmuma īpašniekam vai personai, kurai pieder ne mazāk kā 51 procents kapitāldaļu un UR </a:t>
            </a:r>
            <a:r>
              <a:rPr lang="lv-LV" sz="1400" dirty="0">
                <a:ea typeface="Calibri" panose="020F0502020204030204" pitchFamily="34" charset="0"/>
              </a:rPr>
              <a:t>ir reģistrētas atsevišķas paraksta tiesības), ja tā konsultācijas saņemšanas dienā nav vecāka par 40 gadiem;</a:t>
            </a:r>
          </a:p>
          <a:p>
            <a:pPr lvl="1"/>
            <a:r>
              <a:rPr lang="lv-LV" sz="1400" dirty="0">
                <a:ea typeface="Calibri" panose="020F0502020204030204" pitchFamily="34" charset="0"/>
              </a:rPr>
              <a:t>šiem GLG saistīto personu jautājums nav aktuāls</a:t>
            </a:r>
          </a:p>
          <a:p>
            <a:pPr marL="457200" indent="-342900">
              <a:buAutoNum type="arabicParenR"/>
            </a:pPr>
            <a:r>
              <a:rPr lang="lv-LV" sz="1600" b="1" dirty="0">
                <a:solidFill>
                  <a:prstClr val="black"/>
                </a:solidFill>
                <a:ea typeface="Calibri" panose="020F0502020204030204" pitchFamily="34" charset="0"/>
              </a:rPr>
              <a:t>90 %</a:t>
            </a:r>
            <a:r>
              <a:rPr lang="lv-LV" sz="1600" dirty="0">
                <a:solidFill>
                  <a:prstClr val="black"/>
                </a:solidFill>
                <a:ea typeface="Calibri" panose="020F0502020204030204" pitchFamily="34" charset="0"/>
              </a:rPr>
              <a:t>, ja gala labuma guvējs ir sīkais, mazais vai vidējais uzņēmums. </a:t>
            </a:r>
          </a:p>
          <a:p>
            <a:pPr lvl="1"/>
            <a:r>
              <a:rPr lang="lv-LV" sz="1400" dirty="0">
                <a:solidFill>
                  <a:prstClr val="black"/>
                </a:solidFill>
                <a:ea typeface="Calibri" panose="020F0502020204030204" pitchFamily="34" charset="0"/>
              </a:rPr>
              <a:t>Saskaņā ar šiem noteikumiem par sīko uzņēmumu uzskata uzņēmumu, kura kopējais apgrozījums pēdējā noslēgtajā gadā ir līdz 350 000 euro. </a:t>
            </a:r>
          </a:p>
          <a:p>
            <a:pPr lvl="1"/>
            <a:r>
              <a:rPr lang="lv-LV" sz="1400" b="1" u="sng" dirty="0">
                <a:ea typeface="Calibri" panose="020F0502020204030204" pitchFamily="34" charset="0"/>
              </a:rPr>
              <a:t>Ņem vērā saistītās personas</a:t>
            </a:r>
            <a:r>
              <a:rPr lang="lv-LV" sz="1400" dirty="0">
                <a:ea typeface="Calibri" panose="020F0502020204030204" pitchFamily="34" charset="0"/>
              </a:rPr>
              <a:t>, kas atbilst regulas </a:t>
            </a:r>
            <a:r>
              <a:rPr lang="lv-LV" sz="1400" dirty="0">
                <a:solidFill>
                  <a:prstClr val="black"/>
                </a:solidFill>
                <a:ea typeface="Calibri" panose="020F0502020204030204" pitchFamily="34" charset="0"/>
              </a:rPr>
              <a:t>2022/2472 I pielikuma 3. panta 3. punktam;</a:t>
            </a:r>
          </a:p>
          <a:p>
            <a:pPr lvl="1"/>
            <a:r>
              <a:rPr lang="lv-LV" sz="1400" dirty="0">
                <a:solidFill>
                  <a:prstClr val="black"/>
                </a:solidFill>
                <a:ea typeface="Calibri" panose="020F0502020204030204" pitchFamily="34" charset="0"/>
              </a:rPr>
              <a:t>Jebkura nozare</a:t>
            </a:r>
          </a:p>
          <a:p>
            <a:pPr marL="457200" indent="-342900">
              <a:buFont typeface="Arial" pitchFamily="34" charset="0"/>
              <a:buAutoNum type="arabicParenR"/>
            </a:pPr>
            <a:r>
              <a:rPr lang="lv-LV" sz="1600" b="1" dirty="0">
                <a:solidFill>
                  <a:prstClr val="black"/>
                </a:solidFill>
                <a:ea typeface="Calibri" panose="020F0502020204030204" pitchFamily="34" charset="0"/>
              </a:rPr>
              <a:t>80 % </a:t>
            </a:r>
            <a:r>
              <a:rPr lang="lv-LV" sz="1600" dirty="0">
                <a:solidFill>
                  <a:prstClr val="black"/>
                </a:solidFill>
                <a:ea typeface="Calibri" panose="020F0502020204030204" pitchFamily="34" charset="0"/>
              </a:rPr>
              <a:t>– pārējie gala labuma </a:t>
            </a:r>
            <a:r>
              <a:rPr lang="lv-LV" sz="1600" dirty="0">
                <a:ea typeface="Calibri" panose="020F0502020204030204" pitchFamily="34" charset="0"/>
              </a:rPr>
              <a:t>guvēji. Šiem GLG saistīto personu jautājums nav aktuāls. </a:t>
            </a:r>
          </a:p>
          <a:p>
            <a:pPr lvl="1"/>
            <a:r>
              <a:rPr lang="lv-LV" sz="1400" dirty="0">
                <a:ea typeface="Calibri" panose="020F0502020204030204" pitchFamily="34" charset="0"/>
              </a:rPr>
              <a:t>Jebkura nozare.  </a:t>
            </a:r>
          </a:p>
          <a:p>
            <a:pPr lvl="1"/>
            <a:r>
              <a:rPr lang="lv-LV" sz="1400" dirty="0">
                <a:ea typeface="Calibri" panose="020F0502020204030204" pitchFamily="34" charset="0"/>
              </a:rPr>
              <a:t>Arī fiziskas personas virs 40 gadiem.</a:t>
            </a:r>
          </a:p>
        </p:txBody>
      </p:sp>
    </p:spTree>
    <p:extLst>
      <p:ext uri="{BB962C8B-B14F-4D97-AF65-F5344CB8AC3E}">
        <p14:creationId xmlns:p14="http://schemas.microsoft.com/office/powerpoint/2010/main" val="3373962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97A7D-3B52-DAD9-4394-FE0B27022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41D2ED-6A7A-7858-E6F8-DB3947EA0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9279" y="4496832"/>
            <a:ext cx="548640" cy="396240"/>
          </a:xfrm>
        </p:spPr>
        <p:txBody>
          <a:bodyPr/>
          <a:lstStyle/>
          <a:p>
            <a:fld id="{16671F24-6A41-4EC0-BA02-CBDA8D8EBD15}" type="slidenum">
              <a:rPr lang="lv-LV" smtClean="0"/>
              <a:t>6</a:t>
            </a:fld>
            <a:endParaRPr lang="lv-LV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547CE3-6B9C-2519-816B-08F23FD0D9D7}"/>
              </a:ext>
            </a:extLst>
          </p:cNvPr>
          <p:cNvSpPr txBox="1">
            <a:spLocks/>
          </p:cNvSpPr>
          <p:nvPr/>
        </p:nvSpPr>
        <p:spPr>
          <a:xfrm>
            <a:off x="9925" y="2852936"/>
            <a:ext cx="7620000" cy="378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lv-LV" sz="2800" b="1" dirty="0">
                <a:latin typeface="+mn-lt"/>
              </a:rPr>
              <a:t>De-minimis</a:t>
            </a:r>
            <a:endParaRPr lang="en-US" sz="2800" b="1" dirty="0">
              <a:latin typeface="+mn-lt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3C06E3F-F76A-2D63-D2F9-EBACCE3B0FC6}"/>
              </a:ext>
            </a:extLst>
          </p:cNvPr>
          <p:cNvSpPr txBox="1">
            <a:spLocks/>
          </p:cNvSpPr>
          <p:nvPr/>
        </p:nvSpPr>
        <p:spPr>
          <a:xfrm>
            <a:off x="0" y="3284984"/>
            <a:ext cx="7897447" cy="26642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11480" lvl="1" indent="0">
              <a:buNone/>
            </a:pPr>
            <a:r>
              <a:rPr lang="lv-LV" sz="1800" dirty="0"/>
              <a:t>Ja GLG, kura darbība </a:t>
            </a:r>
            <a:r>
              <a:rPr lang="lv-LV" sz="1800" b="1" dirty="0"/>
              <a:t>nav vērsta </a:t>
            </a:r>
            <a:r>
              <a:rPr lang="lv-LV" sz="1800" dirty="0"/>
              <a:t>uz lauksaimniecības produktu primāro ražošanu</a:t>
            </a:r>
            <a:r>
              <a:rPr lang="lv-LV" sz="1800" b="1" dirty="0"/>
              <a:t>,), </a:t>
            </a:r>
            <a:r>
              <a:rPr lang="lv-LV" sz="1800" dirty="0"/>
              <a:t>atbalsts tiek sniegts atbilstoši </a:t>
            </a:r>
            <a:r>
              <a:rPr lang="lv-LV" sz="1800" b="1" i="1" dirty="0"/>
              <a:t>de minimis</a:t>
            </a:r>
            <a:r>
              <a:rPr lang="lv-LV" sz="1800" b="1" dirty="0"/>
              <a:t>  </a:t>
            </a:r>
            <a:r>
              <a:rPr lang="lv-LV" sz="1800" dirty="0"/>
              <a:t>atbalsta uzskaites un piešķiršanas kārtību. </a:t>
            </a:r>
          </a:p>
          <a:p>
            <a:pPr marL="411480" lvl="1" indent="0">
              <a:buNone/>
            </a:pPr>
            <a:endParaRPr lang="lv-LV" sz="1800" dirty="0"/>
          </a:p>
          <a:p>
            <a:pPr marL="411480" lvl="1" indent="0">
              <a:buNone/>
            </a:pPr>
            <a:endParaRPr lang="lv-LV" sz="1800" dirty="0"/>
          </a:p>
          <a:p>
            <a:pPr marL="411480" lvl="1" indent="0">
              <a:buNone/>
            </a:pPr>
            <a:endParaRPr lang="lv-LV" sz="1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916EAD-706C-E018-0350-14CC7DA74269}"/>
              </a:ext>
            </a:extLst>
          </p:cNvPr>
          <p:cNvSpPr txBox="1"/>
          <p:nvPr/>
        </p:nvSpPr>
        <p:spPr>
          <a:xfrm>
            <a:off x="-40" y="1619232"/>
            <a:ext cx="78974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lv-LV" sz="1800" dirty="0"/>
              <a:t>Īpaši nozaru ierobežojumu nav;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lv-LV" sz="1800" dirty="0"/>
              <a:t>Varam konsultēt arī par sociālās uzņēmējdarbības attīstību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C08EBD1-A1A4-FC0C-45EB-2ABF411B4EB3}"/>
              </a:ext>
            </a:extLst>
          </p:cNvPr>
          <p:cNvSpPr txBox="1">
            <a:spLocks/>
          </p:cNvSpPr>
          <p:nvPr/>
        </p:nvSpPr>
        <p:spPr>
          <a:xfrm>
            <a:off x="138683" y="1142075"/>
            <a:ext cx="7620000" cy="378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lv-LV" sz="2800" b="1" dirty="0">
                <a:latin typeface="+mn-lt"/>
              </a:rPr>
              <a:t>Atbalstāmās nozares</a:t>
            </a:r>
            <a:endParaRPr lang="en-US" sz="2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21529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ED9C40-86E4-2BC6-8F65-F87A3CCEE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F0402CA-40A7-99DB-991D-1CD16575C7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345" y="1375964"/>
            <a:ext cx="7299685" cy="410607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1B6259-167D-987D-ABE3-640A369F4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9279" y="4496832"/>
            <a:ext cx="548640" cy="396240"/>
          </a:xfrm>
        </p:spPr>
        <p:txBody>
          <a:bodyPr/>
          <a:lstStyle/>
          <a:p>
            <a:fld id="{16671F24-6A41-4EC0-BA02-CBDA8D8EBD15}" type="slidenum">
              <a:rPr lang="lv-LV" smtClean="0"/>
              <a:t>7</a:t>
            </a:fld>
            <a:endParaRPr lang="lv-LV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984752-6815-EAD1-D2D1-354927FAA4AD}"/>
              </a:ext>
            </a:extLst>
          </p:cNvPr>
          <p:cNvSpPr txBox="1">
            <a:spLocks/>
          </p:cNvSpPr>
          <p:nvPr/>
        </p:nvSpPr>
        <p:spPr>
          <a:xfrm>
            <a:off x="142072" y="116632"/>
            <a:ext cx="7620000" cy="5089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lv-LV" sz="2800" b="1" dirty="0">
                <a:latin typeface="+mn-lt"/>
              </a:rPr>
              <a:t>Klientu pieteikšanās</a:t>
            </a:r>
            <a:endParaRPr lang="en-US" sz="2800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1A3B9B-D12A-1231-3329-9FBFD4AACA71}"/>
              </a:ext>
            </a:extLst>
          </p:cNvPr>
          <p:cNvSpPr txBox="1">
            <a:spLocks/>
          </p:cNvSpPr>
          <p:nvPr/>
        </p:nvSpPr>
        <p:spPr>
          <a:xfrm>
            <a:off x="-4207" y="908720"/>
            <a:ext cx="7766279" cy="5616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20140" lvl="2" indent="-342900">
              <a:buAutoNum type="arabicParenR"/>
            </a:pPr>
            <a:r>
              <a:rPr lang="lv-LV" dirty="0"/>
              <a:t>Paši klienti piesakās LAD sistēmā (EPSā), ja tie ir LAD klienti:</a:t>
            </a:r>
          </a:p>
          <a:p>
            <a:pPr marL="1120140" lvl="2" indent="-342900">
              <a:buAutoNum type="arabicParenR"/>
            </a:pPr>
            <a:endParaRPr lang="lv-LV" dirty="0"/>
          </a:p>
          <a:p>
            <a:pPr lvl="2"/>
            <a:endParaRPr lang="lv-LV" dirty="0"/>
          </a:p>
          <a:p>
            <a:pPr lvl="2"/>
            <a:endParaRPr lang="lv-LV" dirty="0"/>
          </a:p>
          <a:p>
            <a:pPr lvl="2"/>
            <a:endParaRPr lang="lv-LV" dirty="0"/>
          </a:p>
          <a:p>
            <a:pPr lvl="2"/>
            <a:endParaRPr lang="lv-LV" dirty="0"/>
          </a:p>
          <a:p>
            <a:pPr lvl="2"/>
            <a:endParaRPr lang="lv-LV" dirty="0"/>
          </a:p>
          <a:p>
            <a:pPr lvl="2"/>
            <a:endParaRPr lang="lv-LV" dirty="0"/>
          </a:p>
          <a:p>
            <a:pPr lvl="2"/>
            <a:endParaRPr lang="lv-LV" dirty="0"/>
          </a:p>
          <a:p>
            <a:pPr lvl="2"/>
            <a:endParaRPr lang="lv-LV" dirty="0"/>
          </a:p>
          <a:p>
            <a:pPr lvl="2"/>
            <a:endParaRPr lang="lv-LV" dirty="0"/>
          </a:p>
          <a:p>
            <a:pPr lvl="2"/>
            <a:endParaRPr lang="lv-LV" dirty="0"/>
          </a:p>
          <a:p>
            <a:pPr lvl="2"/>
            <a:endParaRPr lang="lv-LV" dirty="0"/>
          </a:p>
          <a:p>
            <a:pPr lvl="2"/>
            <a:endParaRPr lang="lv-LV" dirty="0"/>
          </a:p>
          <a:p>
            <a:pPr marL="777240" lvl="2" indent="0">
              <a:buNone/>
            </a:pPr>
            <a:r>
              <a:rPr lang="lv-LV" dirty="0"/>
              <a:t>2) Klientu piesaka SIA Konsorts tikai uz šo pasākumu, balstoties uz klienta iesniegumu. Cita piekļuve EPSam šādā situācijā netiek paredzēta (pie projektiem utt.). Veidlapa ir sagatavota.</a:t>
            </a:r>
          </a:p>
          <a:p>
            <a:pPr marL="754380" lvl="1" indent="-342900">
              <a:buAutoNum type="arabicParenR"/>
            </a:pPr>
            <a:endParaRPr lang="lv-LV" sz="1800" dirty="0"/>
          </a:p>
          <a:p>
            <a:pPr marL="754380" lvl="1" indent="-342900">
              <a:buAutoNum type="arabicParenR"/>
            </a:pPr>
            <a:endParaRPr lang="lv-LV" sz="1800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68A1B59-AE3A-E78F-BD6E-0FFC86A6D90A}"/>
              </a:ext>
            </a:extLst>
          </p:cNvPr>
          <p:cNvSpPr/>
          <p:nvPr/>
        </p:nvSpPr>
        <p:spPr>
          <a:xfrm>
            <a:off x="1381928" y="4377060"/>
            <a:ext cx="1656184" cy="635784"/>
          </a:xfrm>
          <a:prstGeom prst="ellipse">
            <a:avLst/>
          </a:prstGeom>
          <a:noFill/>
          <a:ln w="508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74790A2-1D98-67A8-33E5-7E53427E81A8}"/>
              </a:ext>
            </a:extLst>
          </p:cNvPr>
          <p:cNvSpPr/>
          <p:nvPr/>
        </p:nvSpPr>
        <p:spPr>
          <a:xfrm>
            <a:off x="2843808" y="3507654"/>
            <a:ext cx="1656184" cy="635784"/>
          </a:xfrm>
          <a:prstGeom prst="ellipse">
            <a:avLst/>
          </a:prstGeom>
          <a:noFill/>
          <a:ln w="508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65104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C0358-6659-75E3-1335-CEDC64279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6C60E5-CC03-0007-DBBB-2E2C5D509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9279" y="4496832"/>
            <a:ext cx="548640" cy="396240"/>
          </a:xfrm>
        </p:spPr>
        <p:txBody>
          <a:bodyPr/>
          <a:lstStyle/>
          <a:p>
            <a:fld id="{16671F24-6A41-4EC0-BA02-CBDA8D8EBD15}" type="slidenum">
              <a:rPr lang="lv-LV" smtClean="0"/>
              <a:t>8</a:t>
            </a:fld>
            <a:endParaRPr lang="lv-LV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CCAC4E1-2253-BA3B-AF55-BB501A81D690}"/>
              </a:ext>
            </a:extLst>
          </p:cNvPr>
          <p:cNvSpPr txBox="1">
            <a:spLocks/>
          </p:cNvSpPr>
          <p:nvPr/>
        </p:nvSpPr>
        <p:spPr>
          <a:xfrm>
            <a:off x="8095" y="312152"/>
            <a:ext cx="5907317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lv-LV" sz="2400" dirty="0">
                <a:latin typeface="+mn-lt"/>
              </a:rPr>
              <a:t>Citas atbalsta programmas, kas nodrošina </a:t>
            </a:r>
            <a:r>
              <a:rPr lang="lv-LV" sz="2400" b="1" dirty="0">
                <a:latin typeface="+mn-lt"/>
              </a:rPr>
              <a:t>konsultācijas biznesa uzsākšanai un attīstībai</a:t>
            </a:r>
            <a:endParaRPr lang="en-US" sz="2400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C9D40-2866-4522-4D45-F728820D3880}"/>
              </a:ext>
            </a:extLst>
          </p:cNvPr>
          <p:cNvSpPr txBox="1">
            <a:spLocks/>
          </p:cNvSpPr>
          <p:nvPr/>
        </p:nvSpPr>
        <p:spPr>
          <a:xfrm>
            <a:off x="-396552" y="1562931"/>
            <a:ext cx="8784976" cy="52950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11480" lvl="1" indent="0">
              <a:buNone/>
            </a:pPr>
            <a:r>
              <a:rPr lang="lv-LV" sz="1800" dirty="0"/>
              <a:t>1) Labklājības ministrijas konsultācijas sociālajiem uzņēmumiem </a:t>
            </a:r>
            <a:r>
              <a:rPr lang="lv-LV" sz="1800" b="1" dirty="0"/>
              <a:t>“Atbalsts sociālajai uzņēmējdarbībai”, </a:t>
            </a:r>
            <a:r>
              <a:rPr lang="lv-LV" sz="1800" dirty="0"/>
              <a:t>termiņš līdz 2029.gada beigām</a:t>
            </a:r>
          </a:p>
          <a:p>
            <a:pPr lvl="1"/>
            <a:r>
              <a:rPr lang="lv-LV" sz="1800" dirty="0"/>
              <a:t>SIA «Konsorts» nodrošina uzņēmējdarbības konsultācijas esošiem sociālajiem uzņēmumiem</a:t>
            </a:r>
          </a:p>
          <a:p>
            <a:pPr lvl="1"/>
            <a:r>
              <a:rPr lang="lv-LV" sz="1800" dirty="0"/>
              <a:t>100% atbalsts konsultācijām, 30 stundas; Altum grants – līdz 40 000 EUR jauniem uzņēmumiem, līdz    200 000 EUR strādājošiem uzņēmumiem </a:t>
            </a:r>
          </a:p>
          <a:p>
            <a:pPr lvl="1"/>
            <a:r>
              <a:rPr lang="lv-LV" sz="1800" dirty="0">
                <a:hlinkClick r:id="rId2"/>
              </a:rPr>
              <a:t>https://www.lm.gov.lv/lv/konsultacijas-socialajiem-uznemumiem-0</a:t>
            </a:r>
            <a:r>
              <a:rPr lang="lv-LV" sz="1800" dirty="0"/>
              <a:t>  </a:t>
            </a:r>
          </a:p>
          <a:p>
            <a:pPr marL="411480" lvl="1" indent="0">
              <a:buNone/>
            </a:pPr>
            <a:endParaRPr lang="lv-LV" sz="1800" dirty="0"/>
          </a:p>
          <a:p>
            <a:pPr marL="411480" lvl="1" indent="0">
              <a:buNone/>
            </a:pPr>
            <a:r>
              <a:rPr lang="lv-LV" sz="1800" dirty="0"/>
              <a:t>2) Labklājības ministrijas atbalsts sociālās uzņēmējdarbības uzsācējiem </a:t>
            </a:r>
            <a:r>
              <a:rPr lang="lv-LV" sz="1800" b="1" dirty="0"/>
              <a:t>«Sociālās uzņēmējdarbības uzsācēju biznesa ideju konkurss 2026», </a:t>
            </a:r>
            <a:r>
              <a:rPr lang="lv-LV" sz="1800" dirty="0"/>
              <a:t>pieteikumu iesniegšana no </a:t>
            </a:r>
            <a:r>
              <a:rPr lang="pt-BR" sz="1800" dirty="0"/>
              <a:t>24. februāra līdz 24. martam</a:t>
            </a:r>
            <a:endParaRPr lang="lv-LV" sz="1800" dirty="0"/>
          </a:p>
          <a:p>
            <a:pPr lvl="1"/>
            <a:r>
              <a:rPr lang="lv-LV" sz="1800" dirty="0"/>
              <a:t>SIA «Konsorts» nodrošina ideju vērtēšanu un konsultāciju sniegšanu</a:t>
            </a:r>
          </a:p>
          <a:p>
            <a:pPr lvl="1"/>
            <a:r>
              <a:rPr lang="lv-LV" sz="1800" dirty="0"/>
              <a:t>100% atbalsts konsultācijām, 20 stundas; līdz 40 000 EUR jauniem uzņēmumiem</a:t>
            </a:r>
          </a:p>
          <a:p>
            <a:pPr lvl="1"/>
            <a:r>
              <a:rPr lang="lv-LV" sz="1800" dirty="0">
                <a:hlinkClick r:id="rId3"/>
              </a:rPr>
              <a:t>https://www.lm.gov.lv/lv/socialas-uznemejdarbibas-uzsaceju-biznesa-ideju-konkurss-2026</a:t>
            </a:r>
            <a:r>
              <a:rPr lang="lv-LV" sz="1800" dirty="0"/>
              <a:t> </a:t>
            </a:r>
          </a:p>
          <a:p>
            <a:pPr marL="411480" lvl="1" indent="0">
              <a:buNone/>
            </a:pPr>
            <a:endParaRPr lang="lv-LV" sz="1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EC6EC12-7319-3EC6-B46F-299CA5B5C3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6056" y="188640"/>
            <a:ext cx="3883676" cy="1395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3679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EF1EC5-06E6-E589-5A3D-52F1C5EC9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16252B-6F05-651A-BBB7-D84BEA056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9279" y="4496832"/>
            <a:ext cx="548640" cy="396240"/>
          </a:xfrm>
        </p:spPr>
        <p:txBody>
          <a:bodyPr/>
          <a:lstStyle/>
          <a:p>
            <a:fld id="{16671F24-6A41-4EC0-BA02-CBDA8D8EBD15}" type="slidenum">
              <a:rPr lang="lv-LV" smtClean="0"/>
              <a:t>9</a:t>
            </a:fld>
            <a:endParaRPr lang="lv-LV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401C8D0-119C-979F-F6EA-54CE1BA6D279}"/>
              </a:ext>
            </a:extLst>
          </p:cNvPr>
          <p:cNvSpPr txBox="1">
            <a:spLocks/>
          </p:cNvSpPr>
          <p:nvPr/>
        </p:nvSpPr>
        <p:spPr>
          <a:xfrm>
            <a:off x="8095" y="312152"/>
            <a:ext cx="5907317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lv-LV" sz="2400" dirty="0">
                <a:latin typeface="+mn-lt"/>
              </a:rPr>
              <a:t>Citas atbalsta programmas, kas nodrošina </a:t>
            </a:r>
            <a:r>
              <a:rPr lang="lv-LV" sz="2400" b="1" dirty="0">
                <a:latin typeface="+mn-lt"/>
              </a:rPr>
              <a:t>konsultācijas biznesa uzsākšanai un attīstībai</a:t>
            </a:r>
            <a:endParaRPr lang="en-US" sz="2400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32A3B3-C168-FB61-B2A1-6F54ADB896CE}"/>
              </a:ext>
            </a:extLst>
          </p:cNvPr>
          <p:cNvSpPr txBox="1">
            <a:spLocks/>
          </p:cNvSpPr>
          <p:nvPr/>
        </p:nvSpPr>
        <p:spPr>
          <a:xfrm>
            <a:off x="-180528" y="1562931"/>
            <a:ext cx="8568952" cy="52950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11480" lvl="1" indent="0">
              <a:buNone/>
            </a:pPr>
            <a:r>
              <a:rPr lang="lv-LV" sz="1800" dirty="0"/>
              <a:t>3) Nodarbinātības valsts aģentūras atbalsta programma </a:t>
            </a:r>
            <a:r>
              <a:rPr lang="lv-LV" sz="1800" b="1" dirty="0"/>
              <a:t>“Pasākumi komercdarbības vai pašnodarbinātības uzsākšanai”, </a:t>
            </a:r>
            <a:r>
              <a:rPr lang="lv-LV" sz="1800" dirty="0"/>
              <a:t>2026.gadā tiks īstenoti trīs uzsaukumi</a:t>
            </a:r>
          </a:p>
          <a:p>
            <a:pPr lvl="1"/>
            <a:r>
              <a:rPr lang="lv-LV" sz="1800" dirty="0"/>
              <a:t>SIA «Konsorts» nodrošina informatīvos un izglītojošos vebinārus, kā arī konsultācijas biznesa plāna sagatavošanā, ieviešanā</a:t>
            </a:r>
          </a:p>
          <a:p>
            <a:pPr lvl="1"/>
            <a:r>
              <a:rPr lang="lv-LV" sz="1800" dirty="0"/>
              <a:t>100% atbalsta intensitāte apmācībām, konsultācijām 10+20 stundas</a:t>
            </a:r>
          </a:p>
          <a:p>
            <a:pPr lvl="1"/>
            <a:r>
              <a:rPr lang="lv-LV" sz="1800" dirty="0"/>
              <a:t>Grants 10 000-15 000 eur</a:t>
            </a:r>
          </a:p>
          <a:p>
            <a:pPr lvl="1"/>
            <a:r>
              <a:rPr lang="lv-LV" sz="1800" dirty="0">
                <a:hlinkClick r:id="rId2"/>
              </a:rPr>
              <a:t>https://www.nva.gov.lv/lv/komercdarbibas-uzsaksana</a:t>
            </a:r>
            <a:r>
              <a:rPr lang="lv-LV" sz="1800" dirty="0"/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90DCBBE-F5D1-08D4-9A59-44ED25F31A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056" y="188640"/>
            <a:ext cx="3883676" cy="1395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5945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26E39-3370-D4A2-A741-CB7B59CBD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3EF71-3417-4BC8-9787-73629C511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9279" y="4496832"/>
            <a:ext cx="548640" cy="396240"/>
          </a:xfrm>
        </p:spPr>
        <p:txBody>
          <a:bodyPr/>
          <a:lstStyle/>
          <a:p>
            <a:fld id="{16671F24-6A41-4EC0-BA02-CBDA8D8EBD15}" type="slidenum">
              <a:rPr lang="lv-LV" smtClean="0"/>
              <a:t>10</a:t>
            </a:fld>
            <a:endParaRPr lang="lv-LV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D1590EC-D48F-ABB5-C4B9-5A017696E8CB}"/>
              </a:ext>
            </a:extLst>
          </p:cNvPr>
          <p:cNvSpPr txBox="1">
            <a:spLocks/>
          </p:cNvSpPr>
          <p:nvPr/>
        </p:nvSpPr>
        <p:spPr>
          <a:xfrm>
            <a:off x="323528" y="1124744"/>
            <a:ext cx="7620000" cy="5089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lv-LV" sz="2800" b="1" dirty="0">
                <a:latin typeface="+mn-lt"/>
              </a:rPr>
              <a:t>SIA «Konsorts»</a:t>
            </a:r>
            <a:endParaRPr lang="en-US" sz="2800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F4B559-8CBD-7A35-BB54-6935F7218873}"/>
              </a:ext>
            </a:extLst>
          </p:cNvPr>
          <p:cNvSpPr txBox="1">
            <a:spLocks/>
          </p:cNvSpPr>
          <p:nvPr/>
        </p:nvSpPr>
        <p:spPr>
          <a:xfrm>
            <a:off x="46081" y="1700808"/>
            <a:ext cx="7766279" cy="24482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lv-LV" dirty="0"/>
              <a:t>E-pasts: </a:t>
            </a:r>
            <a:r>
              <a:rPr lang="lv-LV" dirty="0">
                <a:hlinkClick r:id="rId2"/>
              </a:rPr>
              <a:t>info@konsorts.lv</a:t>
            </a:r>
            <a:r>
              <a:rPr lang="lv-LV" dirty="0"/>
              <a:t> </a:t>
            </a:r>
          </a:p>
          <a:p>
            <a:pPr lvl="2"/>
            <a:r>
              <a:rPr lang="lv-LV" dirty="0"/>
              <a:t>Tel. 20 579 900</a:t>
            </a:r>
          </a:p>
          <a:p>
            <a:pPr lvl="2"/>
            <a:r>
              <a:rPr lang="lv-LV" dirty="0">
                <a:hlinkClick r:id="rId3"/>
              </a:rPr>
              <a:t>www.konsorts.lv</a:t>
            </a:r>
            <a:r>
              <a:rPr lang="lv-LV" dirty="0"/>
              <a:t> </a:t>
            </a:r>
          </a:p>
          <a:p>
            <a:pPr lvl="2"/>
            <a:endParaRPr lang="lv-LV" dirty="0"/>
          </a:p>
          <a:p>
            <a:pPr lvl="2"/>
            <a:r>
              <a:rPr lang="lv-LV" dirty="0"/>
              <a:t>Konsultācijām ir pieejami 26 konsultanti,</a:t>
            </a:r>
          </a:p>
          <a:p>
            <a:pPr lvl="2"/>
            <a:r>
              <a:rPr lang="lv-LV" dirty="0"/>
              <a:t>Konsultanti atrodas visos Latvijas reģionos,</a:t>
            </a:r>
          </a:p>
          <a:p>
            <a:pPr lvl="2"/>
            <a:r>
              <a:rPr lang="lv-LV" dirty="0"/>
              <a:t>T.sk. 6 konsultanti ar pieredzi sociālās uzņēmējdarbības jomā</a:t>
            </a:r>
          </a:p>
          <a:p>
            <a:pPr marL="411480" lvl="1" indent="0">
              <a:buNone/>
            </a:pPr>
            <a:endParaRPr lang="lv-LV" sz="1800" dirty="0"/>
          </a:p>
          <a:p>
            <a:pPr marL="411480" lvl="1" indent="0">
              <a:buNone/>
            </a:pPr>
            <a:endParaRPr lang="lv-LV" sz="1800" dirty="0"/>
          </a:p>
        </p:txBody>
      </p:sp>
    </p:spTree>
    <p:extLst>
      <p:ext uri="{BB962C8B-B14F-4D97-AF65-F5344CB8AC3E}">
        <p14:creationId xmlns:p14="http://schemas.microsoft.com/office/powerpoint/2010/main" val="36743449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11855</TotalTime>
  <Words>931</Words>
  <Application>Microsoft Office PowerPoint</Application>
  <PresentationFormat>On-screen Show (4:3)</PresentationFormat>
  <Paragraphs>108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Cambria</vt:lpstr>
      <vt:lpstr>Adjacency</vt:lpstr>
      <vt:lpstr>Individuālās konsultācijas esošajiem un topošajiem uzņēmējiem  </vt:lpstr>
      <vt:lpstr>Normatīvā bāze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Salaspils novada attīstības programma 2019.-2025. gadam</dc:title>
  <dc:creator>Ieva</dc:creator>
  <cp:lastModifiedBy>Kaspars Timofejevs</cp:lastModifiedBy>
  <cp:revision>463</cp:revision>
  <cp:lastPrinted>2025-10-29T07:02:20Z</cp:lastPrinted>
  <dcterms:created xsi:type="dcterms:W3CDTF">2018-08-29T09:07:12Z</dcterms:created>
  <dcterms:modified xsi:type="dcterms:W3CDTF">2026-10-05T12:44:15Z</dcterms:modified>
</cp:coreProperties>
</file>